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03" r:id="rId2"/>
    <p:sldId id="593" r:id="rId3"/>
    <p:sldId id="611" r:id="rId4"/>
    <p:sldId id="472" r:id="rId5"/>
    <p:sldId id="473" r:id="rId6"/>
    <p:sldId id="608" r:id="rId7"/>
    <p:sldId id="469" r:id="rId8"/>
    <p:sldId id="499" r:id="rId9"/>
    <p:sldId id="478" r:id="rId10"/>
    <p:sldId id="518" r:id="rId11"/>
    <p:sldId id="567" r:id="rId12"/>
    <p:sldId id="568" r:id="rId13"/>
    <p:sldId id="484" r:id="rId14"/>
    <p:sldId id="586" r:id="rId15"/>
    <p:sldId id="509" r:id="rId16"/>
    <p:sldId id="591" r:id="rId17"/>
    <p:sldId id="592" r:id="rId18"/>
    <p:sldId id="566" r:id="rId19"/>
    <p:sldId id="622" r:id="rId20"/>
    <p:sldId id="629" r:id="rId21"/>
    <p:sldId id="617" r:id="rId22"/>
    <p:sldId id="635" r:id="rId23"/>
    <p:sldId id="632" r:id="rId24"/>
    <p:sldId id="573" r:id="rId25"/>
    <p:sldId id="636" r:id="rId26"/>
  </p:sldIdLst>
  <p:sldSz cx="9144000" cy="5143500" type="screen16x9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F7F7F"/>
    <a:srgbClr val="848484"/>
    <a:srgbClr val="CDCDCD"/>
    <a:srgbClr val="EAEAEA"/>
    <a:srgbClr val="ECECEC"/>
    <a:srgbClr val="C0C0C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05" autoAdjust="0"/>
    <p:restoredTop sz="68191" autoAdjust="0"/>
  </p:normalViewPr>
  <p:slideViewPr>
    <p:cSldViewPr>
      <p:cViewPr varScale="1">
        <p:scale>
          <a:sx n="124" d="100"/>
          <a:sy n="124" d="100"/>
        </p:scale>
        <p:origin x="84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2058" y="-114"/>
      </p:cViewPr>
      <p:guideLst>
        <p:guide orient="horz" pos="3109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889939" cy="493633"/>
          </a:xfrm>
          <a:prstGeom prst="rect">
            <a:avLst/>
          </a:prstGeom>
        </p:spPr>
        <p:txBody>
          <a:bodyPr vert="horz" lIns="91091" tIns="45546" rIns="91091" bIns="4554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8" y="3"/>
            <a:ext cx="2889939" cy="493633"/>
          </a:xfrm>
          <a:prstGeom prst="rect">
            <a:avLst/>
          </a:prstGeom>
        </p:spPr>
        <p:txBody>
          <a:bodyPr vert="horz" lIns="91091" tIns="45546" rIns="91091" bIns="45546" rtlCol="0"/>
          <a:lstStyle>
            <a:lvl1pPr algn="r">
              <a:defRPr sz="1200"/>
            </a:lvl1pPr>
          </a:lstStyle>
          <a:p>
            <a:fld id="{5F1F6DD3-640B-4BDD-9747-AF035BCAD5D4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9"/>
            <a:ext cx="2889939" cy="493633"/>
          </a:xfrm>
          <a:prstGeom prst="rect">
            <a:avLst/>
          </a:prstGeom>
        </p:spPr>
        <p:txBody>
          <a:bodyPr vert="horz" lIns="91091" tIns="45546" rIns="91091" bIns="4554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8" y="9377319"/>
            <a:ext cx="2889939" cy="493633"/>
          </a:xfrm>
          <a:prstGeom prst="rect">
            <a:avLst/>
          </a:prstGeom>
        </p:spPr>
        <p:txBody>
          <a:bodyPr vert="horz" lIns="91091" tIns="45546" rIns="91091" bIns="45546" rtlCol="0" anchor="b"/>
          <a:lstStyle>
            <a:lvl1pPr algn="r">
              <a:defRPr sz="1200"/>
            </a:lvl1pPr>
          </a:lstStyle>
          <a:p>
            <a:fld id="{C34B7DCB-BA24-4AA2-8683-76724D79683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42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889939" cy="493633"/>
          </a:xfrm>
          <a:prstGeom prst="rect">
            <a:avLst/>
          </a:prstGeom>
        </p:spPr>
        <p:txBody>
          <a:bodyPr vert="horz" lIns="91091" tIns="45546" rIns="91091" bIns="4554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8" y="3"/>
            <a:ext cx="2889939" cy="493633"/>
          </a:xfrm>
          <a:prstGeom prst="rect">
            <a:avLst/>
          </a:prstGeom>
        </p:spPr>
        <p:txBody>
          <a:bodyPr vert="horz" lIns="91091" tIns="45546" rIns="91091" bIns="45546" rtlCol="0"/>
          <a:lstStyle>
            <a:lvl1pPr algn="r">
              <a:defRPr sz="1200"/>
            </a:lvl1pPr>
          </a:lstStyle>
          <a:p>
            <a:fld id="{2DFAFBA4-7F77-40CF-A247-F8D156A946DA}" type="datetimeFigureOut">
              <a:rPr lang="fr-FR" smtClean="0"/>
              <a:pPr/>
              <a:t>26/03/2015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" y="739775"/>
            <a:ext cx="658018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91" tIns="45546" rIns="91091" bIns="45546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10" y="4689516"/>
            <a:ext cx="5335270" cy="4442698"/>
          </a:xfrm>
          <a:prstGeom prst="rect">
            <a:avLst/>
          </a:prstGeom>
        </p:spPr>
        <p:txBody>
          <a:bodyPr vert="horz" lIns="91091" tIns="45546" rIns="91091" bIns="455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9"/>
            <a:ext cx="2889939" cy="493633"/>
          </a:xfrm>
          <a:prstGeom prst="rect">
            <a:avLst/>
          </a:prstGeom>
        </p:spPr>
        <p:txBody>
          <a:bodyPr vert="horz" lIns="91091" tIns="45546" rIns="91091" bIns="4554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8" y="9377319"/>
            <a:ext cx="2889939" cy="493633"/>
          </a:xfrm>
          <a:prstGeom prst="rect">
            <a:avLst/>
          </a:prstGeom>
        </p:spPr>
        <p:txBody>
          <a:bodyPr vert="horz" lIns="91091" tIns="45546" rIns="91091" bIns="45546" rtlCol="0" anchor="b"/>
          <a:lstStyle>
            <a:lvl1pPr algn="r">
              <a:defRPr sz="1200"/>
            </a:lvl1pPr>
          </a:lstStyle>
          <a:p>
            <a:fld id="{C91E57C9-92A7-4417-A233-FC753F8BD2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715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824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577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pPr defTabSz="910912">
              <a:defRPr/>
            </a:pPr>
            <a:r>
              <a:rPr lang="fr-FR" dirty="0" smtClean="0"/>
              <a:t>http://wst.ag/5LeI8AM</a:t>
            </a:r>
          </a:p>
          <a:p>
            <a:pPr defTabSz="910912">
              <a:defRPr/>
            </a:pPr>
            <a:r>
              <a:rPr lang="fr-FR" dirty="0" smtClean="0"/>
              <a:t>http://www.garbit.fr/#</a:t>
            </a:r>
            <a:r>
              <a:rPr lang="fr-FR" b="1" dirty="0" smtClean="0"/>
              <a:t>3038353421309</a:t>
            </a:r>
          </a:p>
          <a:p>
            <a:pPr marL="0" marR="0" indent="0" algn="l" defTabSz="910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6.3 Million </a:t>
            </a:r>
            <a:r>
              <a:rPr lang="fr-FR" sz="1200" dirty="0" err="1" smtClean="0"/>
              <a:t>products</a:t>
            </a:r>
            <a:endParaRPr lang="fr-FR" sz="1200" dirty="0" smtClean="0"/>
          </a:p>
          <a:p>
            <a:pPr defTabSz="910912">
              <a:defRPr/>
            </a:pPr>
            <a:endParaRPr lang="fr-FR" b="1" dirty="0" smtClean="0"/>
          </a:p>
          <a:p>
            <a:pPr defTabSz="910912">
              <a:defRPr/>
            </a:pPr>
            <a:r>
              <a:rPr lang="fr-FR" b="0" dirty="0" smtClean="0"/>
              <a:t>1</a:t>
            </a:r>
            <a:r>
              <a:rPr lang="fr-FR" b="0" baseline="0" dirty="0" smtClean="0"/>
              <a:t> modèle graphique optimisé : (QR plus) moins intrusif + image</a:t>
            </a:r>
          </a:p>
          <a:p>
            <a:pPr defTabSz="910912">
              <a:defRPr/>
            </a:pPr>
            <a:r>
              <a:rPr lang="fr-FR" b="0" baseline="0" dirty="0" smtClean="0"/>
              <a:t>Permettant création de séries de codes tous différents adoptant le même visuel </a:t>
            </a:r>
          </a:p>
          <a:p>
            <a:pPr defTabSz="910912">
              <a:defRPr/>
            </a:pPr>
            <a:endParaRPr lang="fr-FR" b="0" baseline="0" dirty="0" smtClean="0"/>
          </a:p>
          <a:p>
            <a:pPr defTabSz="910912">
              <a:defRPr/>
            </a:pPr>
            <a:endParaRPr lang="fr-FR" b="0" baseline="0" dirty="0" smtClean="0"/>
          </a:p>
          <a:p>
            <a:pPr defTabSz="910912">
              <a:defRPr/>
            </a:pPr>
            <a:endParaRPr lang="fr-FR" b="0" baseline="0" dirty="0" smtClean="0"/>
          </a:p>
          <a:p>
            <a:pPr defTabSz="910912">
              <a:defRPr/>
            </a:pPr>
            <a:endParaRPr lang="fr-FR" b="0" dirty="0" smtClean="0"/>
          </a:p>
          <a:p>
            <a:pPr defTabSz="910912">
              <a:defRPr/>
            </a:pPr>
            <a:endParaRPr lang="fr-FR" dirty="0" smtClean="0"/>
          </a:p>
          <a:p>
            <a:pPr defTabSz="910912">
              <a:defRPr/>
            </a:pPr>
            <a:endParaRPr lang="fr-FR" b="1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914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66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DES OBJETS  (</a:t>
            </a:r>
            <a:r>
              <a:rPr lang="fr-FR" sz="12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r>
              <a:rPr lang="fr-FR" sz="1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1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563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Personnel</a:t>
            </a:r>
          </a:p>
          <a:p>
            <a:pPr>
              <a:buNone/>
            </a:pPr>
            <a:r>
              <a:rPr lang="fr-FR" dirty="0" smtClean="0"/>
              <a:t>MultiMedia</a:t>
            </a:r>
          </a:p>
          <a:p>
            <a:pPr>
              <a:buNone/>
            </a:pPr>
            <a:r>
              <a:rPr lang="fr-FR" dirty="0" smtClean="0"/>
              <a:t>Connecté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0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Personnel</a:t>
            </a:r>
          </a:p>
          <a:p>
            <a:pPr>
              <a:buNone/>
            </a:pPr>
            <a:r>
              <a:rPr lang="fr-FR" dirty="0" smtClean="0"/>
              <a:t>MultiMedia</a:t>
            </a:r>
          </a:p>
          <a:p>
            <a:pPr>
              <a:buNone/>
            </a:pPr>
            <a:r>
              <a:rPr lang="fr-FR" dirty="0" smtClean="0"/>
              <a:t>Connecté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994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697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805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lutte contre la contrefaçon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97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591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974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76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802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998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2520"/>
            <a:r>
              <a:rPr lang="fr-FR" dirty="0" smtClean="0"/>
              <a:t>La Tour de Babel (1 563) de Pieter Bruegel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014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1200" b="1" dirty="0" err="1" smtClean="0"/>
              <a:t>Polymorphism</a:t>
            </a:r>
            <a:endParaRPr lang="fr-FR" sz="1200" b="1" dirty="0" smtClean="0"/>
          </a:p>
          <a:p>
            <a:pPr algn="ctr"/>
            <a:r>
              <a:rPr lang="fr-FR" sz="1200" dirty="0" smtClean="0"/>
              <a:t>Points of </a:t>
            </a:r>
            <a:r>
              <a:rPr lang="fr-FR" sz="1200" dirty="0" err="1" smtClean="0"/>
              <a:t>Views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997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1200" dirty="0" smtClean="0"/>
              <a:t>Points of </a:t>
            </a:r>
            <a:r>
              <a:rPr lang="fr-FR" sz="1200" dirty="0" err="1" smtClean="0"/>
              <a:t>Views</a:t>
            </a:r>
            <a:endParaRPr lang="fr-FR" sz="1200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906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058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6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fr-FR" smtClean="0"/>
              <a:t>Highly Graphical QR Code (QR+)</a:t>
            </a:r>
          </a:p>
          <a:p>
            <a:pPr algn="r"/>
            <a:r>
              <a:rPr lang="fr-FR" smtClean="0"/>
              <a:t>ISO / IEC 18004 compliance</a:t>
            </a:r>
          </a:p>
          <a:p>
            <a:pPr algn="r"/>
            <a:r>
              <a:rPr lang="fr-FR" smtClean="0"/>
              <a:t>Custom URL domain name</a:t>
            </a:r>
          </a:p>
          <a:p>
            <a:pPr algn="r"/>
            <a:r>
              <a:rPr lang="fr-FR" smtClean="0"/>
              <a:t>Optimised Codification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427F-519A-4300-9269-4B2D5CB53DD5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49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fr-FR" sz="1200" b="1" dirty="0" smtClean="0">
                <a:solidFill>
                  <a:schemeClr val="bg1"/>
                </a:solidFill>
              </a:rPr>
              <a:t>63 m² (678 ft²)</a:t>
            </a:r>
          </a:p>
          <a:p>
            <a:pPr algn="r"/>
            <a:r>
              <a:rPr lang="fr-FR" sz="1200" b="1" dirty="0" err="1" smtClean="0">
                <a:solidFill>
                  <a:schemeClr val="bg1"/>
                </a:solidFill>
              </a:rPr>
              <a:t>from</a:t>
            </a:r>
            <a:r>
              <a:rPr lang="fr-FR" sz="1200" b="1" dirty="0" smtClean="0">
                <a:solidFill>
                  <a:schemeClr val="bg1"/>
                </a:solidFill>
              </a:rPr>
              <a:t> 40 m (131 </a:t>
            </a:r>
            <a:r>
              <a:rPr lang="fr-FR" sz="1200" b="1" dirty="0" err="1" smtClean="0">
                <a:solidFill>
                  <a:schemeClr val="bg1"/>
                </a:solidFill>
              </a:rPr>
              <a:t>ft</a:t>
            </a:r>
            <a:r>
              <a:rPr lang="fr-FR" sz="1200" b="1" dirty="0" smtClean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fr-FR" sz="1200" b="1" dirty="0" err="1" smtClean="0">
                <a:solidFill>
                  <a:schemeClr val="bg1"/>
                </a:solidFill>
              </a:rPr>
              <a:t>with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any</a:t>
            </a:r>
            <a:r>
              <a:rPr lang="fr-FR" sz="1200" b="1" dirty="0" smtClean="0">
                <a:solidFill>
                  <a:schemeClr val="bg1"/>
                </a:solidFill>
              </a:rPr>
              <a:t> QR code </a:t>
            </a:r>
            <a:r>
              <a:rPr lang="fr-FR" sz="1200" b="1" dirty="0" err="1" smtClean="0">
                <a:solidFill>
                  <a:schemeClr val="bg1"/>
                </a:solidFill>
              </a:rPr>
              <a:t>reader</a:t>
            </a:r>
            <a:endParaRPr lang="fr-FR" sz="1200" b="1" dirty="0" smtClean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951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4764" y="133350"/>
            <a:ext cx="3176836" cy="108000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3124200" y="1733550"/>
            <a:ext cx="2895600" cy="25146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5"/>
          </p:nvPr>
        </p:nvSpPr>
        <p:spPr>
          <a:xfrm>
            <a:off x="624840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7504" y="195487"/>
            <a:ext cx="2592288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74032" y="1253207"/>
            <a:ext cx="6118448" cy="958503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71800" y="2283718"/>
            <a:ext cx="6120680" cy="237626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FR" dirty="0"/>
          </a:p>
        </p:txBody>
      </p:sp>
      <p:pic>
        <p:nvPicPr>
          <p:cNvPr id="12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Picture 10" descr="noelGS1-EN[1]_shape_00086.e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2" name="Picture 11" descr="noelGS1-EN[1]_shape_00086.e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6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857750"/>
            <a:ext cx="1284836" cy="199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9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</a:schemeClr>
            </a:gs>
            <a:gs pos="87000">
              <a:srgbClr val="ECEC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7" descr="noelGS1-EN[1]_shape_00086.em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38.emf"/><Relationship Id="rId5" Type="http://schemas.openxmlformats.org/officeDocument/2006/relationships/image" Target="../media/image34.png"/><Relationship Id="rId10" Type="http://schemas.openxmlformats.org/officeDocument/2006/relationships/image" Target="../media/image13.emf"/><Relationship Id="rId4" Type="http://schemas.openxmlformats.org/officeDocument/2006/relationships/image" Target="../media/image3.emf"/><Relationship Id="rId9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20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10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5.emf"/><Relationship Id="rId4" Type="http://schemas.openxmlformats.org/officeDocument/2006/relationships/image" Target="../media/image16.emf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emf"/><Relationship Id="rId5" Type="http://schemas.openxmlformats.org/officeDocument/2006/relationships/image" Target="../media/image58.emf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95112" y="4070687"/>
            <a:ext cx="22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Laurent TONNELIER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5445" y="4070687"/>
            <a:ext cx="4000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7F7F7F"/>
                </a:solidFill>
              </a:rPr>
              <a:t>5e Forum de </a:t>
            </a:r>
            <a:r>
              <a:rPr lang="en-US" sz="2000" dirty="0" err="1" smtClean="0">
                <a:solidFill>
                  <a:srgbClr val="7F7F7F"/>
                </a:solidFill>
              </a:rPr>
              <a:t>l’Etiquette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numérique</a:t>
            </a:r>
            <a:r>
              <a:rPr lang="en-US" sz="2000" dirty="0" smtClean="0">
                <a:solidFill>
                  <a:srgbClr val="7F7F7F"/>
                </a:solidFill>
              </a:rPr>
              <a:t/>
            </a:r>
            <a:br>
              <a:rPr lang="en-US" sz="2000" dirty="0" smtClean="0">
                <a:solidFill>
                  <a:srgbClr val="7F7F7F"/>
                </a:solidFill>
              </a:rPr>
            </a:br>
            <a:r>
              <a:rPr lang="en-US" sz="2000" dirty="0" err="1" smtClean="0">
                <a:solidFill>
                  <a:srgbClr val="7F7F7F"/>
                </a:solidFill>
              </a:rPr>
              <a:t>Jeudi</a:t>
            </a:r>
            <a:r>
              <a:rPr lang="en-US" sz="2000" dirty="0" smtClean="0">
                <a:solidFill>
                  <a:srgbClr val="7F7F7F"/>
                </a:solidFill>
              </a:rPr>
              <a:t> 26 Mars 2015</a:t>
            </a:r>
            <a:r>
              <a:rPr lang="en-US" sz="2000" dirty="0">
                <a:solidFill>
                  <a:srgbClr val="7F7F7F"/>
                </a:solidFill>
              </a:rPr>
              <a:t/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2000" dirty="0" err="1" smtClean="0">
                <a:solidFill>
                  <a:srgbClr val="7F7F7F"/>
                </a:solidFill>
              </a:rPr>
              <a:t>Hôtel</a:t>
            </a:r>
            <a:r>
              <a:rPr lang="en-US" sz="2000" dirty="0" smtClean="0">
                <a:solidFill>
                  <a:srgbClr val="7F7F7F"/>
                </a:solidFill>
              </a:rPr>
              <a:t> Intercontinental - Paris, France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8763" y="4375487"/>
            <a:ext cx="1766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mobiLead, CEO</a:t>
            </a:r>
            <a:b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lt@mobilead.fr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7" y="3790946"/>
            <a:ext cx="990603" cy="990603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303188"/>
            <a:ext cx="4114800" cy="640164"/>
          </a:xfrm>
          <a:prstGeom prst="rect">
            <a:avLst/>
          </a:prstGeom>
        </p:spPr>
      </p:pic>
      <p:sp>
        <p:nvSpPr>
          <p:cNvPr id="12" name="Title 16"/>
          <p:cNvSpPr txBox="1">
            <a:spLocks/>
          </p:cNvSpPr>
          <p:nvPr/>
        </p:nvSpPr>
        <p:spPr>
          <a:xfrm>
            <a:off x="228600" y="1123950"/>
            <a:ext cx="7467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/>
              <a:t>La convergence des marchés</a:t>
            </a:r>
            <a:br>
              <a:rPr lang="fr-FR" sz="3200" cap="all" dirty="0" smtClean="0"/>
            </a:br>
            <a:r>
              <a:rPr lang="fr-FR" sz="3200" cap="all" dirty="0" smtClean="0"/>
              <a:t>de l’étiquette numérique </a:t>
            </a:r>
            <a:endParaRPr lang="fr-FR" sz="4400" b="0" dirty="0"/>
          </a:p>
        </p:txBody>
      </p:sp>
      <p:sp>
        <p:nvSpPr>
          <p:cNvPr id="13" name="Subtitle 17"/>
          <p:cNvSpPr txBox="1">
            <a:spLocks/>
          </p:cNvSpPr>
          <p:nvPr/>
        </p:nvSpPr>
        <p:spPr>
          <a:xfrm>
            <a:off x="76200" y="2343150"/>
            <a:ext cx="7620000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400" dirty="0" smtClean="0">
                <a:solidFill>
                  <a:srgbClr val="000000"/>
                </a:solidFill>
              </a:rPr>
              <a:t>au service de la sécurité et</a:t>
            </a:r>
            <a:br>
              <a:rPr lang="fr-FR" sz="2400" dirty="0" smtClean="0">
                <a:solidFill>
                  <a:srgbClr val="000000"/>
                </a:solidFill>
              </a:rPr>
            </a:br>
            <a:r>
              <a:rPr lang="fr-FR" sz="2400" dirty="0" smtClean="0">
                <a:solidFill>
                  <a:srgbClr val="000000"/>
                </a:solidFill>
              </a:rPr>
              <a:t>la lutte contre la contrefaçon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10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Dropbox\mobiLead - Clients - Prospects\Ville de Vannes\2012 Vannes\20120713_mobiLead_Vanne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683"/>
            <a:ext cx="9143008" cy="5157183"/>
          </a:xfrm>
          <a:prstGeom prst="rect">
            <a:avLst/>
          </a:prstGeom>
          <a:noFill/>
        </p:spPr>
      </p:pic>
      <p:pic>
        <p:nvPicPr>
          <p:cNvPr id="1027" name="Picture 3" descr="D:\Dropbox\mobiLead - Clients - Prospects\Ville de Vannes\Logos\dessin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652" y="133350"/>
            <a:ext cx="1098691" cy="838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181600" y="3257550"/>
            <a:ext cx="375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 Code graphique ISO</a:t>
            </a:r>
            <a:b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63 m² lisible à 40 m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325"/>
            <a:ext cx="1065600" cy="165782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3124200" y="4781550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Vannes - Chateau de </a:t>
            </a:r>
            <a:r>
              <a:rPr lang="en-US" sz="1600" i="1" dirty="0" err="1" smtClean="0">
                <a:solidFill>
                  <a:schemeClr val="bg1"/>
                </a:solidFill>
              </a:rPr>
              <a:t>l’Hermine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3" descr="C:\Documents and Settings\Laurent T.LAURENT-11A161F\Bureau\GSTAG\Ill_1188x1188_300dpi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000" y="1277187"/>
            <a:ext cx="3240000" cy="3240000"/>
          </a:xfrm>
          <a:prstGeom prst="rect">
            <a:avLst/>
          </a:prstGeom>
          <a:noFill/>
        </p:spPr>
      </p:pic>
      <p:pic>
        <p:nvPicPr>
          <p:cNvPr id="26" name="Picture 4" descr="C:\Documents and Settings\Laurent T.LAURENT-11A161F\Bureau\GSTAG\Ill_1188x1188_300dpi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000" y="1277187"/>
            <a:ext cx="3240000" cy="3240000"/>
          </a:xfrm>
          <a:prstGeom prst="rect">
            <a:avLst/>
          </a:prstGeom>
          <a:noFill/>
        </p:spPr>
      </p:pic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Apparence modifiée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Documents and Settings\Laurent T.LAURENT-11A161F\Bureau\GSTAG\Ill_1188x1188_300dpi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16000" y="1277187"/>
            <a:ext cx="3240000" cy="3240000"/>
          </a:xfrm>
          <a:prstGeom prst="rect">
            <a:avLst/>
          </a:prstGeom>
          <a:noFill/>
        </p:spPr>
      </p:pic>
      <p:pic>
        <p:nvPicPr>
          <p:cNvPr id="8" name="Picture 4" descr="C:\Documents and Settings\Laurent T.LAURENT-11A161F\Bureau\GSTAG\Ill_1188x1188_300dpi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8000" y="1277187"/>
            <a:ext cx="3240000" cy="3240000"/>
          </a:xfrm>
          <a:prstGeom prst="rect">
            <a:avLst/>
          </a:prstGeom>
          <a:noFill/>
        </p:spPr>
      </p:pic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algn="r"/>
            <a:r>
              <a:rPr lang="fr-FR" dirty="0" smtClean="0"/>
              <a:t>Symbologie modifié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noelGS1-EN[1]_shape_00086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8" name="Content Placeholder 17" descr="use882.p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8196" name="Picture 4" descr="D:\Dropbox\mobiLead - Clients - Prospects\William Saurin - Panzani\Garbit\wetransfer-e586d7\TABOULE_Menth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04266" y="2281030"/>
            <a:ext cx="2744669" cy="2590800"/>
          </a:xfrm>
          <a:prstGeom prst="rect">
            <a:avLst/>
          </a:prstGeom>
          <a:noFill/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algn="r"/>
            <a:r>
              <a:rPr lang="fr-FR" dirty="0" smtClean="0"/>
              <a:t>Sémantique étendue</a:t>
            </a:r>
            <a:endParaRPr lang="fr-FR" dirty="0"/>
          </a:p>
        </p:txBody>
      </p:sp>
      <p:pic>
        <p:nvPicPr>
          <p:cNvPr id="10" name="Picture 2" descr="C:\Documents and Settings\Laurent T.LAURENT-11A161F\Bureau\Logo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971550"/>
            <a:ext cx="1546042" cy="68580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0" r="6202" b="16901"/>
          <a:stretch>
            <a:fillRect/>
          </a:stretch>
        </p:blipFill>
        <p:spPr bwMode="auto">
          <a:xfrm>
            <a:off x="1981200" y="439496"/>
            <a:ext cx="1171665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elGS1-EN[1]_shape_00086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2" name="Content Placeholder 11" descr="1_back-2.png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91" y="1220878"/>
            <a:ext cx="3352618" cy="3352618"/>
          </a:xfrm>
        </p:spPr>
      </p:pic>
      <p:grpSp>
        <p:nvGrpSpPr>
          <p:cNvPr id="2" name="Groupe 1"/>
          <p:cNvGrpSpPr/>
          <p:nvPr/>
        </p:nvGrpSpPr>
        <p:grpSpPr>
          <a:xfrm>
            <a:off x="0" y="895350"/>
            <a:ext cx="5486400" cy="3884704"/>
            <a:chOff x="0" y="895350"/>
            <a:chExt cx="5486400" cy="3884704"/>
          </a:xfrm>
        </p:grpSpPr>
        <p:pic>
          <p:nvPicPr>
            <p:cNvPr id="15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8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pic>
        <p:nvPicPr>
          <p:cNvPr id="13" name="Picture 4" descr="D:\Dropbox\_mobiLead IMAGES REFs\logos\iso.emf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0" r="6202" b="16901"/>
          <a:stretch>
            <a:fillRect/>
          </a:stretch>
        </p:blipFill>
        <p:spPr bwMode="auto">
          <a:xfrm>
            <a:off x="1981200" y="439496"/>
            <a:ext cx="1171665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791425"/>
            <a:ext cx="1524000" cy="713525"/>
          </a:xfrm>
          <a:prstGeom prst="rect">
            <a:avLst/>
          </a:prstGeom>
          <a:noFill/>
        </p:spPr>
      </p:pic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algn="r"/>
            <a:r>
              <a:rPr lang="fr-FR" dirty="0" smtClean="0"/>
              <a:t>Sémantique étendue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0177" y="119286"/>
            <a:ext cx="419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26 Milliards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d’Objets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 ”  Gartner</a:t>
            </a:r>
            <a:endParaRPr lang="fr-F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3759" y="211455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 </a:t>
            </a:r>
            <a:r>
              <a:rPr lang="fr-FR" sz="2400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endParaRPr lang="fr-FR" sz="2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2469" y="2114550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</a:t>
            </a:r>
            <a:r>
              <a:rPr lang="fr-FR" sz="2400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IDs</a:t>
            </a:r>
            <a:endParaRPr lang="fr-FR" sz="2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1840" y="2608734"/>
            <a:ext cx="129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NFC Tags</a:t>
            </a:r>
            <a:endParaRPr lang="fr-FR" sz="2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7462" y="2608734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 Codes</a:t>
            </a:r>
            <a:endParaRPr lang="fr-FR" sz="2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248" y="2608734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 Tags</a:t>
            </a:r>
            <a:endParaRPr lang="fr-FR" sz="2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9610" y="3363838"/>
            <a:ext cx="163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3858021"/>
            <a:ext cx="162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Emballages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3858021"/>
            <a:ext cx="1483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Etiquettes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8144" y="3363838"/>
            <a:ext cx="99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Cartes</a:t>
            </a:r>
          </a:p>
        </p:txBody>
      </p:sp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325"/>
            <a:ext cx="1065600" cy="165782"/>
          </a:xfrm>
          <a:prstGeom prst="rect">
            <a:avLst/>
          </a:prstGeom>
        </p:spPr>
      </p:pic>
      <p:sp>
        <p:nvSpPr>
          <p:cNvPr id="24" name="TextBox 3"/>
          <p:cNvSpPr txBox="1"/>
          <p:nvPr/>
        </p:nvSpPr>
        <p:spPr>
          <a:xfrm>
            <a:off x="3559580" y="57150"/>
            <a:ext cx="1317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Capteurs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4020577" y="565398"/>
            <a:ext cx="1523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Terminaux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5750633" y="565398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M2M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itle 16"/>
          <p:cNvSpPr txBox="1">
            <a:spLocks/>
          </p:cNvSpPr>
          <p:nvPr/>
        </p:nvSpPr>
        <p:spPr>
          <a:xfrm>
            <a:off x="685800" y="1123950"/>
            <a:ext cx="79248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L’INTERNET </a:t>
            </a:r>
            <a:r>
              <a:rPr lang="fr-FR" sz="3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OBJETS  (</a:t>
            </a:r>
            <a:r>
              <a:rPr lang="fr-FR" sz="32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r"/>
            <a:endParaRPr lang="fr-FR" sz="32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14"/>
          <p:cNvCxnSpPr/>
          <p:nvPr/>
        </p:nvCxnSpPr>
        <p:spPr>
          <a:xfrm>
            <a:off x="4558627" y="2333562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4"/>
          <p:cNvCxnSpPr/>
          <p:nvPr/>
        </p:nvCxnSpPr>
        <p:spPr>
          <a:xfrm>
            <a:off x="4558627" y="2163506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4"/>
          <p:cNvCxnSpPr/>
          <p:nvPr/>
        </p:nvCxnSpPr>
        <p:spPr>
          <a:xfrm>
            <a:off x="4558627" y="1993450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14"/>
          <p:cNvCxnSpPr/>
          <p:nvPr/>
        </p:nvCxnSpPr>
        <p:spPr>
          <a:xfrm>
            <a:off x="4558627" y="1483282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14"/>
          <p:cNvCxnSpPr/>
          <p:nvPr/>
        </p:nvCxnSpPr>
        <p:spPr>
          <a:xfrm>
            <a:off x="4558627" y="1313226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4"/>
          <p:cNvCxnSpPr/>
          <p:nvPr/>
        </p:nvCxnSpPr>
        <p:spPr>
          <a:xfrm>
            <a:off x="4558627" y="2503618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"/>
          <p:cNvCxnSpPr/>
          <p:nvPr/>
        </p:nvCxnSpPr>
        <p:spPr>
          <a:xfrm>
            <a:off x="4558627" y="2673674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4"/>
          <p:cNvCxnSpPr/>
          <p:nvPr/>
        </p:nvCxnSpPr>
        <p:spPr>
          <a:xfrm>
            <a:off x="4558627" y="2843730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e 89"/>
          <p:cNvGrpSpPr>
            <a:grpSpLocks noChangeAspect="1"/>
          </p:cNvGrpSpPr>
          <p:nvPr/>
        </p:nvGrpSpPr>
        <p:grpSpPr>
          <a:xfrm>
            <a:off x="2563891" y="3333750"/>
            <a:ext cx="1779509" cy="1260000"/>
            <a:chOff x="0" y="895350"/>
            <a:chExt cx="5486400" cy="3884704"/>
          </a:xfrm>
        </p:grpSpPr>
        <p:pic>
          <p:nvPicPr>
            <p:cNvPr id="91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2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5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96" name="Groupe 95"/>
          <p:cNvGrpSpPr>
            <a:grpSpLocks noChangeAspect="1"/>
          </p:cNvGrpSpPr>
          <p:nvPr/>
        </p:nvGrpSpPr>
        <p:grpSpPr>
          <a:xfrm>
            <a:off x="1995612" y="3333750"/>
            <a:ext cx="1779509" cy="1260000"/>
            <a:chOff x="0" y="895350"/>
            <a:chExt cx="5486400" cy="3884704"/>
          </a:xfrm>
        </p:grpSpPr>
        <p:pic>
          <p:nvPicPr>
            <p:cNvPr id="97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8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9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cxnSp>
        <p:nvCxnSpPr>
          <p:cNvPr id="102" name="Straight Arrow Connector 14"/>
          <p:cNvCxnSpPr/>
          <p:nvPr/>
        </p:nvCxnSpPr>
        <p:spPr>
          <a:xfrm>
            <a:off x="4559116" y="403255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4"/>
          <p:cNvCxnSpPr/>
          <p:nvPr/>
        </p:nvCxnSpPr>
        <p:spPr>
          <a:xfrm>
            <a:off x="4559116" y="386250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4"/>
          <p:cNvCxnSpPr/>
          <p:nvPr/>
        </p:nvCxnSpPr>
        <p:spPr>
          <a:xfrm>
            <a:off x="4559116" y="369244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4"/>
          <p:cNvCxnSpPr/>
          <p:nvPr/>
        </p:nvCxnSpPr>
        <p:spPr>
          <a:xfrm>
            <a:off x="4559116" y="318227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4"/>
          <p:cNvCxnSpPr/>
          <p:nvPr/>
        </p:nvCxnSpPr>
        <p:spPr>
          <a:xfrm>
            <a:off x="4559116" y="335389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4"/>
          <p:cNvCxnSpPr/>
          <p:nvPr/>
        </p:nvCxnSpPr>
        <p:spPr>
          <a:xfrm>
            <a:off x="4559116" y="420261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4"/>
          <p:cNvCxnSpPr/>
          <p:nvPr/>
        </p:nvCxnSpPr>
        <p:spPr>
          <a:xfrm>
            <a:off x="4559116" y="437267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4"/>
          <p:cNvCxnSpPr/>
          <p:nvPr/>
        </p:nvCxnSpPr>
        <p:spPr>
          <a:xfrm>
            <a:off x="4559116" y="454272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4"/>
          <p:cNvCxnSpPr/>
          <p:nvPr/>
        </p:nvCxnSpPr>
        <p:spPr>
          <a:xfrm>
            <a:off x="4559116" y="352239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4"/>
          <p:cNvCxnSpPr/>
          <p:nvPr/>
        </p:nvCxnSpPr>
        <p:spPr>
          <a:xfrm>
            <a:off x="4559116" y="488284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4"/>
          <p:cNvCxnSpPr/>
          <p:nvPr/>
        </p:nvCxnSpPr>
        <p:spPr>
          <a:xfrm>
            <a:off x="4559116" y="471278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6934200" y="3638550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Unité de vente</a:t>
            </a:r>
          </a:p>
        </p:txBody>
      </p:sp>
      <p:pic>
        <p:nvPicPr>
          <p:cNvPr id="48" name="Picture 6" descr="D:\Dropbox\mobiLead - Clients - Prospects\William Saurin - Panzani\Petit Jean - lot 2\img pack\Quenelles Veau Sauce Financie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972039"/>
            <a:ext cx="1167802" cy="1167802"/>
          </a:xfrm>
          <a:prstGeom prst="rect">
            <a:avLst/>
          </a:prstGeom>
          <a:noFill/>
        </p:spPr>
      </p:pic>
      <p:pic>
        <p:nvPicPr>
          <p:cNvPr id="49" name="Picture 2" descr="D:\Dropbox\mobiLead - Clients - Prospects\William Saurin - Panzani\Petit Jean - lot 2\img pack\Quenelle Saumon Sauce Ocea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079" y="2014806"/>
            <a:ext cx="1167802" cy="1167802"/>
          </a:xfrm>
          <a:prstGeom prst="rect">
            <a:avLst/>
          </a:prstGeom>
          <a:noFill/>
        </p:spPr>
      </p:pic>
      <p:pic>
        <p:nvPicPr>
          <p:cNvPr id="50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306" y="2064237"/>
            <a:ext cx="1167802" cy="1167802"/>
          </a:xfrm>
          <a:prstGeom prst="rect">
            <a:avLst/>
          </a:prstGeom>
          <a:noFill/>
        </p:spPr>
      </p:pic>
      <p:sp>
        <p:nvSpPr>
          <p:cNvPr id="51" name="Rectangle 50"/>
          <p:cNvSpPr/>
          <p:nvPr/>
        </p:nvSpPr>
        <p:spPr>
          <a:xfrm>
            <a:off x="7048995" y="112395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Marque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061861" y="1966615"/>
            <a:ext cx="2048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Référence</a:t>
            </a:r>
            <a:br>
              <a:rPr lang="fr-FR" sz="2400" b="1" dirty="0" smtClean="0"/>
            </a:br>
            <a:r>
              <a:rPr lang="fr-FR" sz="2400" b="1" dirty="0" smtClean="0"/>
              <a:t>Produit</a:t>
            </a:r>
          </a:p>
        </p:txBody>
      </p:sp>
      <p:grpSp>
        <p:nvGrpSpPr>
          <p:cNvPr id="53" name="Groupe 52"/>
          <p:cNvGrpSpPr>
            <a:grpSpLocks noChangeAspect="1"/>
          </p:cNvGrpSpPr>
          <p:nvPr/>
        </p:nvGrpSpPr>
        <p:grpSpPr>
          <a:xfrm>
            <a:off x="1427333" y="3333750"/>
            <a:ext cx="1779509" cy="1260000"/>
            <a:chOff x="0" y="895350"/>
            <a:chExt cx="5486400" cy="3884704"/>
          </a:xfrm>
        </p:grpSpPr>
        <p:pic>
          <p:nvPicPr>
            <p:cNvPr id="54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5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6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57" name="Groupe 56"/>
          <p:cNvGrpSpPr>
            <a:grpSpLocks noChangeAspect="1"/>
          </p:cNvGrpSpPr>
          <p:nvPr/>
        </p:nvGrpSpPr>
        <p:grpSpPr>
          <a:xfrm>
            <a:off x="859054" y="3333750"/>
            <a:ext cx="1779509" cy="1260000"/>
            <a:chOff x="0" y="895350"/>
            <a:chExt cx="5486400" cy="3884704"/>
          </a:xfrm>
        </p:grpSpPr>
        <p:pic>
          <p:nvPicPr>
            <p:cNvPr id="58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9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68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69" name="Groupe 68"/>
          <p:cNvGrpSpPr>
            <a:grpSpLocks noChangeAspect="1"/>
          </p:cNvGrpSpPr>
          <p:nvPr/>
        </p:nvGrpSpPr>
        <p:grpSpPr>
          <a:xfrm>
            <a:off x="290775" y="3333750"/>
            <a:ext cx="1779509" cy="1260000"/>
            <a:chOff x="0" y="895350"/>
            <a:chExt cx="5486400" cy="3884704"/>
          </a:xfrm>
        </p:grpSpPr>
        <p:pic>
          <p:nvPicPr>
            <p:cNvPr id="70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71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72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pic>
        <p:nvPicPr>
          <p:cNvPr id="73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094" y="1123950"/>
            <a:ext cx="916506" cy="429101"/>
          </a:xfrm>
          <a:prstGeom prst="rect">
            <a:avLst/>
          </a:prstGeom>
          <a:noFill/>
        </p:spPr>
      </p:pic>
      <p:sp>
        <p:nvSpPr>
          <p:cNvPr id="74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algn="r"/>
            <a:r>
              <a:rPr lang="fr-FR" dirty="0" smtClean="0"/>
              <a:t>Exigence de Performances</a:t>
            </a:r>
            <a:endParaRPr lang="fr-FR" dirty="0"/>
          </a:p>
        </p:txBody>
      </p:sp>
      <p:pic>
        <p:nvPicPr>
          <p:cNvPr id="75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605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e 158"/>
          <p:cNvGrpSpPr>
            <a:grpSpLocks noChangeAspect="1"/>
          </p:cNvGrpSpPr>
          <p:nvPr/>
        </p:nvGrpSpPr>
        <p:grpSpPr>
          <a:xfrm>
            <a:off x="7440691" y="2454750"/>
            <a:ext cx="1779509" cy="1260000"/>
            <a:chOff x="0" y="895350"/>
            <a:chExt cx="5486400" cy="3884704"/>
          </a:xfrm>
        </p:grpSpPr>
        <p:pic>
          <p:nvPicPr>
            <p:cNvPr id="160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1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2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63" name="Groupe 162"/>
          <p:cNvGrpSpPr>
            <a:grpSpLocks noChangeAspect="1"/>
          </p:cNvGrpSpPr>
          <p:nvPr/>
        </p:nvGrpSpPr>
        <p:grpSpPr>
          <a:xfrm>
            <a:off x="6872412" y="2454750"/>
            <a:ext cx="1779509" cy="1260000"/>
            <a:chOff x="0" y="895350"/>
            <a:chExt cx="5486400" cy="3884704"/>
          </a:xfrm>
        </p:grpSpPr>
        <p:pic>
          <p:nvPicPr>
            <p:cNvPr id="164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5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6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cxnSp>
        <p:nvCxnSpPr>
          <p:cNvPr id="60" name="Straight Arrow Connector 14"/>
          <p:cNvCxnSpPr/>
          <p:nvPr/>
        </p:nvCxnSpPr>
        <p:spPr>
          <a:xfrm>
            <a:off x="2279827" y="2323830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4"/>
          <p:cNvCxnSpPr/>
          <p:nvPr/>
        </p:nvCxnSpPr>
        <p:spPr>
          <a:xfrm>
            <a:off x="2279827" y="2153774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4"/>
          <p:cNvCxnSpPr/>
          <p:nvPr/>
        </p:nvCxnSpPr>
        <p:spPr>
          <a:xfrm>
            <a:off x="2279827" y="1983718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14"/>
          <p:cNvCxnSpPr/>
          <p:nvPr/>
        </p:nvCxnSpPr>
        <p:spPr>
          <a:xfrm>
            <a:off x="2279827" y="1473550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14"/>
          <p:cNvCxnSpPr/>
          <p:nvPr/>
        </p:nvCxnSpPr>
        <p:spPr>
          <a:xfrm>
            <a:off x="2279827" y="1303494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4"/>
          <p:cNvCxnSpPr/>
          <p:nvPr/>
        </p:nvCxnSpPr>
        <p:spPr>
          <a:xfrm>
            <a:off x="2279827" y="2493886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"/>
          <p:cNvCxnSpPr/>
          <p:nvPr/>
        </p:nvCxnSpPr>
        <p:spPr>
          <a:xfrm>
            <a:off x="2279827" y="2663942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4"/>
          <p:cNvCxnSpPr/>
          <p:nvPr/>
        </p:nvCxnSpPr>
        <p:spPr>
          <a:xfrm>
            <a:off x="2279827" y="2833998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14"/>
          <p:cNvCxnSpPr/>
          <p:nvPr/>
        </p:nvCxnSpPr>
        <p:spPr>
          <a:xfrm>
            <a:off x="2279827" y="1813662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14"/>
          <p:cNvCxnSpPr/>
          <p:nvPr/>
        </p:nvCxnSpPr>
        <p:spPr>
          <a:xfrm>
            <a:off x="2279827" y="1643606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4"/>
          <p:cNvCxnSpPr/>
          <p:nvPr/>
        </p:nvCxnSpPr>
        <p:spPr>
          <a:xfrm>
            <a:off x="4559116" y="403255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4"/>
          <p:cNvCxnSpPr/>
          <p:nvPr/>
        </p:nvCxnSpPr>
        <p:spPr>
          <a:xfrm>
            <a:off x="4559116" y="386250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4"/>
          <p:cNvCxnSpPr/>
          <p:nvPr/>
        </p:nvCxnSpPr>
        <p:spPr>
          <a:xfrm>
            <a:off x="4559116" y="369244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4"/>
          <p:cNvCxnSpPr/>
          <p:nvPr/>
        </p:nvCxnSpPr>
        <p:spPr>
          <a:xfrm>
            <a:off x="4559116" y="318227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4"/>
          <p:cNvCxnSpPr/>
          <p:nvPr/>
        </p:nvCxnSpPr>
        <p:spPr>
          <a:xfrm>
            <a:off x="4559116" y="301222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4"/>
          <p:cNvCxnSpPr/>
          <p:nvPr/>
        </p:nvCxnSpPr>
        <p:spPr>
          <a:xfrm>
            <a:off x="4559116" y="420261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4"/>
          <p:cNvCxnSpPr/>
          <p:nvPr/>
        </p:nvCxnSpPr>
        <p:spPr>
          <a:xfrm>
            <a:off x="4559116" y="437267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4"/>
          <p:cNvCxnSpPr/>
          <p:nvPr/>
        </p:nvCxnSpPr>
        <p:spPr>
          <a:xfrm>
            <a:off x="4559116" y="454272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4"/>
          <p:cNvCxnSpPr/>
          <p:nvPr/>
        </p:nvCxnSpPr>
        <p:spPr>
          <a:xfrm>
            <a:off x="4559116" y="352239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4"/>
          <p:cNvCxnSpPr/>
          <p:nvPr/>
        </p:nvCxnSpPr>
        <p:spPr>
          <a:xfrm>
            <a:off x="4559116" y="335233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4"/>
          <p:cNvCxnSpPr/>
          <p:nvPr/>
        </p:nvCxnSpPr>
        <p:spPr>
          <a:xfrm>
            <a:off x="4559116" y="488284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4"/>
          <p:cNvCxnSpPr/>
          <p:nvPr/>
        </p:nvCxnSpPr>
        <p:spPr>
          <a:xfrm>
            <a:off x="4559116" y="471278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934200" y="3849065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Unité de vente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375225" y="890885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Lot #1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61225" y="868206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Lot #2</a:t>
            </a:r>
          </a:p>
        </p:txBody>
      </p:sp>
      <p:grpSp>
        <p:nvGrpSpPr>
          <p:cNvPr id="81" name="Groupe 80"/>
          <p:cNvGrpSpPr>
            <a:grpSpLocks noChangeAspect="1"/>
          </p:cNvGrpSpPr>
          <p:nvPr/>
        </p:nvGrpSpPr>
        <p:grpSpPr>
          <a:xfrm>
            <a:off x="644479" y="1352550"/>
            <a:ext cx="1779509" cy="1260000"/>
            <a:chOff x="0" y="895350"/>
            <a:chExt cx="5486400" cy="3884704"/>
          </a:xfrm>
        </p:grpSpPr>
        <p:pic>
          <p:nvPicPr>
            <p:cNvPr id="83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84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85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87" name="Groupe 86"/>
          <p:cNvGrpSpPr>
            <a:grpSpLocks noChangeAspect="1"/>
          </p:cNvGrpSpPr>
          <p:nvPr/>
        </p:nvGrpSpPr>
        <p:grpSpPr>
          <a:xfrm>
            <a:off x="76200" y="1352550"/>
            <a:ext cx="1779509" cy="1260000"/>
            <a:chOff x="0" y="895350"/>
            <a:chExt cx="5486400" cy="3884704"/>
          </a:xfrm>
        </p:grpSpPr>
        <p:pic>
          <p:nvPicPr>
            <p:cNvPr id="89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51" name="Groupe 150"/>
          <p:cNvGrpSpPr>
            <a:grpSpLocks noChangeAspect="1"/>
          </p:cNvGrpSpPr>
          <p:nvPr/>
        </p:nvGrpSpPr>
        <p:grpSpPr>
          <a:xfrm>
            <a:off x="7430917" y="1642574"/>
            <a:ext cx="1779509" cy="1260000"/>
            <a:chOff x="0" y="895350"/>
            <a:chExt cx="5486400" cy="3884704"/>
          </a:xfrm>
        </p:grpSpPr>
        <p:pic>
          <p:nvPicPr>
            <p:cNvPr id="152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55" name="Groupe 154"/>
          <p:cNvGrpSpPr>
            <a:grpSpLocks noChangeAspect="1"/>
          </p:cNvGrpSpPr>
          <p:nvPr/>
        </p:nvGrpSpPr>
        <p:grpSpPr>
          <a:xfrm>
            <a:off x="6862638" y="1642574"/>
            <a:ext cx="1779509" cy="1260000"/>
            <a:chOff x="0" y="895350"/>
            <a:chExt cx="5486400" cy="3884704"/>
          </a:xfrm>
        </p:grpSpPr>
        <p:pic>
          <p:nvPicPr>
            <p:cNvPr id="156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7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8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67" name="Groupe 166"/>
          <p:cNvGrpSpPr>
            <a:grpSpLocks noChangeAspect="1"/>
          </p:cNvGrpSpPr>
          <p:nvPr/>
        </p:nvGrpSpPr>
        <p:grpSpPr>
          <a:xfrm>
            <a:off x="2930479" y="3257550"/>
            <a:ext cx="1779509" cy="1260000"/>
            <a:chOff x="0" y="895350"/>
            <a:chExt cx="5486400" cy="3884704"/>
          </a:xfrm>
        </p:grpSpPr>
        <p:pic>
          <p:nvPicPr>
            <p:cNvPr id="168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9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0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71" name="Groupe 170"/>
          <p:cNvGrpSpPr>
            <a:grpSpLocks noChangeAspect="1"/>
          </p:cNvGrpSpPr>
          <p:nvPr/>
        </p:nvGrpSpPr>
        <p:grpSpPr>
          <a:xfrm>
            <a:off x="2362200" y="3257550"/>
            <a:ext cx="1779509" cy="1260000"/>
            <a:chOff x="0" y="895350"/>
            <a:chExt cx="5486400" cy="3884704"/>
          </a:xfrm>
        </p:grpSpPr>
        <p:pic>
          <p:nvPicPr>
            <p:cNvPr id="172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sp>
        <p:nvSpPr>
          <p:cNvPr id="175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algn="r"/>
            <a:r>
              <a:rPr lang="fr-FR" dirty="0" smtClean="0"/>
              <a:t>Exigence de Performances</a:t>
            </a:r>
            <a:endParaRPr lang="fr-FR" dirty="0"/>
          </a:p>
        </p:txBody>
      </p:sp>
      <p:pic>
        <p:nvPicPr>
          <p:cNvPr id="176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486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Laurent T.LAURENT-11A161F\Bureau\Seattle_Q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633" y="-11097"/>
            <a:ext cx="9199267" cy="5165695"/>
          </a:xfrm>
          <a:prstGeom prst="rect">
            <a:avLst/>
          </a:prstGeom>
          <a:noFill/>
        </p:spPr>
      </p:pic>
      <p:pic>
        <p:nvPicPr>
          <p:cNvPr id="10" name="Picture 5" descr="C:\Documents and Settings\Laurent T.LAURENT-11A161F\Bureau\dessin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743325"/>
            <a:ext cx="3454180" cy="809625"/>
          </a:xfrm>
          <a:prstGeom prst="rect">
            <a:avLst/>
          </a:prstGeom>
          <a:noFill/>
        </p:spPr>
      </p:pic>
      <p:pic>
        <p:nvPicPr>
          <p:cNvPr id="11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325"/>
            <a:ext cx="1065600" cy="165782"/>
          </a:xfrm>
          <a:prstGeom prst="rect">
            <a:avLst/>
          </a:prstGeom>
        </p:spPr>
      </p:pic>
      <p:sp>
        <p:nvSpPr>
          <p:cNvPr id="6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Seattle, </a:t>
            </a:r>
            <a:r>
              <a:rPr lang="en-US" sz="1600" i="1" dirty="0" err="1" smtClean="0">
                <a:solidFill>
                  <a:schemeClr val="bg1"/>
                </a:solidFill>
              </a:rPr>
              <a:t>Etat</a:t>
            </a:r>
            <a:r>
              <a:rPr lang="en-US" sz="1600" i="1" dirty="0" smtClean="0">
                <a:solidFill>
                  <a:schemeClr val="bg1"/>
                </a:solidFill>
              </a:rPr>
              <a:t> de Washington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14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28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2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56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70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38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15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Marquage unitaire / Série de QR Codes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221743"/>
            <a:ext cx="478474" cy="7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5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325"/>
            <a:ext cx="1065600" cy="165782"/>
          </a:xfrm>
          <a:prstGeom prst="rect">
            <a:avLst/>
          </a:prstGeom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Ralls</a:t>
            </a:r>
            <a:r>
              <a:rPr lang="en-US" sz="1600" i="1" dirty="0">
                <a:solidFill>
                  <a:schemeClr val="bg1"/>
                </a:solidFill>
              </a:rPr>
              <a:t>, Texas - </a:t>
            </a:r>
            <a:r>
              <a:rPr lang="en-US" sz="1600" i="1" dirty="0" smtClean="0">
                <a:solidFill>
                  <a:schemeClr val="bg1"/>
                </a:solidFill>
              </a:rPr>
              <a:t>Silos à grains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34" name="Title 16"/>
          <p:cNvSpPr txBox="1">
            <a:spLocks/>
          </p:cNvSpPr>
          <p:nvPr/>
        </p:nvSpPr>
        <p:spPr>
          <a:xfrm>
            <a:off x="76200" y="1123950"/>
            <a:ext cx="7620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convergence des marchés</a:t>
            </a:r>
            <a:b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6274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139"/>
            <a:ext cx="1066800" cy="165968"/>
          </a:xfrm>
          <a:prstGeom prst="rect">
            <a:avLst/>
          </a:prstGeom>
        </p:spPr>
      </p:pic>
      <p:pic>
        <p:nvPicPr>
          <p:cNvPr id="7" name="Picture 4" descr="D:\Dropbox\_mobiLead IMAGES REFs\logos\iso.emf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Sémantique sécurisée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221743"/>
            <a:ext cx="478474" cy="7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325"/>
            <a:ext cx="1065600" cy="165782"/>
          </a:xfrm>
          <a:prstGeom prst="rect">
            <a:avLst/>
          </a:prstGeom>
        </p:spPr>
      </p:pic>
      <p:sp>
        <p:nvSpPr>
          <p:cNvPr id="21" name="Title 16"/>
          <p:cNvSpPr txBox="1">
            <a:spLocks/>
          </p:cNvSpPr>
          <p:nvPr/>
        </p:nvSpPr>
        <p:spPr>
          <a:xfrm>
            <a:off x="685800" y="1276351"/>
            <a:ext cx="79248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itle 16"/>
          <p:cNvSpPr txBox="1">
            <a:spLocks/>
          </p:cNvSpPr>
          <p:nvPr/>
        </p:nvSpPr>
        <p:spPr>
          <a:xfrm>
            <a:off x="685800" y="1123950"/>
            <a:ext cx="79248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FR" sz="3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lutte contre la contrefaçon</a:t>
            </a:r>
          </a:p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221743"/>
            <a:ext cx="478474" cy="7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Signature / Marquage</a:t>
            </a:r>
            <a:endParaRPr lang="fr-FR" dirty="0"/>
          </a:p>
        </p:txBody>
      </p:sp>
      <p:pic>
        <p:nvPicPr>
          <p:cNvPr id="13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15" y="895350"/>
            <a:ext cx="1908000" cy="1908000"/>
          </a:xfrm>
          <a:prstGeom prst="rect">
            <a:avLst/>
          </a:prstGeom>
          <a:noFill/>
        </p:spPr>
      </p:pic>
      <p:pic>
        <p:nvPicPr>
          <p:cNvPr id="14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000" y="971550"/>
            <a:ext cx="1908000" cy="1908000"/>
          </a:xfrm>
          <a:prstGeom prst="rect">
            <a:avLst/>
          </a:prstGeom>
          <a:noFill/>
        </p:spPr>
      </p:pic>
      <p:pic>
        <p:nvPicPr>
          <p:cNvPr id="21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57800" y="1581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52600" y="1581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Content Placeholder 12" descr="CheckBack1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930" y="2178117"/>
            <a:ext cx="1425600" cy="237483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221743"/>
            <a:ext cx="478474" cy="71220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4221743"/>
            <a:ext cx="478474" cy="71220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07" y="2114550"/>
            <a:ext cx="1296793" cy="13425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919" y="2050238"/>
            <a:ext cx="1481681" cy="1482825"/>
          </a:xfrm>
          <a:prstGeom prst="rect">
            <a:avLst/>
          </a:prstGeom>
        </p:spPr>
      </p:pic>
      <p:pic>
        <p:nvPicPr>
          <p:cNvPr id="17" name="Content Placeholder 12" descr="CheckBack1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725" y="2178117"/>
            <a:ext cx="1425600" cy="2374833"/>
          </a:xfrm>
          <a:prstGeom prst="rect">
            <a:avLst/>
          </a:prstGeom>
        </p:spPr>
      </p:pic>
      <p:pic>
        <p:nvPicPr>
          <p:cNvPr id="18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423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Duplication… mais détectable</a:t>
            </a:r>
            <a:endParaRPr lang="fr-FR" dirty="0"/>
          </a:p>
        </p:txBody>
      </p:sp>
      <p:pic>
        <p:nvPicPr>
          <p:cNvPr id="13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15" y="895350"/>
            <a:ext cx="1908000" cy="1908000"/>
          </a:xfrm>
          <a:prstGeom prst="rect">
            <a:avLst/>
          </a:prstGeom>
          <a:noFill/>
        </p:spPr>
      </p:pic>
      <p:pic>
        <p:nvPicPr>
          <p:cNvPr id="14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000" y="971550"/>
            <a:ext cx="1908000" cy="1908000"/>
          </a:xfrm>
          <a:prstGeom prst="rect">
            <a:avLst/>
          </a:prstGeom>
          <a:noFill/>
        </p:spPr>
      </p:pic>
      <p:sp>
        <p:nvSpPr>
          <p:cNvPr id="8" name="Flèche courbée vers le bas 7"/>
          <p:cNvSpPr/>
          <p:nvPr/>
        </p:nvSpPr>
        <p:spPr>
          <a:xfrm>
            <a:off x="1143000" y="1047750"/>
            <a:ext cx="3962400" cy="990600"/>
          </a:xfrm>
          <a:prstGeom prst="curvedDownArrow">
            <a:avLst>
              <a:gd name="adj1" fmla="val 25000"/>
              <a:gd name="adj2" fmla="val 59286"/>
              <a:gd name="adj3" fmla="val 25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1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57800" y="1581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52600" y="1581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Content Placeholder 13" descr="CheckBack2.emf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176" y="2190750"/>
            <a:ext cx="1427509" cy="2378013"/>
          </a:xfrm>
        </p:spPr>
      </p:pic>
      <p:pic>
        <p:nvPicPr>
          <p:cNvPr id="22" name="Content Placeholder 12" descr="CheckBack1.e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930" y="2178117"/>
            <a:ext cx="1425600" cy="237483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221743"/>
            <a:ext cx="478474" cy="71220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4221743"/>
            <a:ext cx="478474" cy="712207"/>
          </a:xfrm>
          <a:prstGeom prst="rect">
            <a:avLst/>
          </a:prstGeom>
        </p:spPr>
      </p:pic>
      <p:pic>
        <p:nvPicPr>
          <p:cNvPr id="33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296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cxnSp>
        <p:nvCxnSpPr>
          <p:cNvPr id="24" name="Straight Arrow Connector 14"/>
          <p:cNvCxnSpPr/>
          <p:nvPr/>
        </p:nvCxnSpPr>
        <p:spPr>
          <a:xfrm rot="18900000" flipH="1" flipV="1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4"/>
          <p:cNvCxnSpPr/>
          <p:nvPr/>
        </p:nvCxnSpPr>
        <p:spPr>
          <a:xfrm rot="2700000" flipH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4"/>
          <p:cNvCxnSpPr/>
          <p:nvPr/>
        </p:nvCxnSpPr>
        <p:spPr>
          <a:xfrm rot="2700000" flipV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4"/>
          <p:cNvCxnSpPr/>
          <p:nvPr/>
        </p:nvCxnSpPr>
        <p:spPr>
          <a:xfrm rot="18900000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Billettique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Logistique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78194" y="1214550"/>
            <a:ext cx="26134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  <a:br>
              <a:rPr lang="fr-FR" sz="2400" b="1" dirty="0" smtClean="0"/>
            </a:br>
            <a:r>
              <a:rPr lang="fr-FR" sz="2400" b="1" dirty="0" smtClean="0"/>
              <a:t>Contrefaçon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cxnSp>
        <p:nvCxnSpPr>
          <p:cNvPr id="37" name="Straight Arrow Connector 14"/>
          <p:cNvCxnSpPr/>
          <p:nvPr/>
        </p:nvCxnSpPr>
        <p:spPr>
          <a:xfrm flipH="1">
            <a:off x="2895600" y="2876550"/>
            <a:ext cx="1143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4"/>
          <p:cNvCxnSpPr/>
          <p:nvPr/>
        </p:nvCxnSpPr>
        <p:spPr>
          <a:xfrm flipV="1">
            <a:off x="5105400" y="2876550"/>
            <a:ext cx="1066800" cy="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Individualisation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2209800" y="1123950"/>
            <a:ext cx="47530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3600" b="1" dirty="0" smtClean="0"/>
          </a:p>
          <a:p>
            <a:pPr algn="ctr"/>
            <a:r>
              <a:rPr lang="fr-FR" sz="3600" b="1" dirty="0" smtClean="0"/>
              <a:t>Personnalisation</a:t>
            </a:r>
          </a:p>
          <a:p>
            <a:pPr algn="ctr"/>
            <a:r>
              <a:rPr lang="fr-FR" sz="3600" b="1" dirty="0" smtClean="0"/>
              <a:t>Traçabilité Unitaire</a:t>
            </a:r>
          </a:p>
          <a:p>
            <a:pPr algn="ctr"/>
            <a:r>
              <a:rPr lang="fr-FR" sz="3600" b="1" dirty="0" smtClean="0"/>
              <a:t>One to One Marketing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95112" y="4070687"/>
            <a:ext cx="22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Laurent TONNELIER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5445" y="4070687"/>
            <a:ext cx="4000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7F7F7F"/>
                </a:solidFill>
              </a:rPr>
              <a:t>5e Forum de </a:t>
            </a:r>
            <a:r>
              <a:rPr lang="en-US" sz="2000" dirty="0" err="1" smtClean="0">
                <a:solidFill>
                  <a:srgbClr val="7F7F7F"/>
                </a:solidFill>
              </a:rPr>
              <a:t>l’Etiquette</a:t>
            </a:r>
            <a:r>
              <a:rPr lang="en-US" sz="2000" dirty="0" smtClean="0">
                <a:solidFill>
                  <a:srgbClr val="7F7F7F"/>
                </a:solidFill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</a:rPr>
              <a:t>numérique</a:t>
            </a:r>
            <a:r>
              <a:rPr lang="en-US" sz="2000" dirty="0" smtClean="0">
                <a:solidFill>
                  <a:srgbClr val="7F7F7F"/>
                </a:solidFill>
              </a:rPr>
              <a:t/>
            </a:r>
            <a:br>
              <a:rPr lang="en-US" sz="2000" dirty="0" smtClean="0">
                <a:solidFill>
                  <a:srgbClr val="7F7F7F"/>
                </a:solidFill>
              </a:rPr>
            </a:br>
            <a:r>
              <a:rPr lang="en-US" sz="2000" dirty="0" err="1" smtClean="0">
                <a:solidFill>
                  <a:srgbClr val="7F7F7F"/>
                </a:solidFill>
              </a:rPr>
              <a:t>Jeudi</a:t>
            </a:r>
            <a:r>
              <a:rPr lang="en-US" sz="2000" dirty="0" smtClean="0">
                <a:solidFill>
                  <a:srgbClr val="7F7F7F"/>
                </a:solidFill>
              </a:rPr>
              <a:t> 26 Mars 2015</a:t>
            </a:r>
            <a:r>
              <a:rPr lang="en-US" sz="2000" dirty="0">
                <a:solidFill>
                  <a:srgbClr val="7F7F7F"/>
                </a:solidFill>
              </a:rPr>
              <a:t/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2000" dirty="0" err="1" smtClean="0">
                <a:solidFill>
                  <a:srgbClr val="7F7F7F"/>
                </a:solidFill>
              </a:rPr>
              <a:t>Hôtel</a:t>
            </a:r>
            <a:r>
              <a:rPr lang="en-US" sz="2000" dirty="0" smtClean="0">
                <a:solidFill>
                  <a:srgbClr val="7F7F7F"/>
                </a:solidFill>
              </a:rPr>
              <a:t> Intercontinental - Paris, France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8763" y="4375487"/>
            <a:ext cx="1766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mobiLead, CEO</a:t>
            </a:r>
            <a:b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lt@mobilead.fr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7" y="3790946"/>
            <a:ext cx="990603" cy="990603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303188"/>
            <a:ext cx="4114800" cy="640164"/>
          </a:xfrm>
          <a:prstGeom prst="rect">
            <a:avLst/>
          </a:prstGeom>
        </p:spPr>
      </p:pic>
      <p:sp>
        <p:nvSpPr>
          <p:cNvPr id="12" name="Title 16"/>
          <p:cNvSpPr txBox="1">
            <a:spLocks/>
          </p:cNvSpPr>
          <p:nvPr/>
        </p:nvSpPr>
        <p:spPr>
          <a:xfrm>
            <a:off x="228600" y="1123950"/>
            <a:ext cx="7467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/>
              <a:t>La convergence des marchés</a:t>
            </a:r>
            <a:br>
              <a:rPr lang="fr-FR" sz="3200" cap="all" dirty="0" smtClean="0"/>
            </a:br>
            <a:r>
              <a:rPr lang="fr-FR" sz="3200" cap="all" dirty="0" smtClean="0"/>
              <a:t>de l’étiquette numérique </a:t>
            </a:r>
            <a:endParaRPr lang="fr-FR" sz="4400" b="0" dirty="0"/>
          </a:p>
        </p:txBody>
      </p:sp>
      <p:sp>
        <p:nvSpPr>
          <p:cNvPr id="13" name="Subtitle 17"/>
          <p:cNvSpPr txBox="1">
            <a:spLocks/>
          </p:cNvSpPr>
          <p:nvPr/>
        </p:nvSpPr>
        <p:spPr>
          <a:xfrm>
            <a:off x="76200" y="2343150"/>
            <a:ext cx="7620000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400" dirty="0" smtClean="0">
                <a:solidFill>
                  <a:srgbClr val="000000"/>
                </a:solidFill>
              </a:rPr>
              <a:t>au service de la sécurité et</a:t>
            </a:r>
            <a:br>
              <a:rPr lang="fr-FR" sz="2400" dirty="0" smtClean="0">
                <a:solidFill>
                  <a:srgbClr val="000000"/>
                </a:solidFill>
              </a:rPr>
            </a:br>
            <a:r>
              <a:rPr lang="fr-FR" sz="2400" dirty="0" smtClean="0">
                <a:solidFill>
                  <a:srgbClr val="000000"/>
                </a:solidFill>
              </a:rPr>
              <a:t>la lutte contre la contrefaçon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16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325"/>
            <a:ext cx="1065600" cy="165782"/>
          </a:xfrm>
          <a:prstGeom prst="rect">
            <a:avLst/>
          </a:prstGeom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solidFill>
                  <a:schemeClr val="bg1"/>
                </a:solidFill>
              </a:rPr>
              <a:t>La </a:t>
            </a:r>
            <a:r>
              <a:rPr lang="fr-FR" sz="1600" i="1" dirty="0">
                <a:solidFill>
                  <a:schemeClr val="bg1"/>
                </a:solidFill>
              </a:rPr>
              <a:t>Tour de </a:t>
            </a:r>
            <a:r>
              <a:rPr lang="fr-FR" sz="1600" i="1" dirty="0" smtClean="0">
                <a:solidFill>
                  <a:schemeClr val="bg1"/>
                </a:solidFill>
              </a:rPr>
              <a:t>Babel, Pieter Bruegel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8" name="Title 16"/>
          <p:cNvSpPr txBox="1">
            <a:spLocks/>
          </p:cNvSpPr>
          <p:nvPr/>
        </p:nvSpPr>
        <p:spPr>
          <a:xfrm>
            <a:off x="685800" y="1123950"/>
            <a:ext cx="79248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convergence des TECHNOLOGIES</a:t>
            </a:r>
            <a:b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31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cxnSp>
        <p:nvCxnSpPr>
          <p:cNvPr id="18" name="Straight Arrow Connector 14"/>
          <p:cNvCxnSpPr/>
          <p:nvPr/>
        </p:nvCxnSpPr>
        <p:spPr>
          <a:xfrm>
            <a:off x="2238600" y="2876550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8765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66347" y="2343150"/>
            <a:ext cx="220605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smtClean="0"/>
              <a:t>3779000000576</a:t>
            </a:r>
            <a:endParaRPr lang="fr-FR" b="1" dirty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278" y="11383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155075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0" r="6202" b="16901"/>
          <a:stretch>
            <a:fillRect/>
          </a:stretch>
        </p:blipFill>
        <p:spPr bwMode="auto">
          <a:xfrm>
            <a:off x="1963356" y="2388450"/>
            <a:ext cx="15418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6529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278" y="3643200"/>
            <a:ext cx="900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/>
              <a:t>Convergence</a:t>
            </a:r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Billettique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Logistique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378194" y="1214550"/>
            <a:ext cx="26134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  <a:br>
              <a:rPr lang="fr-FR" sz="2400" b="1" dirty="0" smtClean="0"/>
            </a:br>
            <a:r>
              <a:rPr lang="fr-FR" sz="2400" b="1" dirty="0" smtClean="0"/>
              <a:t>Contrefaçon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87928" y="4095750"/>
            <a:ext cx="1504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NFC </a:t>
            </a:r>
            <a:r>
              <a:rPr lang="fr-FR" sz="2800" dirty="0" smtClean="0"/>
              <a:t>Tag </a:t>
            </a:r>
            <a:br>
              <a:rPr lang="fr-FR" sz="2800" dirty="0" smtClean="0"/>
            </a:br>
            <a:r>
              <a:rPr lang="fr-FR" sz="2800" dirty="0" smtClean="0"/>
              <a:t>QR Code</a:t>
            </a:r>
            <a:r>
              <a:rPr lang="fr-FR" sz="2800" b="1" dirty="0" smtClean="0"/>
              <a:t>   </a:t>
            </a:r>
            <a:endParaRPr lang="fr-FR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cxnSp>
        <p:nvCxnSpPr>
          <p:cNvPr id="24" name="Straight Arrow Connector 14"/>
          <p:cNvCxnSpPr/>
          <p:nvPr/>
        </p:nvCxnSpPr>
        <p:spPr>
          <a:xfrm rot="18900000" flipH="1" flipV="1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4"/>
          <p:cNvCxnSpPr/>
          <p:nvPr/>
        </p:nvCxnSpPr>
        <p:spPr>
          <a:xfrm rot="2700000" flipH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4"/>
          <p:cNvCxnSpPr/>
          <p:nvPr/>
        </p:nvCxnSpPr>
        <p:spPr>
          <a:xfrm rot="2700000" flipV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4"/>
          <p:cNvCxnSpPr/>
          <p:nvPr/>
        </p:nvCxnSpPr>
        <p:spPr>
          <a:xfrm rot="18900000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4"/>
          <p:cNvCxnSpPr/>
          <p:nvPr/>
        </p:nvCxnSpPr>
        <p:spPr>
          <a:xfrm flipH="1">
            <a:off x="2895600" y="2876550"/>
            <a:ext cx="1143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4"/>
          <p:cNvCxnSpPr/>
          <p:nvPr/>
        </p:nvCxnSpPr>
        <p:spPr>
          <a:xfrm flipV="1">
            <a:off x="5105400" y="2876550"/>
            <a:ext cx="1066800" cy="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FR" dirty="0"/>
              <a:t>Points </a:t>
            </a:r>
            <a:r>
              <a:rPr lang="fr-FR" dirty="0" smtClean="0"/>
              <a:t>de Vue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Billettique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Logistique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78194" y="1214550"/>
            <a:ext cx="26134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 </a:t>
            </a:r>
            <a:br>
              <a:rPr lang="fr-FR" sz="2400" b="1" dirty="0" smtClean="0"/>
            </a:br>
            <a:r>
              <a:rPr lang="fr-FR" sz="2400" b="1" dirty="0" smtClean="0"/>
              <a:t>Contrefaçon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87928" y="4095750"/>
            <a:ext cx="1504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NFC </a:t>
            </a:r>
            <a:r>
              <a:rPr lang="fr-FR" sz="2800" dirty="0" smtClean="0"/>
              <a:t>Tag </a:t>
            </a:r>
            <a:br>
              <a:rPr lang="fr-FR" sz="2800" dirty="0" smtClean="0"/>
            </a:br>
            <a:r>
              <a:rPr lang="fr-FR" sz="2800" dirty="0" smtClean="0"/>
              <a:t>QR Code</a:t>
            </a:r>
            <a:r>
              <a:rPr lang="fr-FR" sz="2800" b="1" dirty="0" smtClean="0"/>
              <a:t>   </a:t>
            </a:r>
            <a:endParaRPr lang="fr-FR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noelGS1-EN[1]_shape_00086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09337" y="2876550"/>
            <a:ext cx="1943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Objet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10200" y="2876550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Contenu</a:t>
            </a:r>
            <a:endParaRPr lang="fr-FR" sz="36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857500" y="2876550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/>
              <a:t>URL</a:t>
            </a:r>
            <a:endParaRPr lang="fr-FR" sz="2000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495278" y="2876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048000" y="895350"/>
            <a:ext cx="2537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Information</a:t>
            </a:r>
            <a:endParaRPr lang="fr-FR" sz="3600" dirty="0" smtClean="0"/>
          </a:p>
        </p:txBody>
      </p:sp>
      <p:cxnSp>
        <p:nvCxnSpPr>
          <p:cNvPr id="13" name="Straight Arrow Connector 14"/>
          <p:cNvCxnSpPr/>
          <p:nvPr/>
        </p:nvCxnSpPr>
        <p:spPr>
          <a:xfrm rot="18900000" flipH="1" flipV="1">
            <a:off x="2155475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2700000" flipV="1">
            <a:off x="4864403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lvl="0" algn="r"/>
            <a:r>
              <a:rPr lang="en-US" dirty="0" smtClean="0"/>
              <a:t>NFC et QR Code</a:t>
            </a:r>
            <a:endParaRPr lang="fr-FR" dirty="0"/>
          </a:p>
        </p:txBody>
      </p:sp>
      <p:pic>
        <p:nvPicPr>
          <p:cNvPr id="18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90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942" y="2139429"/>
            <a:ext cx="1177858" cy="1832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87928" y="4095750"/>
            <a:ext cx="1504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/>
              <a:t>NFC </a:t>
            </a:r>
            <a:r>
              <a:rPr lang="fr-FR" sz="2800" dirty="0" smtClean="0"/>
              <a:t>Tag </a:t>
            </a:r>
            <a:br>
              <a:rPr lang="fr-FR" sz="2800" dirty="0" smtClean="0"/>
            </a:br>
            <a:r>
              <a:rPr lang="fr-FR" sz="2800" dirty="0" smtClean="0"/>
              <a:t>QR Code</a:t>
            </a:r>
            <a:r>
              <a:rPr lang="fr-FR" sz="2800" b="1" dirty="0" smtClean="0"/>
              <a:t>   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4254364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\mobiLead Helene\_TimeLine\20140617 Berlin EPO\DSC_0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00" y="-10125"/>
            <a:ext cx="9180000" cy="5163750"/>
          </a:xfrm>
          <a:prstGeom prst="rect">
            <a:avLst/>
          </a:prstGeom>
          <a:noFill/>
        </p:spPr>
      </p:pic>
      <p:pic>
        <p:nvPicPr>
          <p:cNvPr id="27" name="Picture 5" descr="C:\Documents and Settings\Laurent T.LAURENT-11A161F\Bureau\dessin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743325"/>
            <a:ext cx="3454180" cy="809625"/>
          </a:xfrm>
          <a:prstGeom prst="rect">
            <a:avLst/>
          </a:prstGeom>
          <a:noFill/>
        </p:spPr>
      </p:pic>
      <p:pic>
        <p:nvPicPr>
          <p:cNvPr id="5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75325"/>
            <a:ext cx="1065600" cy="165782"/>
          </a:xfrm>
          <a:prstGeom prst="rect">
            <a:avLst/>
          </a:prstGeom>
        </p:spPr>
      </p:pic>
      <p:sp>
        <p:nvSpPr>
          <p:cNvPr id="8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Berlin, </a:t>
            </a:r>
            <a:r>
              <a:rPr lang="en-US" sz="1600" i="1" dirty="0" err="1" smtClean="0">
                <a:solidFill>
                  <a:schemeClr val="bg1"/>
                </a:solidFill>
              </a:rPr>
              <a:t>Allemagne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oelGS1-EN[1]_shape_00086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66950"/>
            <a:ext cx="9144000" cy="1782893"/>
          </a:xfrm>
          <a:prstGeom prst="rect">
            <a:avLst/>
          </a:prstGeom>
        </p:spPr>
      </p:pic>
      <p:pic>
        <p:nvPicPr>
          <p:cNvPr id="14" name="Picture 13" descr="noelGS1-EN[1]_shape_00086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7" descr="mobiLead_106593549_RGB_SD_6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36" y="2463444"/>
            <a:ext cx="1684338" cy="217560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Picture 4" descr="D:\Dropbox\_mobiLead IMAGES REFs\logos\iso.emf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sp>
        <p:nvSpPr>
          <p:cNvPr id="19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ISO 15415 - Tests</a:t>
            </a:r>
            <a:endParaRPr lang="fr-FR" dirty="0"/>
          </a:p>
        </p:txBody>
      </p:sp>
      <p:pic>
        <p:nvPicPr>
          <p:cNvPr id="10" name="Picture 3" descr="C:\Documents and Settings\Laurent T.LAURENT-11A161F\Bureau\861C621C44EA6E4149C73CC9598E4C9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716" y="1199860"/>
            <a:ext cx="3528484" cy="3745339"/>
          </a:xfrm>
          <a:prstGeom prst="rect">
            <a:avLst/>
          </a:prstGeom>
          <a:noFill/>
        </p:spPr>
      </p:pic>
      <p:pic>
        <p:nvPicPr>
          <p:cNvPr id="17" name="Content Placeholder 16" descr="t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254372"/>
            <a:ext cx="3097430" cy="438467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Picture 4" descr="D:\Dropbox\_mobiLead IMAGES REFs\logos\iso.emf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Content Placeholder 19" descr="mobiLead_Nurun_L_Oreal_Axicon_2.pn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4929" y="2381367"/>
            <a:ext cx="3761527" cy="2238636"/>
          </a:xfrm>
        </p:spPr>
      </p:pic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8" name="Picture 7" descr="noelGS1-EN[1]_shape_00086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9" name="Content Placeholder 18" descr="mobiLead_Nurun_L_Oreal_Axicon_1.png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529" y="195486"/>
            <a:ext cx="3318389" cy="442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Démarche Qualité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accent6">
              <a:lumMod val="60000"/>
              <a:lumOff val="40000"/>
            </a:schemeClr>
          </a:solidFill>
          <a:headEnd type="triangl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30326_ETIQ&amp;PACK.potx" id="{A3555AC9-3A50-490E-B612-A340A198F05B}" vid="{A8B3668D-E9BB-4F77-BCC9-FC1991B08F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8310</TotalTime>
  <Words>347</Words>
  <Application>Microsoft Office PowerPoint</Application>
  <PresentationFormat>Affichage à l'écran (16:9)</PresentationFormat>
  <Paragraphs>141</Paragraphs>
  <Slides>25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Convergence</vt:lpstr>
      <vt:lpstr>Points de Vue</vt:lpstr>
      <vt:lpstr>NFC et QR Code</vt:lpstr>
      <vt:lpstr>Présentation PowerPoint</vt:lpstr>
      <vt:lpstr>ISO 15415 - Tests</vt:lpstr>
      <vt:lpstr>Démarche Qualité</vt:lpstr>
      <vt:lpstr>Présentation PowerPoint</vt:lpstr>
      <vt:lpstr>Apparence modifiée</vt:lpstr>
      <vt:lpstr>Symbologie modifié</vt:lpstr>
      <vt:lpstr>Sémantique étendue</vt:lpstr>
      <vt:lpstr>Sémantique étendue</vt:lpstr>
      <vt:lpstr>Présentation PowerPoint</vt:lpstr>
      <vt:lpstr>Exigence de Performances</vt:lpstr>
      <vt:lpstr>Exigence de Performances</vt:lpstr>
      <vt:lpstr>Présentation PowerPoint</vt:lpstr>
      <vt:lpstr>Marquage unitaire / Série de QR Codes</vt:lpstr>
      <vt:lpstr>Sémantique sécurisée</vt:lpstr>
      <vt:lpstr>Présentation PowerPoint</vt:lpstr>
      <vt:lpstr>Signature / Marquage</vt:lpstr>
      <vt:lpstr>Duplication… mais détectable</vt:lpstr>
      <vt:lpstr>Individualisation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</dc:title>
  <dc:subject>from product identification to related content and services</dc:subject>
  <dc:creator>Laurent TONNELIER, mobiLead CEO</dc:creator>
  <cp:keywords>NFC, QR Code, xTag, QR+, mobiLead</cp:keywords>
  <dc:description>November 2-4, 2014
PackExpo - Chicago USA</dc:description>
  <cp:lastModifiedBy>Laurent Tonnelier</cp:lastModifiedBy>
  <cp:revision>406</cp:revision>
  <cp:lastPrinted>2015-03-25T10:09:46Z</cp:lastPrinted>
  <dcterms:created xsi:type="dcterms:W3CDTF">2006-08-16T00:00:00Z</dcterms:created>
  <dcterms:modified xsi:type="dcterms:W3CDTF">2015-03-26T18:34:15Z</dcterms:modified>
</cp:coreProperties>
</file>