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702" r:id="rId2"/>
    <p:sldId id="593" r:id="rId3"/>
    <p:sldId id="704" r:id="rId4"/>
    <p:sldId id="705" r:id="rId5"/>
    <p:sldId id="626" r:id="rId6"/>
    <p:sldId id="609" r:id="rId7"/>
    <p:sldId id="610" r:id="rId8"/>
    <p:sldId id="644" r:id="rId9"/>
    <p:sldId id="662" r:id="rId10"/>
    <p:sldId id="701" r:id="rId11"/>
    <p:sldId id="634" r:id="rId12"/>
    <p:sldId id="624" r:id="rId13"/>
    <p:sldId id="663" r:id="rId14"/>
    <p:sldId id="503" r:id="rId15"/>
    <p:sldId id="469" r:id="rId16"/>
    <p:sldId id="601" r:id="rId17"/>
    <p:sldId id="478" r:id="rId18"/>
    <p:sldId id="566" r:id="rId19"/>
    <p:sldId id="690" r:id="rId20"/>
    <p:sldId id="668" r:id="rId21"/>
    <p:sldId id="667" r:id="rId22"/>
    <p:sldId id="677" r:id="rId23"/>
    <p:sldId id="680" r:id="rId24"/>
    <p:sldId id="586" r:id="rId25"/>
    <p:sldId id="673" r:id="rId26"/>
    <p:sldId id="484" r:id="rId27"/>
    <p:sldId id="672" r:id="rId28"/>
    <p:sldId id="676" r:id="rId29"/>
    <p:sldId id="681" r:id="rId30"/>
    <p:sldId id="706" r:id="rId31"/>
    <p:sldId id="664" r:id="rId32"/>
    <p:sldId id="675" r:id="rId33"/>
    <p:sldId id="627" r:id="rId34"/>
    <p:sldId id="635" r:id="rId35"/>
    <p:sldId id="636" r:id="rId36"/>
    <p:sldId id="707" r:id="rId37"/>
    <p:sldId id="685" r:id="rId38"/>
    <p:sldId id="686" r:id="rId39"/>
    <p:sldId id="684" r:id="rId40"/>
    <p:sldId id="656" r:id="rId41"/>
    <p:sldId id="683" r:id="rId42"/>
    <p:sldId id="657" r:id="rId43"/>
    <p:sldId id="666" r:id="rId44"/>
    <p:sldId id="695" r:id="rId45"/>
    <p:sldId id="696" r:id="rId46"/>
    <p:sldId id="694" r:id="rId47"/>
    <p:sldId id="703" r:id="rId48"/>
  </p:sldIdLst>
  <p:sldSz cx="9144000" cy="5143500" type="screen16x9"/>
  <p:notesSz cx="6669088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9" userDrawn="1">
          <p15:clr>
            <a:srgbClr val="A4A3A4"/>
          </p15:clr>
        </p15:guide>
        <p15:guide id="2" pos="210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5CB3"/>
    <a:srgbClr val="CDCDCD"/>
    <a:srgbClr val="C0C0C0"/>
    <a:srgbClr val="ECECEC"/>
    <a:srgbClr val="7F7F7F"/>
    <a:srgbClr val="848484"/>
    <a:srgbClr val="EAEAEA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1369" autoAdjust="0"/>
    <p:restoredTop sz="57490" autoAdjust="0"/>
  </p:normalViewPr>
  <p:slideViewPr>
    <p:cSldViewPr>
      <p:cViewPr varScale="1">
        <p:scale>
          <a:sx n="93" d="100"/>
          <a:sy n="93" d="100"/>
        </p:scale>
        <p:origin x="90" y="26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42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946"/>
    </p:cViewPr>
  </p:sorterViewPr>
  <p:notesViewPr>
    <p:cSldViewPr>
      <p:cViewPr varScale="1">
        <p:scale>
          <a:sx n="90" d="100"/>
          <a:sy n="90" d="100"/>
        </p:scale>
        <p:origin x="-2058" y="-114"/>
      </p:cViewPr>
      <p:guideLst>
        <p:guide orient="horz" pos="3109"/>
        <p:guide pos="21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889939" cy="493633"/>
          </a:xfrm>
          <a:prstGeom prst="rect">
            <a:avLst/>
          </a:prstGeom>
        </p:spPr>
        <p:txBody>
          <a:bodyPr vert="horz" lIns="91807" tIns="45904" rIns="91807" bIns="4590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2"/>
            <a:ext cx="2889939" cy="493633"/>
          </a:xfrm>
          <a:prstGeom prst="rect">
            <a:avLst/>
          </a:prstGeom>
        </p:spPr>
        <p:txBody>
          <a:bodyPr vert="horz" lIns="91807" tIns="45904" rIns="91807" bIns="45904" rtlCol="0"/>
          <a:lstStyle>
            <a:lvl1pPr algn="r">
              <a:defRPr sz="1300"/>
            </a:lvl1pPr>
          </a:lstStyle>
          <a:p>
            <a:fld id="{5F1F6DD3-640B-4BDD-9747-AF035BCAD5D4}" type="datetimeFigureOut">
              <a:rPr lang="fr-FR" smtClean="0"/>
              <a:pPr/>
              <a:t>16/03/2016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18"/>
            <a:ext cx="2889939" cy="493633"/>
          </a:xfrm>
          <a:prstGeom prst="rect">
            <a:avLst/>
          </a:prstGeom>
        </p:spPr>
        <p:txBody>
          <a:bodyPr vert="horz" lIns="91807" tIns="45904" rIns="91807" bIns="4590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377318"/>
            <a:ext cx="2889939" cy="493633"/>
          </a:xfrm>
          <a:prstGeom prst="rect">
            <a:avLst/>
          </a:prstGeom>
        </p:spPr>
        <p:txBody>
          <a:bodyPr vert="horz" lIns="91807" tIns="45904" rIns="91807" bIns="45904" rtlCol="0" anchor="b"/>
          <a:lstStyle>
            <a:lvl1pPr algn="r">
              <a:defRPr sz="1300"/>
            </a:lvl1pPr>
          </a:lstStyle>
          <a:p>
            <a:fld id="{C34B7DCB-BA24-4AA2-8683-76724D79683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6442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889939" cy="493633"/>
          </a:xfrm>
          <a:prstGeom prst="rect">
            <a:avLst/>
          </a:prstGeom>
        </p:spPr>
        <p:txBody>
          <a:bodyPr vert="horz" lIns="91807" tIns="45904" rIns="91807" bIns="4590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2"/>
            <a:ext cx="2889939" cy="493633"/>
          </a:xfrm>
          <a:prstGeom prst="rect">
            <a:avLst/>
          </a:prstGeom>
        </p:spPr>
        <p:txBody>
          <a:bodyPr vert="horz" lIns="91807" tIns="45904" rIns="91807" bIns="45904" rtlCol="0"/>
          <a:lstStyle>
            <a:lvl1pPr algn="r">
              <a:defRPr sz="1300"/>
            </a:lvl1pPr>
          </a:lstStyle>
          <a:p>
            <a:fld id="{2DFAFBA4-7F77-40CF-A247-F8D156A946DA}" type="datetimeFigureOut">
              <a:rPr lang="fr-FR" smtClean="0"/>
              <a:pPr/>
              <a:t>16/03/2016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450" y="739775"/>
            <a:ext cx="6580188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07" tIns="45904" rIns="91807" bIns="45904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689516"/>
            <a:ext cx="5335270" cy="4442698"/>
          </a:xfrm>
          <a:prstGeom prst="rect">
            <a:avLst/>
          </a:prstGeom>
        </p:spPr>
        <p:txBody>
          <a:bodyPr vert="horz" lIns="91807" tIns="45904" rIns="91807" bIns="4590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8"/>
            <a:ext cx="2889939" cy="493633"/>
          </a:xfrm>
          <a:prstGeom prst="rect">
            <a:avLst/>
          </a:prstGeom>
        </p:spPr>
        <p:txBody>
          <a:bodyPr vert="horz" lIns="91807" tIns="45904" rIns="91807" bIns="4590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377318"/>
            <a:ext cx="2889939" cy="493633"/>
          </a:xfrm>
          <a:prstGeom prst="rect">
            <a:avLst/>
          </a:prstGeom>
        </p:spPr>
        <p:txBody>
          <a:bodyPr vert="horz" lIns="91807" tIns="45904" rIns="91807" bIns="45904" rtlCol="0" anchor="b"/>
          <a:lstStyle>
            <a:lvl1pPr algn="r">
              <a:defRPr sz="1300"/>
            </a:lvl1pPr>
          </a:lstStyle>
          <a:p>
            <a:fld id="{C91E57C9-92A7-4417-A233-FC753F8BD2F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2784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Team: details on who you are, experience and qualifications</a:t>
            </a:r>
          </a:p>
          <a:p>
            <a:endParaRPr lang="en-US" dirty="0" smtClean="0"/>
          </a:p>
          <a:p>
            <a:r>
              <a:rPr lang="en-US" dirty="0" smtClean="0"/>
              <a:t>Our DNA: Large companies, Software </a:t>
            </a:r>
          </a:p>
          <a:p>
            <a:r>
              <a:rPr lang="en-US" dirty="0" smtClean="0"/>
              <a:t>Technical expertise </a:t>
            </a:r>
            <a:r>
              <a:rPr lang="en-US" dirty="0" err="1" smtClean="0"/>
              <a:t>IoT</a:t>
            </a:r>
            <a:r>
              <a:rPr lang="en-US" dirty="0" smtClean="0"/>
              <a:t>, </a:t>
            </a:r>
            <a:r>
              <a:rPr lang="en-US" dirty="0" err="1" smtClean="0"/>
              <a:t>WoT</a:t>
            </a:r>
            <a:r>
              <a:rPr lang="en-US" dirty="0" smtClean="0"/>
              <a:t>, </a:t>
            </a:r>
            <a:r>
              <a:rPr lang="en-US" dirty="0" err="1" smtClean="0"/>
              <a:t>WoO</a:t>
            </a:r>
            <a:endParaRPr lang="en-US" dirty="0" smtClean="0"/>
          </a:p>
          <a:p>
            <a:r>
              <a:rPr lang="en-US" dirty="0" smtClean="0"/>
              <a:t>Market expertise	</a:t>
            </a:r>
          </a:p>
          <a:p>
            <a:r>
              <a:rPr lang="en-US" dirty="0" smtClean="0"/>
              <a:t>Marketing expertise</a:t>
            </a:r>
          </a:p>
          <a:p>
            <a:endParaRPr lang="en-US" dirty="0" smtClean="0"/>
          </a:p>
          <a:p>
            <a:r>
              <a:rPr lang="en-US" dirty="0" smtClean="0"/>
              <a:t>Existing Problem</a:t>
            </a:r>
          </a:p>
          <a:p>
            <a:r>
              <a:rPr lang="en-US" dirty="0" smtClean="0"/>
              <a:t>	Silos</a:t>
            </a:r>
          </a:p>
          <a:p>
            <a:r>
              <a:rPr lang="en-US" dirty="0" smtClean="0"/>
              <a:t>	Online offline</a:t>
            </a:r>
          </a:p>
          <a:p>
            <a:r>
              <a:rPr lang="en-US" dirty="0" smtClean="0"/>
              <a:t>	No network</a:t>
            </a:r>
          </a:p>
          <a:p>
            <a:r>
              <a:rPr lang="en-US" dirty="0" smtClean="0"/>
              <a:t>	Performances</a:t>
            </a:r>
          </a:p>
          <a:p>
            <a:endParaRPr lang="en-US" dirty="0" smtClean="0"/>
          </a:p>
          <a:p>
            <a:r>
              <a:rPr lang="en-US" dirty="0" smtClean="0"/>
              <a:t>QR Code and NFC are good candidates </a:t>
            </a:r>
          </a:p>
          <a:p>
            <a:endParaRPr lang="en-US" dirty="0" smtClean="0"/>
          </a:p>
          <a:p>
            <a:r>
              <a:rPr lang="en-US" dirty="0" smtClean="0"/>
              <a:t>•	Unique Product/Company</a:t>
            </a:r>
          </a:p>
          <a:p>
            <a:r>
              <a:rPr lang="en-US" dirty="0" smtClean="0"/>
              <a:t>R&amp;D is good to be done from France</a:t>
            </a:r>
          </a:p>
          <a:p>
            <a:r>
              <a:rPr lang="en-US" dirty="0" smtClean="0"/>
              <a:t>IP is protected in France</a:t>
            </a:r>
          </a:p>
          <a:p>
            <a:endParaRPr lang="en-US" dirty="0" smtClean="0"/>
          </a:p>
          <a:p>
            <a:r>
              <a:rPr lang="en-US" dirty="0" smtClean="0"/>
              <a:t>•	Market Opportunity</a:t>
            </a:r>
          </a:p>
          <a:p>
            <a:r>
              <a:rPr lang="en-US" dirty="0" smtClean="0"/>
              <a:t>Each consumer package good, each printed document,</a:t>
            </a:r>
          </a:p>
          <a:p>
            <a:r>
              <a:rPr lang="en-US" dirty="0" smtClean="0"/>
              <a:t>each </a:t>
            </a:r>
            <a:r>
              <a:rPr lang="en-US" dirty="0" err="1" smtClean="0"/>
              <a:t>electonic</a:t>
            </a:r>
            <a:r>
              <a:rPr lang="en-US" dirty="0" smtClean="0"/>
              <a:t> printed document</a:t>
            </a:r>
          </a:p>
          <a:p>
            <a:endParaRPr lang="en-US" dirty="0" smtClean="0"/>
          </a:p>
          <a:p>
            <a:r>
              <a:rPr lang="en-US" dirty="0" smtClean="0"/>
              <a:t>•	Competition/ co petition</a:t>
            </a:r>
          </a:p>
          <a:p>
            <a:r>
              <a:rPr lang="en-US" dirty="0" err="1" smtClean="0"/>
              <a:t>Evrythng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Adent</a:t>
            </a:r>
            <a:endParaRPr lang="en-US" dirty="0" smtClean="0"/>
          </a:p>
          <a:p>
            <a:r>
              <a:rPr lang="en-US" dirty="0" smtClean="0"/>
              <a:t> with FRANCE BREVET</a:t>
            </a:r>
          </a:p>
          <a:p>
            <a:r>
              <a:rPr lang="en-US" dirty="0" smtClean="0"/>
              <a:t>•	Business model</a:t>
            </a:r>
          </a:p>
          <a:p>
            <a:r>
              <a:rPr lang="en-US" dirty="0" smtClean="0"/>
              <a:t>IP </a:t>
            </a:r>
            <a:r>
              <a:rPr lang="en-US" dirty="0" err="1" smtClean="0"/>
              <a:t>Licencing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•	Traction with users and customers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•	Investment received, investment seeking, and what the money is for</a:t>
            </a:r>
          </a:p>
          <a:p>
            <a:r>
              <a:rPr lang="en-US" dirty="0" smtClean="0"/>
              <a:t>Private money 94K€ (to be 150K€ by the end if June)</a:t>
            </a:r>
          </a:p>
          <a:p>
            <a:r>
              <a:rPr lang="en-US" dirty="0" smtClean="0"/>
              <a:t>We want to turn this IP company, into a software company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Please confirm receipt of email and that you have selected a time, </a:t>
            </a:r>
          </a:p>
          <a:p>
            <a:r>
              <a:rPr lang="en-US" dirty="0" smtClean="0"/>
              <a:t>and let me know if you have any questions. We look forward to meeting you!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07826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http://www.centrenational-rfid.com/mobilead-offreurs-fiche-494-fr-ruid-1.html?searchtype=Fulltext&amp;searchstring=A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75795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8072">
              <a:defRPr/>
            </a:pPr>
            <a:r>
              <a:rPr lang="en-US" dirty="0" smtClean="0"/>
              <a:t>Team: details on who you are, experience and qualifications</a:t>
            </a:r>
          </a:p>
          <a:p>
            <a:pPr defTabSz="918072">
              <a:defRPr/>
            </a:pPr>
            <a:endParaRPr lang="en-US" dirty="0" smtClean="0"/>
          </a:p>
          <a:p>
            <a:pPr defTabSz="918072">
              <a:defRPr/>
            </a:pPr>
            <a:r>
              <a:rPr lang="en-US" dirty="0" smtClean="0"/>
              <a:t>Our DNA: Large companies, Software </a:t>
            </a:r>
          </a:p>
          <a:p>
            <a:pPr defTabSz="918072">
              <a:defRPr/>
            </a:pPr>
            <a:r>
              <a:rPr lang="en-US" dirty="0" smtClean="0"/>
              <a:t>Technical expertise </a:t>
            </a:r>
            <a:r>
              <a:rPr lang="en-US" dirty="0" err="1" smtClean="0"/>
              <a:t>IoT</a:t>
            </a:r>
            <a:r>
              <a:rPr lang="en-US" dirty="0" smtClean="0"/>
              <a:t>, </a:t>
            </a:r>
            <a:r>
              <a:rPr lang="en-US" dirty="0" err="1" smtClean="0"/>
              <a:t>WoT</a:t>
            </a:r>
            <a:r>
              <a:rPr lang="en-US" dirty="0" smtClean="0"/>
              <a:t>, </a:t>
            </a:r>
            <a:r>
              <a:rPr lang="en-US" dirty="0" err="1" smtClean="0"/>
              <a:t>WoO</a:t>
            </a:r>
            <a:endParaRPr lang="en-US" dirty="0" smtClean="0"/>
          </a:p>
          <a:p>
            <a:pPr defTabSz="918072">
              <a:defRPr/>
            </a:pPr>
            <a:r>
              <a:rPr lang="en-US" dirty="0" smtClean="0"/>
              <a:t>Market expertise	</a:t>
            </a:r>
          </a:p>
          <a:p>
            <a:pPr defTabSz="918072">
              <a:defRPr/>
            </a:pPr>
            <a:r>
              <a:rPr lang="en-US" dirty="0" smtClean="0"/>
              <a:t>Marketing expertise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47900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8072">
              <a:defRPr/>
            </a:pPr>
            <a:r>
              <a:rPr lang="en-US" dirty="0" smtClean="0"/>
              <a:t>Team: details on who you are, experience and qualifications</a:t>
            </a:r>
          </a:p>
          <a:p>
            <a:pPr defTabSz="918072">
              <a:defRPr/>
            </a:pPr>
            <a:endParaRPr lang="en-US" dirty="0" smtClean="0"/>
          </a:p>
          <a:p>
            <a:pPr defTabSz="918072">
              <a:defRPr/>
            </a:pPr>
            <a:r>
              <a:rPr lang="en-US" dirty="0" smtClean="0"/>
              <a:t>Our DNA: Large companies, Software </a:t>
            </a:r>
          </a:p>
          <a:p>
            <a:pPr defTabSz="918072">
              <a:defRPr/>
            </a:pPr>
            <a:r>
              <a:rPr lang="en-US" dirty="0" smtClean="0"/>
              <a:t>Technical expertise </a:t>
            </a:r>
            <a:r>
              <a:rPr lang="en-US" dirty="0" err="1" smtClean="0"/>
              <a:t>IoT</a:t>
            </a:r>
            <a:r>
              <a:rPr lang="en-US" dirty="0" smtClean="0"/>
              <a:t>, </a:t>
            </a:r>
            <a:r>
              <a:rPr lang="en-US" dirty="0" err="1" smtClean="0"/>
              <a:t>WoT</a:t>
            </a:r>
            <a:r>
              <a:rPr lang="en-US" dirty="0" smtClean="0"/>
              <a:t>, </a:t>
            </a:r>
            <a:r>
              <a:rPr lang="en-US" dirty="0" err="1" smtClean="0"/>
              <a:t>WoO</a:t>
            </a:r>
            <a:endParaRPr lang="en-US" dirty="0" smtClean="0"/>
          </a:p>
          <a:p>
            <a:pPr defTabSz="918072">
              <a:defRPr/>
            </a:pPr>
            <a:r>
              <a:rPr lang="en-US" dirty="0" smtClean="0"/>
              <a:t>Market expertise	</a:t>
            </a:r>
          </a:p>
          <a:p>
            <a:pPr defTabSz="918072">
              <a:defRPr/>
            </a:pPr>
            <a:r>
              <a:rPr lang="en-US" dirty="0" smtClean="0"/>
              <a:t>Marketing expertise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6732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1079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4690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4247D-2163-4412-81E4-A4B4D7B3CB61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93439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36970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/>
            <a:r>
              <a:rPr lang="fr-FR" smtClean="0"/>
              <a:t>Highly Graphical QR Code (QR+)</a:t>
            </a:r>
          </a:p>
          <a:p>
            <a:pPr algn="r"/>
            <a:r>
              <a:rPr lang="fr-FR" smtClean="0"/>
              <a:t>ISO / IEC 18004 compliance</a:t>
            </a:r>
          </a:p>
          <a:p>
            <a:pPr algn="r"/>
            <a:r>
              <a:rPr lang="fr-FR" smtClean="0"/>
              <a:t>Custom URL domain name</a:t>
            </a:r>
          </a:p>
          <a:p>
            <a:pPr algn="r"/>
            <a:r>
              <a:rPr lang="fr-FR" smtClean="0"/>
              <a:t>Optimised Codification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F427F-519A-4300-9269-4B2D5CB53DD5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97186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54634">
              <a:defRPr/>
            </a:pPr>
            <a:r>
              <a:rPr lang="fr-FR" dirty="0" smtClean="0"/>
              <a:t>GTIN: http://mt.ag/5bFEcQ8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53848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54634">
              <a:defRPr/>
            </a:pPr>
            <a:r>
              <a:rPr lang="en-US" dirty="0" smtClean="0"/>
              <a:t>Mobile</a:t>
            </a:r>
          </a:p>
          <a:p>
            <a:pPr defTabSz="954634">
              <a:defRPr/>
            </a:pPr>
            <a:r>
              <a:rPr lang="en-US" dirty="0" smtClean="0"/>
              <a:t>Web </a:t>
            </a:r>
            <a:r>
              <a:rPr lang="en-US" dirty="0" err="1" smtClean="0"/>
              <a:t>Organisation</a:t>
            </a:r>
            <a:endParaRPr lang="en-US" dirty="0" smtClean="0"/>
          </a:p>
          <a:p>
            <a:pPr defTabSz="954634">
              <a:defRPr/>
            </a:pPr>
            <a:r>
              <a:rPr lang="en-US" dirty="0" smtClean="0"/>
              <a:t>Salon de </a:t>
            </a:r>
            <a:r>
              <a:rPr lang="en-US" dirty="0" err="1" smtClean="0"/>
              <a:t>l'emballage</a:t>
            </a:r>
            <a:endParaRPr lang="en-US" dirty="0" smtClean="0"/>
          </a:p>
          <a:p>
            <a:pPr defTabSz="954634">
              <a:defRPr/>
            </a:pPr>
            <a:endParaRPr lang="en-US" dirty="0" smtClean="0"/>
          </a:p>
          <a:p>
            <a:pPr defTabSz="954634">
              <a:defRPr/>
            </a:pPr>
            <a:r>
              <a:rPr lang="en-US" dirty="0" smtClean="0"/>
              <a:t>GS1 identification</a:t>
            </a:r>
          </a:p>
          <a:p>
            <a:pPr defTabSz="954634">
              <a:defRPr/>
            </a:pPr>
            <a:r>
              <a:rPr lang="en-US" dirty="0" smtClean="0"/>
              <a:t>in the physical world, the number used in a UPC barcode</a:t>
            </a:r>
          </a:p>
          <a:p>
            <a:pPr defTabSz="954634">
              <a:defRPr/>
            </a:pPr>
            <a:r>
              <a:rPr lang="en-US" dirty="0" smtClean="0"/>
              <a:t>represents the global trade item number or G-ten</a:t>
            </a:r>
          </a:p>
          <a:p>
            <a:pPr defTabSz="954634">
              <a:defRPr/>
            </a:pPr>
            <a:r>
              <a:rPr lang="en-US" dirty="0" smtClean="0"/>
              <a:t>that identifies that item around the world</a:t>
            </a:r>
          </a:p>
          <a:p>
            <a:pPr defTabSz="954634">
              <a:defRPr/>
            </a:pPr>
            <a:endParaRPr lang="en-US" dirty="0" smtClean="0"/>
          </a:p>
          <a:p>
            <a:pPr defTabSz="954634">
              <a:defRPr/>
            </a:pPr>
            <a:r>
              <a:rPr lang="en-US" dirty="0" smtClean="0"/>
              <a:t>encoding a global trade item number in a URL link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0454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5910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00259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/>
            <a:r>
              <a:rPr lang="fr-FR" dirty="0" err="1" smtClean="0"/>
              <a:t>Highly</a:t>
            </a:r>
            <a:r>
              <a:rPr lang="fr-FR" dirty="0" smtClean="0"/>
              <a:t> </a:t>
            </a:r>
            <a:r>
              <a:rPr lang="fr-FR" dirty="0" err="1" smtClean="0"/>
              <a:t>Graphical</a:t>
            </a:r>
            <a:r>
              <a:rPr lang="fr-FR" dirty="0" smtClean="0"/>
              <a:t> QR Code (QR+)</a:t>
            </a:r>
          </a:p>
          <a:p>
            <a:pPr algn="r"/>
            <a:r>
              <a:rPr lang="fr-FR" dirty="0" smtClean="0"/>
              <a:t>ISO / IEC 18004 compliance</a:t>
            </a:r>
          </a:p>
          <a:p>
            <a:pPr algn="r"/>
            <a:r>
              <a:rPr lang="fr-FR" dirty="0" smtClean="0"/>
              <a:t>Custom URL </a:t>
            </a:r>
            <a:r>
              <a:rPr lang="fr-FR" dirty="0" err="1" smtClean="0"/>
              <a:t>domain</a:t>
            </a:r>
            <a:r>
              <a:rPr lang="fr-FR" dirty="0" smtClean="0"/>
              <a:t> </a:t>
            </a:r>
            <a:r>
              <a:rPr lang="fr-FR" dirty="0" err="1" smtClean="0"/>
              <a:t>name</a:t>
            </a:r>
            <a:endParaRPr lang="fr-FR" dirty="0" smtClean="0"/>
          </a:p>
          <a:p>
            <a:pPr algn="r"/>
            <a:r>
              <a:rPr lang="fr-FR" dirty="0" err="1" smtClean="0"/>
              <a:t>Optimised</a:t>
            </a:r>
            <a:r>
              <a:rPr lang="fr-FR" dirty="0" smtClean="0"/>
              <a:t> Codification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F427F-519A-4300-9269-4B2D5CB53DD5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90410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ISO, W3C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8661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ISO, W3C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47807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ISO, W3C</a:t>
            </a:r>
          </a:p>
          <a:p>
            <a:pPr defTabSz="918072">
              <a:defRPr/>
            </a:pPr>
            <a:r>
              <a:rPr lang="fr-FR" dirty="0" smtClean="0"/>
              <a:t>http://wst.ag/5LeI8AM</a:t>
            </a:r>
          </a:p>
          <a:p>
            <a:pPr defTabSz="918072">
              <a:defRPr/>
            </a:pPr>
            <a:r>
              <a:rPr lang="fr-FR" dirty="0" smtClean="0"/>
              <a:t>http://www.garbit.fr/#</a:t>
            </a:r>
            <a:r>
              <a:rPr lang="fr-FR" b="1" dirty="0" smtClean="0"/>
              <a:t>3038353421309</a:t>
            </a:r>
          </a:p>
          <a:p>
            <a:pPr defTabSz="918072">
              <a:defRPr/>
            </a:pPr>
            <a:endParaRPr lang="fr-FR" b="1" dirty="0" smtClean="0"/>
          </a:p>
          <a:p>
            <a:pPr defTabSz="918072">
              <a:defRPr/>
            </a:pPr>
            <a:r>
              <a:rPr lang="fr-FR" b="0" dirty="0" smtClean="0"/>
              <a:t>1</a:t>
            </a:r>
            <a:r>
              <a:rPr lang="fr-FR" b="0" baseline="0" dirty="0" smtClean="0"/>
              <a:t> modèle graphique optimisé : (QR plus) moins intrusif + image</a:t>
            </a:r>
          </a:p>
          <a:p>
            <a:pPr defTabSz="918072">
              <a:defRPr/>
            </a:pPr>
            <a:r>
              <a:rPr lang="fr-FR" b="0" baseline="0" dirty="0" smtClean="0"/>
              <a:t>Permettant création de séries de codes tous différents adoptant le même visuel </a:t>
            </a:r>
          </a:p>
          <a:p>
            <a:pPr defTabSz="918072">
              <a:defRPr/>
            </a:pPr>
            <a:endParaRPr lang="fr-FR" b="0" baseline="0" dirty="0" smtClean="0"/>
          </a:p>
          <a:p>
            <a:pPr defTabSz="918072">
              <a:defRPr/>
            </a:pPr>
            <a:endParaRPr lang="fr-FR" b="0" baseline="0" dirty="0" smtClean="0"/>
          </a:p>
          <a:p>
            <a:pPr defTabSz="918072">
              <a:defRPr/>
            </a:pPr>
            <a:endParaRPr lang="fr-FR" b="0" baseline="0" dirty="0" smtClean="0"/>
          </a:p>
          <a:p>
            <a:pPr defTabSz="918072">
              <a:defRPr/>
            </a:pPr>
            <a:endParaRPr lang="fr-FR" b="0" dirty="0" smtClean="0"/>
          </a:p>
          <a:p>
            <a:pPr defTabSz="918072">
              <a:defRPr/>
            </a:pPr>
            <a:endParaRPr lang="fr-FR" dirty="0" smtClean="0"/>
          </a:p>
          <a:p>
            <a:pPr defTabSz="918072">
              <a:defRPr/>
            </a:pPr>
            <a:endParaRPr lang="fr-FR" b="1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59149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ISO, W3C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90041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6436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ISO, W3C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99726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ISO, W3C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19031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8072">
              <a:defRPr/>
            </a:pPr>
            <a:r>
              <a:rPr lang="en-US" dirty="0" smtClean="0"/>
              <a:t>Team: details on who you are, experience and qualifications</a:t>
            </a:r>
          </a:p>
          <a:p>
            <a:pPr defTabSz="918072">
              <a:defRPr/>
            </a:pPr>
            <a:endParaRPr lang="en-US" dirty="0" smtClean="0"/>
          </a:p>
          <a:p>
            <a:pPr defTabSz="918072">
              <a:defRPr/>
            </a:pPr>
            <a:r>
              <a:rPr lang="en-US" dirty="0" smtClean="0"/>
              <a:t>Our DNA: Large companies, Software </a:t>
            </a:r>
          </a:p>
          <a:p>
            <a:pPr defTabSz="918072">
              <a:defRPr/>
            </a:pPr>
            <a:r>
              <a:rPr lang="en-US" dirty="0" smtClean="0"/>
              <a:t>Technical expertise </a:t>
            </a:r>
            <a:r>
              <a:rPr lang="en-US" dirty="0" err="1" smtClean="0"/>
              <a:t>IoT</a:t>
            </a:r>
            <a:r>
              <a:rPr lang="en-US" dirty="0" smtClean="0"/>
              <a:t>, </a:t>
            </a:r>
            <a:r>
              <a:rPr lang="en-US" dirty="0" err="1" smtClean="0"/>
              <a:t>WoT</a:t>
            </a:r>
            <a:r>
              <a:rPr lang="en-US" dirty="0" smtClean="0"/>
              <a:t>, </a:t>
            </a:r>
            <a:r>
              <a:rPr lang="en-US" dirty="0" err="1" smtClean="0"/>
              <a:t>WoO</a:t>
            </a:r>
            <a:endParaRPr lang="en-US" dirty="0" smtClean="0"/>
          </a:p>
          <a:p>
            <a:pPr defTabSz="918072">
              <a:defRPr/>
            </a:pPr>
            <a:r>
              <a:rPr lang="en-US" dirty="0" smtClean="0"/>
              <a:t>Market expertise	</a:t>
            </a:r>
          </a:p>
          <a:p>
            <a:pPr defTabSz="918072">
              <a:defRPr/>
            </a:pPr>
            <a:r>
              <a:rPr lang="en-US" dirty="0" smtClean="0"/>
              <a:t>Marketing expertise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7010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4247D-2163-4412-81E4-A4B4D7B3CB61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82077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fr-FR" sz="1300" dirty="0" err="1"/>
              <a:t>Unitary</a:t>
            </a:r>
            <a:r>
              <a:rPr lang="fr-FR" sz="1300" dirty="0"/>
              <a:t> </a:t>
            </a:r>
            <a:r>
              <a:rPr lang="fr-FR" sz="1300" dirty="0" err="1"/>
              <a:t>marking</a:t>
            </a:r>
            <a:endParaRPr lang="fr-FR" sz="1300" dirty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42626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24822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dirty="0" smtClean="0"/>
              <a:t>Personnel</a:t>
            </a:r>
          </a:p>
          <a:p>
            <a:pPr>
              <a:buNone/>
            </a:pPr>
            <a:r>
              <a:rPr lang="fr-FR" dirty="0" smtClean="0"/>
              <a:t>MultiMedia</a:t>
            </a:r>
          </a:p>
          <a:p>
            <a:pPr>
              <a:buNone/>
            </a:pPr>
            <a:r>
              <a:rPr lang="fr-FR" dirty="0" smtClean="0"/>
              <a:t>Connecté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35612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dirty="0" smtClean="0"/>
              <a:t>Personnel</a:t>
            </a:r>
          </a:p>
          <a:p>
            <a:pPr>
              <a:buNone/>
            </a:pPr>
            <a:r>
              <a:rPr lang="fr-FR" dirty="0" smtClean="0"/>
              <a:t>MultiMedia</a:t>
            </a:r>
          </a:p>
          <a:p>
            <a:pPr>
              <a:buNone/>
            </a:pPr>
            <a:r>
              <a:rPr lang="fr-FR" dirty="0" smtClean="0"/>
              <a:t>Connecté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39344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6798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26017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7360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675070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71474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382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9378">
              <a:defRPr/>
            </a:pPr>
            <a:r>
              <a:rPr lang="fr-FR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INTERNET DES OBJETS  (</a:t>
            </a:r>
            <a:r>
              <a:rPr lang="fr-FR" cap="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IoT</a:t>
            </a:r>
            <a:r>
              <a:rPr lang="fr-FR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fr-FR" sz="1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07942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131431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934781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Team: details on who you are, experience and qualifications</a:t>
            </a:r>
          </a:p>
          <a:p>
            <a:endParaRPr lang="en-US" dirty="0" smtClean="0"/>
          </a:p>
          <a:p>
            <a:r>
              <a:rPr lang="en-US" dirty="0" smtClean="0"/>
              <a:t>Our DNA: Large companies, Software </a:t>
            </a:r>
          </a:p>
          <a:p>
            <a:r>
              <a:rPr lang="en-US" dirty="0" smtClean="0"/>
              <a:t>Technical expertise </a:t>
            </a:r>
            <a:r>
              <a:rPr lang="en-US" dirty="0" err="1" smtClean="0"/>
              <a:t>IoT</a:t>
            </a:r>
            <a:r>
              <a:rPr lang="en-US" dirty="0" smtClean="0"/>
              <a:t>, </a:t>
            </a:r>
            <a:r>
              <a:rPr lang="en-US" dirty="0" err="1" smtClean="0"/>
              <a:t>WoT</a:t>
            </a:r>
            <a:r>
              <a:rPr lang="en-US" dirty="0" smtClean="0"/>
              <a:t>, </a:t>
            </a:r>
            <a:r>
              <a:rPr lang="en-US" dirty="0" err="1" smtClean="0"/>
              <a:t>WoO</a:t>
            </a:r>
            <a:endParaRPr lang="en-US" dirty="0" smtClean="0"/>
          </a:p>
          <a:p>
            <a:r>
              <a:rPr lang="en-US" dirty="0" smtClean="0"/>
              <a:t>Market expertise	</a:t>
            </a:r>
          </a:p>
          <a:p>
            <a:r>
              <a:rPr lang="en-US" dirty="0" smtClean="0"/>
              <a:t>Marketing expertise</a:t>
            </a:r>
          </a:p>
          <a:p>
            <a:endParaRPr lang="en-US" dirty="0" smtClean="0"/>
          </a:p>
          <a:p>
            <a:r>
              <a:rPr lang="en-US" dirty="0" smtClean="0"/>
              <a:t>Existing Problem</a:t>
            </a:r>
          </a:p>
          <a:p>
            <a:r>
              <a:rPr lang="en-US" dirty="0" smtClean="0"/>
              <a:t>	Silos</a:t>
            </a:r>
          </a:p>
          <a:p>
            <a:r>
              <a:rPr lang="en-US" dirty="0" smtClean="0"/>
              <a:t>	Online offline</a:t>
            </a:r>
          </a:p>
          <a:p>
            <a:r>
              <a:rPr lang="en-US" dirty="0" smtClean="0"/>
              <a:t>	No network</a:t>
            </a:r>
          </a:p>
          <a:p>
            <a:r>
              <a:rPr lang="en-US" dirty="0" smtClean="0"/>
              <a:t>	Performances</a:t>
            </a:r>
          </a:p>
          <a:p>
            <a:endParaRPr lang="en-US" dirty="0" smtClean="0"/>
          </a:p>
          <a:p>
            <a:r>
              <a:rPr lang="en-US" dirty="0" smtClean="0"/>
              <a:t>QR Code and NFC are good candidates </a:t>
            </a:r>
          </a:p>
          <a:p>
            <a:endParaRPr lang="en-US" dirty="0" smtClean="0"/>
          </a:p>
          <a:p>
            <a:r>
              <a:rPr lang="en-US" dirty="0" smtClean="0"/>
              <a:t>•	Unique Product/Company</a:t>
            </a:r>
          </a:p>
          <a:p>
            <a:r>
              <a:rPr lang="en-US" dirty="0" smtClean="0"/>
              <a:t>R&amp;D is good to be done from France</a:t>
            </a:r>
          </a:p>
          <a:p>
            <a:r>
              <a:rPr lang="en-US" dirty="0" smtClean="0"/>
              <a:t>IP is protected in France</a:t>
            </a:r>
          </a:p>
          <a:p>
            <a:endParaRPr lang="en-US" dirty="0" smtClean="0"/>
          </a:p>
          <a:p>
            <a:r>
              <a:rPr lang="en-US" dirty="0" smtClean="0"/>
              <a:t>•	Market Opportunity</a:t>
            </a:r>
          </a:p>
          <a:p>
            <a:r>
              <a:rPr lang="en-US" dirty="0" smtClean="0"/>
              <a:t>Each consumer package good, each printed document,</a:t>
            </a:r>
          </a:p>
          <a:p>
            <a:r>
              <a:rPr lang="en-US" dirty="0" smtClean="0"/>
              <a:t>each </a:t>
            </a:r>
            <a:r>
              <a:rPr lang="en-US" dirty="0" err="1" smtClean="0"/>
              <a:t>electonic</a:t>
            </a:r>
            <a:r>
              <a:rPr lang="en-US" dirty="0" smtClean="0"/>
              <a:t> printed document</a:t>
            </a:r>
          </a:p>
          <a:p>
            <a:endParaRPr lang="en-US" dirty="0" smtClean="0"/>
          </a:p>
          <a:p>
            <a:r>
              <a:rPr lang="en-US" dirty="0" smtClean="0"/>
              <a:t>•	Competition/ co petition</a:t>
            </a:r>
          </a:p>
          <a:p>
            <a:r>
              <a:rPr lang="en-US" dirty="0" err="1" smtClean="0"/>
              <a:t>Evrythng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Adent</a:t>
            </a:r>
            <a:endParaRPr lang="en-US" dirty="0" smtClean="0"/>
          </a:p>
          <a:p>
            <a:r>
              <a:rPr lang="en-US" dirty="0" smtClean="0"/>
              <a:t> with FRANCE BREVET</a:t>
            </a:r>
          </a:p>
          <a:p>
            <a:r>
              <a:rPr lang="en-US" dirty="0" smtClean="0"/>
              <a:t>•	Business model</a:t>
            </a:r>
          </a:p>
          <a:p>
            <a:r>
              <a:rPr lang="en-US" dirty="0" smtClean="0"/>
              <a:t>IP </a:t>
            </a:r>
            <a:r>
              <a:rPr lang="en-US" dirty="0" err="1" smtClean="0"/>
              <a:t>Licencing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•	Traction with users and customers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•	Investment received, investment seeking, and what the money is for</a:t>
            </a:r>
          </a:p>
          <a:p>
            <a:r>
              <a:rPr lang="en-US" dirty="0" smtClean="0"/>
              <a:t>Private money 94K€ (to be 150K€ by the end if June)</a:t>
            </a:r>
          </a:p>
          <a:p>
            <a:r>
              <a:rPr lang="en-US" dirty="0" smtClean="0"/>
              <a:t>We want to turn this IP company, into a software company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Please confirm receipt of email and that you have selected a time, </a:t>
            </a:r>
          </a:p>
          <a:p>
            <a:r>
              <a:rPr lang="en-US" dirty="0" smtClean="0"/>
              <a:t>and let me know if you have any questions. We look forward to meeting you!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394456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Team: details on who you are, experience and qualifications</a:t>
            </a:r>
          </a:p>
          <a:p>
            <a:endParaRPr lang="en-US" dirty="0" smtClean="0"/>
          </a:p>
          <a:p>
            <a:r>
              <a:rPr lang="en-US" dirty="0" smtClean="0"/>
              <a:t>Our DNA: Large companies, Software </a:t>
            </a:r>
          </a:p>
          <a:p>
            <a:r>
              <a:rPr lang="en-US" dirty="0" smtClean="0"/>
              <a:t>Technical expertise </a:t>
            </a:r>
            <a:r>
              <a:rPr lang="en-US" dirty="0" err="1" smtClean="0"/>
              <a:t>IoT</a:t>
            </a:r>
            <a:r>
              <a:rPr lang="en-US" dirty="0" smtClean="0"/>
              <a:t>, </a:t>
            </a:r>
            <a:r>
              <a:rPr lang="en-US" dirty="0" err="1" smtClean="0"/>
              <a:t>WoT</a:t>
            </a:r>
            <a:r>
              <a:rPr lang="en-US" dirty="0" smtClean="0"/>
              <a:t>, </a:t>
            </a:r>
            <a:r>
              <a:rPr lang="en-US" dirty="0" err="1" smtClean="0"/>
              <a:t>WoO</a:t>
            </a:r>
            <a:endParaRPr lang="en-US" dirty="0" smtClean="0"/>
          </a:p>
          <a:p>
            <a:r>
              <a:rPr lang="en-US" dirty="0" smtClean="0"/>
              <a:t>Market expertise	</a:t>
            </a:r>
          </a:p>
          <a:p>
            <a:r>
              <a:rPr lang="en-US" dirty="0" smtClean="0"/>
              <a:t>Marketing expertise</a:t>
            </a:r>
          </a:p>
          <a:p>
            <a:endParaRPr lang="en-US" dirty="0" smtClean="0"/>
          </a:p>
          <a:p>
            <a:r>
              <a:rPr lang="en-US" dirty="0" smtClean="0"/>
              <a:t>Existing Problem</a:t>
            </a:r>
          </a:p>
          <a:p>
            <a:r>
              <a:rPr lang="en-US" dirty="0" smtClean="0"/>
              <a:t>	Silos</a:t>
            </a:r>
          </a:p>
          <a:p>
            <a:r>
              <a:rPr lang="en-US" dirty="0" smtClean="0"/>
              <a:t>	Online offline</a:t>
            </a:r>
          </a:p>
          <a:p>
            <a:r>
              <a:rPr lang="en-US" dirty="0" smtClean="0"/>
              <a:t>	No network</a:t>
            </a:r>
          </a:p>
          <a:p>
            <a:r>
              <a:rPr lang="en-US" dirty="0" smtClean="0"/>
              <a:t>	Performances</a:t>
            </a:r>
          </a:p>
          <a:p>
            <a:endParaRPr lang="en-US" dirty="0" smtClean="0"/>
          </a:p>
          <a:p>
            <a:r>
              <a:rPr lang="en-US" dirty="0" smtClean="0"/>
              <a:t>QR Code and NFC are good candidates </a:t>
            </a:r>
          </a:p>
          <a:p>
            <a:endParaRPr lang="en-US" dirty="0" smtClean="0"/>
          </a:p>
          <a:p>
            <a:r>
              <a:rPr lang="en-US" dirty="0" smtClean="0"/>
              <a:t>•	Unique Product/Company</a:t>
            </a:r>
          </a:p>
          <a:p>
            <a:r>
              <a:rPr lang="en-US" dirty="0" smtClean="0"/>
              <a:t>R&amp;D is good to be done from France</a:t>
            </a:r>
          </a:p>
          <a:p>
            <a:r>
              <a:rPr lang="en-US" dirty="0" smtClean="0"/>
              <a:t>IP is protected in France</a:t>
            </a:r>
          </a:p>
          <a:p>
            <a:endParaRPr lang="en-US" dirty="0" smtClean="0"/>
          </a:p>
          <a:p>
            <a:r>
              <a:rPr lang="en-US" dirty="0" smtClean="0"/>
              <a:t>•	Market Opportunity</a:t>
            </a:r>
          </a:p>
          <a:p>
            <a:r>
              <a:rPr lang="en-US" dirty="0" smtClean="0"/>
              <a:t>Each consumer package good, each printed document,</a:t>
            </a:r>
          </a:p>
          <a:p>
            <a:r>
              <a:rPr lang="en-US" dirty="0" smtClean="0"/>
              <a:t>each </a:t>
            </a:r>
            <a:r>
              <a:rPr lang="en-US" dirty="0" err="1" smtClean="0"/>
              <a:t>electonic</a:t>
            </a:r>
            <a:r>
              <a:rPr lang="en-US" dirty="0" smtClean="0"/>
              <a:t> printed document</a:t>
            </a:r>
          </a:p>
          <a:p>
            <a:endParaRPr lang="en-US" dirty="0" smtClean="0"/>
          </a:p>
          <a:p>
            <a:r>
              <a:rPr lang="en-US" dirty="0" smtClean="0"/>
              <a:t>•	Competition/ co petition</a:t>
            </a:r>
          </a:p>
          <a:p>
            <a:r>
              <a:rPr lang="en-US" dirty="0" err="1" smtClean="0"/>
              <a:t>Evrythng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Adent</a:t>
            </a:r>
            <a:endParaRPr lang="en-US" dirty="0" smtClean="0"/>
          </a:p>
          <a:p>
            <a:r>
              <a:rPr lang="en-US" dirty="0" smtClean="0"/>
              <a:t> with FRANCE BREVET</a:t>
            </a:r>
          </a:p>
          <a:p>
            <a:r>
              <a:rPr lang="en-US" dirty="0" smtClean="0"/>
              <a:t>•	Business model</a:t>
            </a:r>
          </a:p>
          <a:p>
            <a:r>
              <a:rPr lang="en-US" dirty="0" smtClean="0"/>
              <a:t>IP </a:t>
            </a:r>
            <a:r>
              <a:rPr lang="en-US" dirty="0" err="1" smtClean="0"/>
              <a:t>Licencing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•	Traction with users and customers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•	Investment received, investment seeking, and what the money is for</a:t>
            </a:r>
          </a:p>
          <a:p>
            <a:r>
              <a:rPr lang="en-US" dirty="0" smtClean="0"/>
              <a:t>Private money 94K€ (to be 150K€ by the end if June)</a:t>
            </a:r>
          </a:p>
          <a:p>
            <a:r>
              <a:rPr lang="en-US" dirty="0" smtClean="0"/>
              <a:t>We want to turn this IP company, into a software company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Please confirm receipt of email and that you have selected a time, </a:t>
            </a:r>
          </a:p>
          <a:p>
            <a:r>
              <a:rPr lang="en-US" dirty="0" smtClean="0"/>
              <a:t>and let me know if you have any questions. We look forward to meeting you!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419652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Team: details on who you are, experience and qualifications</a:t>
            </a:r>
          </a:p>
          <a:p>
            <a:endParaRPr lang="en-US" dirty="0" smtClean="0"/>
          </a:p>
          <a:p>
            <a:r>
              <a:rPr lang="en-US" dirty="0" smtClean="0"/>
              <a:t>Our DNA: Large companies, Software </a:t>
            </a:r>
          </a:p>
          <a:p>
            <a:r>
              <a:rPr lang="en-US" dirty="0" smtClean="0"/>
              <a:t>Technical expertise </a:t>
            </a:r>
            <a:r>
              <a:rPr lang="en-US" dirty="0" err="1" smtClean="0"/>
              <a:t>IoT</a:t>
            </a:r>
            <a:r>
              <a:rPr lang="en-US" dirty="0" smtClean="0"/>
              <a:t>, </a:t>
            </a:r>
            <a:r>
              <a:rPr lang="en-US" dirty="0" err="1" smtClean="0"/>
              <a:t>WoT</a:t>
            </a:r>
            <a:r>
              <a:rPr lang="en-US" dirty="0" smtClean="0"/>
              <a:t>, </a:t>
            </a:r>
            <a:r>
              <a:rPr lang="en-US" dirty="0" err="1" smtClean="0"/>
              <a:t>WoO</a:t>
            </a:r>
            <a:endParaRPr lang="en-US" dirty="0" smtClean="0"/>
          </a:p>
          <a:p>
            <a:r>
              <a:rPr lang="en-US" dirty="0" smtClean="0"/>
              <a:t>Market expertise	</a:t>
            </a:r>
          </a:p>
          <a:p>
            <a:r>
              <a:rPr lang="en-US" dirty="0" smtClean="0"/>
              <a:t>Marketing expertise</a:t>
            </a:r>
          </a:p>
          <a:p>
            <a:endParaRPr lang="en-US" dirty="0" smtClean="0"/>
          </a:p>
          <a:p>
            <a:r>
              <a:rPr lang="en-US" dirty="0" smtClean="0"/>
              <a:t>Existing Problem</a:t>
            </a:r>
          </a:p>
          <a:p>
            <a:r>
              <a:rPr lang="en-US" dirty="0" smtClean="0"/>
              <a:t>	Silos</a:t>
            </a:r>
          </a:p>
          <a:p>
            <a:r>
              <a:rPr lang="en-US" dirty="0" smtClean="0"/>
              <a:t>	Online offline</a:t>
            </a:r>
          </a:p>
          <a:p>
            <a:r>
              <a:rPr lang="en-US" dirty="0" smtClean="0"/>
              <a:t>	No network</a:t>
            </a:r>
          </a:p>
          <a:p>
            <a:r>
              <a:rPr lang="en-US" dirty="0" smtClean="0"/>
              <a:t>	Performances</a:t>
            </a:r>
          </a:p>
          <a:p>
            <a:endParaRPr lang="en-US" dirty="0" smtClean="0"/>
          </a:p>
          <a:p>
            <a:r>
              <a:rPr lang="en-US" dirty="0" smtClean="0"/>
              <a:t>QR Code and NFC are good candidates </a:t>
            </a:r>
          </a:p>
          <a:p>
            <a:endParaRPr lang="en-US" dirty="0" smtClean="0"/>
          </a:p>
          <a:p>
            <a:r>
              <a:rPr lang="en-US" dirty="0" smtClean="0"/>
              <a:t>•	Unique Product/Company</a:t>
            </a:r>
          </a:p>
          <a:p>
            <a:r>
              <a:rPr lang="en-US" dirty="0" smtClean="0"/>
              <a:t>R&amp;D is good to be done from France</a:t>
            </a:r>
          </a:p>
          <a:p>
            <a:r>
              <a:rPr lang="en-US" dirty="0" smtClean="0"/>
              <a:t>IP is protected in France</a:t>
            </a:r>
          </a:p>
          <a:p>
            <a:endParaRPr lang="en-US" dirty="0" smtClean="0"/>
          </a:p>
          <a:p>
            <a:r>
              <a:rPr lang="en-US" dirty="0" smtClean="0"/>
              <a:t>•	Market Opportunity</a:t>
            </a:r>
          </a:p>
          <a:p>
            <a:r>
              <a:rPr lang="en-US" dirty="0" smtClean="0"/>
              <a:t>Each consumer package good, each printed document,</a:t>
            </a:r>
          </a:p>
          <a:p>
            <a:r>
              <a:rPr lang="en-US" dirty="0" smtClean="0"/>
              <a:t>each </a:t>
            </a:r>
            <a:r>
              <a:rPr lang="en-US" dirty="0" err="1" smtClean="0"/>
              <a:t>electonic</a:t>
            </a:r>
            <a:r>
              <a:rPr lang="en-US" dirty="0" smtClean="0"/>
              <a:t> printed document</a:t>
            </a:r>
          </a:p>
          <a:p>
            <a:endParaRPr lang="en-US" dirty="0" smtClean="0"/>
          </a:p>
          <a:p>
            <a:r>
              <a:rPr lang="en-US" dirty="0" smtClean="0"/>
              <a:t>•	Competition/ co petition</a:t>
            </a:r>
          </a:p>
          <a:p>
            <a:r>
              <a:rPr lang="en-US" dirty="0" err="1" smtClean="0"/>
              <a:t>Evrythng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Adent</a:t>
            </a:r>
            <a:endParaRPr lang="en-US" dirty="0" smtClean="0"/>
          </a:p>
          <a:p>
            <a:r>
              <a:rPr lang="en-US" dirty="0" smtClean="0"/>
              <a:t> with FRANCE BREVET</a:t>
            </a:r>
          </a:p>
          <a:p>
            <a:r>
              <a:rPr lang="en-US" dirty="0" smtClean="0"/>
              <a:t>•	Business model</a:t>
            </a:r>
          </a:p>
          <a:p>
            <a:r>
              <a:rPr lang="en-US" dirty="0" smtClean="0"/>
              <a:t>IP </a:t>
            </a:r>
            <a:r>
              <a:rPr lang="en-US" dirty="0" err="1" smtClean="0"/>
              <a:t>Licencing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•	Traction with users and customers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•	Investment received, investment seeking, and what the money is for</a:t>
            </a:r>
          </a:p>
          <a:p>
            <a:r>
              <a:rPr lang="en-US" dirty="0" smtClean="0"/>
              <a:t>Private money 94K€ (to be 150K€ by the end if June)</a:t>
            </a:r>
          </a:p>
          <a:p>
            <a:r>
              <a:rPr lang="en-US" dirty="0" smtClean="0"/>
              <a:t>We want to turn this IP company, into a software company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Please confirm receipt of email and that you have selected a time, </a:t>
            </a:r>
          </a:p>
          <a:p>
            <a:r>
              <a:rPr lang="en-US" dirty="0" smtClean="0"/>
              <a:t>and let me know if you have any questions. We look forward to meeting you!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30935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Team: details on who you are, experience and qualifications</a:t>
            </a:r>
          </a:p>
          <a:p>
            <a:endParaRPr lang="en-US" dirty="0" smtClean="0"/>
          </a:p>
          <a:p>
            <a:r>
              <a:rPr lang="en-US" dirty="0" smtClean="0"/>
              <a:t>Our DNA: Large companies, Software </a:t>
            </a:r>
          </a:p>
          <a:p>
            <a:r>
              <a:rPr lang="en-US" dirty="0" smtClean="0"/>
              <a:t>Technical expertise </a:t>
            </a:r>
            <a:r>
              <a:rPr lang="en-US" dirty="0" err="1" smtClean="0"/>
              <a:t>IoT</a:t>
            </a:r>
            <a:r>
              <a:rPr lang="en-US" dirty="0" smtClean="0"/>
              <a:t>, </a:t>
            </a:r>
            <a:r>
              <a:rPr lang="en-US" dirty="0" err="1" smtClean="0"/>
              <a:t>WoT</a:t>
            </a:r>
            <a:r>
              <a:rPr lang="en-US" dirty="0" smtClean="0"/>
              <a:t>, </a:t>
            </a:r>
            <a:r>
              <a:rPr lang="en-US" dirty="0" err="1" smtClean="0"/>
              <a:t>WoO</a:t>
            </a:r>
            <a:endParaRPr lang="en-US" dirty="0" smtClean="0"/>
          </a:p>
          <a:p>
            <a:r>
              <a:rPr lang="en-US" dirty="0" smtClean="0"/>
              <a:t>Market expertise	</a:t>
            </a:r>
          </a:p>
          <a:p>
            <a:r>
              <a:rPr lang="en-US" dirty="0" smtClean="0"/>
              <a:t>Marketing expertise</a:t>
            </a:r>
          </a:p>
          <a:p>
            <a:endParaRPr lang="en-US" dirty="0" smtClean="0"/>
          </a:p>
          <a:p>
            <a:r>
              <a:rPr lang="en-US" dirty="0" smtClean="0"/>
              <a:t>Existing Problem</a:t>
            </a:r>
          </a:p>
          <a:p>
            <a:r>
              <a:rPr lang="en-US" dirty="0" smtClean="0"/>
              <a:t>	Silos</a:t>
            </a:r>
          </a:p>
          <a:p>
            <a:r>
              <a:rPr lang="en-US" dirty="0" smtClean="0"/>
              <a:t>	Online offline</a:t>
            </a:r>
          </a:p>
          <a:p>
            <a:r>
              <a:rPr lang="en-US" dirty="0" smtClean="0"/>
              <a:t>	No network</a:t>
            </a:r>
          </a:p>
          <a:p>
            <a:r>
              <a:rPr lang="en-US" dirty="0" smtClean="0"/>
              <a:t>	Performances</a:t>
            </a:r>
          </a:p>
          <a:p>
            <a:endParaRPr lang="en-US" dirty="0" smtClean="0"/>
          </a:p>
          <a:p>
            <a:r>
              <a:rPr lang="en-US" dirty="0" smtClean="0"/>
              <a:t>QR Code and NFC are good candidates </a:t>
            </a:r>
          </a:p>
          <a:p>
            <a:endParaRPr lang="en-US" dirty="0" smtClean="0"/>
          </a:p>
          <a:p>
            <a:r>
              <a:rPr lang="en-US" dirty="0" smtClean="0"/>
              <a:t>•	Unique Product/Company</a:t>
            </a:r>
          </a:p>
          <a:p>
            <a:r>
              <a:rPr lang="en-US" dirty="0" smtClean="0"/>
              <a:t>R&amp;D is good to be done from France</a:t>
            </a:r>
          </a:p>
          <a:p>
            <a:r>
              <a:rPr lang="en-US" dirty="0" smtClean="0"/>
              <a:t>IP is protected in France</a:t>
            </a:r>
          </a:p>
          <a:p>
            <a:endParaRPr lang="en-US" dirty="0" smtClean="0"/>
          </a:p>
          <a:p>
            <a:r>
              <a:rPr lang="en-US" dirty="0" smtClean="0"/>
              <a:t>•	Market Opportunity</a:t>
            </a:r>
          </a:p>
          <a:p>
            <a:r>
              <a:rPr lang="en-US" dirty="0" smtClean="0"/>
              <a:t>Each consumer package good, each printed document,</a:t>
            </a:r>
          </a:p>
          <a:p>
            <a:r>
              <a:rPr lang="en-US" dirty="0" smtClean="0"/>
              <a:t>each </a:t>
            </a:r>
            <a:r>
              <a:rPr lang="en-US" dirty="0" err="1" smtClean="0"/>
              <a:t>electonic</a:t>
            </a:r>
            <a:r>
              <a:rPr lang="en-US" dirty="0" smtClean="0"/>
              <a:t> printed document</a:t>
            </a:r>
          </a:p>
          <a:p>
            <a:endParaRPr lang="en-US" dirty="0" smtClean="0"/>
          </a:p>
          <a:p>
            <a:r>
              <a:rPr lang="en-US" dirty="0" smtClean="0"/>
              <a:t>•	Competition/ co petition</a:t>
            </a:r>
          </a:p>
          <a:p>
            <a:r>
              <a:rPr lang="en-US" dirty="0" err="1" smtClean="0"/>
              <a:t>Evrythng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Adent</a:t>
            </a:r>
            <a:endParaRPr lang="en-US" dirty="0" smtClean="0"/>
          </a:p>
          <a:p>
            <a:r>
              <a:rPr lang="en-US" dirty="0" smtClean="0"/>
              <a:t> with FRANCE BREVET</a:t>
            </a:r>
          </a:p>
          <a:p>
            <a:r>
              <a:rPr lang="en-US" dirty="0" smtClean="0"/>
              <a:t>•	Business model</a:t>
            </a:r>
          </a:p>
          <a:p>
            <a:r>
              <a:rPr lang="en-US" dirty="0" smtClean="0"/>
              <a:t>IP </a:t>
            </a:r>
            <a:r>
              <a:rPr lang="en-US" dirty="0" err="1" smtClean="0"/>
              <a:t>Licencing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•	Traction with users and customers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•	Investment received, investment seeking, and what the money is for</a:t>
            </a:r>
          </a:p>
          <a:p>
            <a:r>
              <a:rPr lang="en-US" dirty="0" smtClean="0"/>
              <a:t>Private money 94K€ (to be 150K€ by the end if June)</a:t>
            </a:r>
          </a:p>
          <a:p>
            <a:r>
              <a:rPr lang="en-US" dirty="0" smtClean="0"/>
              <a:t>We want to turn this IP company, into a software company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Please confirm receipt of email and that you have selected a time, </a:t>
            </a:r>
          </a:p>
          <a:p>
            <a:r>
              <a:rPr lang="en-US" dirty="0" smtClean="0"/>
              <a:t>and let me know if you have any questions. We look forward to meeting you!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2488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Existing Problem</a:t>
            </a:r>
          </a:p>
          <a:p>
            <a:r>
              <a:rPr lang="en-US" dirty="0" smtClean="0"/>
              <a:t>Silos</a:t>
            </a:r>
          </a:p>
          <a:p>
            <a:r>
              <a:rPr lang="en-US" dirty="0" smtClean="0"/>
              <a:t>Online offline</a:t>
            </a:r>
          </a:p>
          <a:p>
            <a:r>
              <a:rPr lang="en-US" dirty="0" smtClean="0"/>
              <a:t>No network</a:t>
            </a:r>
          </a:p>
          <a:p>
            <a:r>
              <a:rPr lang="en-US" dirty="0" smtClean="0"/>
              <a:t>Performances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3619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39102"/>
            <a:r>
              <a:rPr lang="fr-FR" dirty="0" smtClean="0"/>
              <a:t>La Tour de Babel (1 563) de Pieter Bruegel </a:t>
            </a:r>
          </a:p>
          <a:p>
            <a:r>
              <a:rPr lang="en-US" dirty="0" smtClean="0"/>
              <a:t>Existing problems</a:t>
            </a:r>
          </a:p>
          <a:p>
            <a:r>
              <a:rPr lang="en-US" dirty="0" smtClean="0"/>
              <a:t>Online offline</a:t>
            </a:r>
          </a:p>
          <a:p>
            <a:r>
              <a:rPr lang="en-US" dirty="0" smtClean="0"/>
              <a:t>No network</a:t>
            </a:r>
          </a:p>
          <a:p>
            <a:r>
              <a:rPr lang="en-US" dirty="0" smtClean="0"/>
              <a:t>Performances</a:t>
            </a:r>
            <a:endParaRPr lang="fr-FR" dirty="0" smtClean="0"/>
          </a:p>
          <a:p>
            <a:pPr defTabSz="839102"/>
            <a:endParaRPr lang="fr-FR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3844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6534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2757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6021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1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4764" y="133350"/>
            <a:ext cx="3176836" cy="1080000"/>
          </a:xfrm>
          <a:prstGeom prst="rect">
            <a:avLst/>
          </a:prstGeom>
          <a:noFill/>
        </p:spPr>
      </p:pic>
      <p:pic>
        <p:nvPicPr>
          <p:cNvPr id="10" name="Picture 9" descr="noelGS1-EN[1]_shape_00086.em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8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11" name="Content Placeholder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7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10" name="Content Placeholder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7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10" name="Content Placeholder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3/16/2016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0" y="1733550"/>
            <a:ext cx="2895600" cy="25146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/>
          </p:nvPr>
        </p:nvSpPr>
        <p:spPr>
          <a:xfrm>
            <a:off x="3124200" y="1733550"/>
            <a:ext cx="2895600" cy="2514600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5"/>
          </p:nvPr>
        </p:nvSpPr>
        <p:spPr>
          <a:xfrm>
            <a:off x="6248400" y="1733550"/>
            <a:ext cx="2895600" cy="25146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pic>
        <p:nvPicPr>
          <p:cNvPr id="12" name="Content Placeholder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0" y="4549500"/>
            <a:ext cx="9144000" cy="594000"/>
          </a:xfrm>
          <a:prstGeom prst="rect">
            <a:avLst/>
          </a:prstGeom>
          <a:solidFill>
            <a:schemeClr val="bg2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107504" y="195487"/>
            <a:ext cx="2592288" cy="44644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fr-FR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774032" y="1253207"/>
            <a:ext cx="6118448" cy="958503"/>
          </a:xfrm>
        </p:spPr>
        <p:txBody>
          <a:bodyPr>
            <a:normAutofit/>
          </a:bodyPr>
          <a:lstStyle>
            <a:lvl1pPr algn="ctr">
              <a:defRPr sz="3800"/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771800" y="2283718"/>
            <a:ext cx="6120680" cy="2376264"/>
          </a:xfrm>
        </p:spPr>
        <p:txBody>
          <a:bodyPr>
            <a:normAutofit/>
          </a:bodyPr>
          <a:lstStyle>
            <a:lvl1pPr marL="0" indent="0" algn="ctr">
              <a:buNone/>
              <a:defRPr sz="2400" b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fr-FR" dirty="0"/>
          </a:p>
        </p:txBody>
      </p:sp>
      <p:pic>
        <p:nvPicPr>
          <p:cNvPr id="17" name="Picture 5" descr="D:\Dropbox\mobiLead Admin\logos\mobilead_header_white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4649556"/>
            <a:ext cx="1151752" cy="391551"/>
          </a:xfrm>
          <a:prstGeom prst="rect">
            <a:avLst/>
          </a:prstGeom>
          <a:noFill/>
        </p:spPr>
      </p:pic>
      <p:pic>
        <p:nvPicPr>
          <p:cNvPr id="18" name="Picture 3" descr="C:\Documents and Settings\Laurent T.LAURENT-11A161F\Bureau\Interquest_logob.emf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587974"/>
            <a:ext cx="577309" cy="529200"/>
          </a:xfrm>
          <a:prstGeom prst="rect">
            <a:avLst/>
          </a:prstGeom>
          <a:noFill/>
        </p:spPr>
      </p:pic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DEE1447-79D5-4218-BDB6-C26CD086C9C7}" type="datetimeFigureOut">
              <a:rPr lang="fr-FR" smtClean="0"/>
              <a:pPr/>
              <a:t>16/03/2016</a:t>
            </a:fld>
            <a:endParaRPr lang="fr-FR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AE5BB72-3B92-475E-9EF6-91066BF9684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4" name="Footer Placeholder 4"/>
          <p:cNvSpPr txBox="1">
            <a:spLocks/>
          </p:cNvSpPr>
          <p:nvPr userDrawn="1"/>
        </p:nvSpPr>
        <p:spPr>
          <a:xfrm>
            <a:off x="899592" y="4731990"/>
            <a:ext cx="6336704" cy="36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5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Forum 2014 de l’impression numérique et de la communication </a:t>
            </a:r>
            <a:r>
              <a:rPr kumimoji="0" lang="fr-FR" sz="15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multicanal</a:t>
            </a:r>
            <a:endParaRPr kumimoji="0" lang="fr-FR" sz="15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7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11" name="Picture 10" descr="noelGS1-EN[1]_shape_00086.em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10" name="Content Placeholder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7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10" name="Picture 9" descr="noelGS1-EN[1]_shape_00086.em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11" name="Content Placeholder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1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12" name="Picture 11" descr="noelGS1-EN[1]_shape_00086.em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13" name="Content Placeholder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1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0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13" name="Content Placeholder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6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9" name="Content Placeholder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5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8" name="Content Placeholder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8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11" name="Content Placeholder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gradFill flip="none" rotWithShape="1">
          <a:gsLst>
            <a:gs pos="50000">
              <a:schemeClr val="bg1"/>
            </a:gs>
            <a:gs pos="100000">
              <a:schemeClr val="bg1">
                <a:lumMod val="85000"/>
              </a:schemeClr>
            </a:gs>
            <a:gs pos="87000">
              <a:srgbClr val="ECECE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8" name="Picture 7" descr="noelGS1-EN[1]_shape_00086.emf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3" r:id="rId14"/>
  </p:sldLayoutIdLs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emf"/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12" Type="http://schemas.openxmlformats.org/officeDocument/2006/relationships/image" Target="../media/image1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emf"/><Relationship Id="rId10" Type="http://schemas.openxmlformats.org/officeDocument/2006/relationships/image" Target="../media/image13.emf"/><Relationship Id="rId4" Type="http://schemas.openxmlformats.org/officeDocument/2006/relationships/image" Target="../media/image7.emf"/><Relationship Id="rId9" Type="http://schemas.openxmlformats.org/officeDocument/2006/relationships/image" Target="../media/image1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7.e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10" Type="http://schemas.openxmlformats.org/officeDocument/2006/relationships/image" Target="../media/image14.png"/><Relationship Id="rId4" Type="http://schemas.openxmlformats.org/officeDocument/2006/relationships/image" Target="../media/image8.emf"/><Relationship Id="rId9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6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7.emf"/><Relationship Id="rId4" Type="http://schemas.openxmlformats.org/officeDocument/2006/relationships/image" Target="../media/image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4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emf"/><Relationship Id="rId5" Type="http://schemas.openxmlformats.org/officeDocument/2006/relationships/image" Target="../media/image43.emf"/><Relationship Id="rId4" Type="http://schemas.openxmlformats.org/officeDocument/2006/relationships/image" Target="../media/image42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7.emf"/><Relationship Id="rId7" Type="http://schemas.openxmlformats.org/officeDocument/2006/relationships/image" Target="../media/image45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emf"/><Relationship Id="rId5" Type="http://schemas.openxmlformats.org/officeDocument/2006/relationships/image" Target="../media/image3.emf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41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.emf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emf"/><Relationship Id="rId5" Type="http://schemas.openxmlformats.org/officeDocument/2006/relationships/image" Target="../media/image7.emf"/><Relationship Id="rId4" Type="http://schemas.openxmlformats.org/officeDocument/2006/relationships/image" Target="../media/image48.png"/><Relationship Id="rId9" Type="http://schemas.openxmlformats.org/officeDocument/2006/relationships/image" Target="../media/image4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1.emf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8.emf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emf"/><Relationship Id="rId4" Type="http://schemas.openxmlformats.org/officeDocument/2006/relationships/image" Target="../media/image1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image" Target="../media/image29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7.emf"/><Relationship Id="rId7" Type="http://schemas.openxmlformats.org/officeDocument/2006/relationships/image" Target="../media/image5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emf"/><Relationship Id="rId5" Type="http://schemas.openxmlformats.org/officeDocument/2006/relationships/image" Target="../media/image1.emf"/><Relationship Id="rId10" Type="http://schemas.openxmlformats.org/officeDocument/2006/relationships/image" Target="../media/image57.png"/><Relationship Id="rId4" Type="http://schemas.openxmlformats.org/officeDocument/2006/relationships/image" Target="../media/image53.emf"/><Relationship Id="rId9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.emf"/><Relationship Id="rId7" Type="http://schemas.openxmlformats.org/officeDocument/2006/relationships/image" Target="../media/image5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7.emf"/><Relationship Id="rId10" Type="http://schemas.openxmlformats.org/officeDocument/2006/relationships/image" Target="../media/image55.png"/><Relationship Id="rId4" Type="http://schemas.openxmlformats.org/officeDocument/2006/relationships/image" Target="../media/image3.emf"/><Relationship Id="rId9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.emf"/><Relationship Id="rId7" Type="http://schemas.openxmlformats.org/officeDocument/2006/relationships/image" Target="../media/image64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tiff"/><Relationship Id="rId5" Type="http://schemas.openxmlformats.org/officeDocument/2006/relationships/image" Target="../media/image62.tiff"/><Relationship Id="rId4" Type="http://schemas.openxmlformats.org/officeDocument/2006/relationships/image" Target="../media/image61.png"/><Relationship Id="rId9" Type="http://schemas.openxmlformats.org/officeDocument/2006/relationships/image" Target="../media/image5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7.emf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image" Target="../media/image2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png"/><Relationship Id="rId4" Type="http://schemas.openxmlformats.org/officeDocument/2006/relationships/image" Target="../media/image7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emf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emf"/><Relationship Id="rId5" Type="http://schemas.openxmlformats.org/officeDocument/2006/relationships/image" Target="../media/image70.emf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1.emf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.emf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emf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image" Target="../media/image29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image" Target="../media/image29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1.emf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emf"/><Relationship Id="rId5" Type="http://schemas.openxmlformats.org/officeDocument/2006/relationships/image" Target="../media/image29.emf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image" Target="../media/image2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emf"/><Relationship Id="rId5" Type="http://schemas.openxmlformats.org/officeDocument/2006/relationships/image" Target="../media/image29.emf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image" Target="../media/image29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emf"/><Relationship Id="rId3" Type="http://schemas.openxmlformats.org/officeDocument/2006/relationships/image" Target="../media/image1.emf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emf"/><Relationship Id="rId5" Type="http://schemas.openxmlformats.org/officeDocument/2006/relationships/image" Target="../media/image29.emf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image" Target="../media/image29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emf"/><Relationship Id="rId5" Type="http://schemas.openxmlformats.org/officeDocument/2006/relationships/image" Target="../media/image7.emf"/><Relationship Id="rId4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emf"/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12" Type="http://schemas.openxmlformats.org/officeDocument/2006/relationships/image" Target="../media/image15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emf"/><Relationship Id="rId10" Type="http://schemas.openxmlformats.org/officeDocument/2006/relationships/image" Target="../media/image13.emf"/><Relationship Id="rId4" Type="http://schemas.openxmlformats.org/officeDocument/2006/relationships/image" Target="../media/image7.emf"/><Relationship Id="rId9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1.emf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Relationship Id="rId9" Type="http://schemas.openxmlformats.org/officeDocument/2006/relationships/image" Target="../media/image3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 33"/>
          <p:cNvPicPr>
            <a:picLocks noChangeAspect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9378"/>
            <a:ext cx="9144000" cy="2944122"/>
          </a:xfrm>
          <a:prstGeom prst="rect">
            <a:avLst/>
          </a:prstGeom>
        </p:spPr>
      </p:pic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13171492" y="-581023"/>
            <a:ext cx="0" cy="4606923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Line 6"/>
          <p:cNvSpPr>
            <a:spLocks noChangeShapeType="1"/>
          </p:cNvSpPr>
          <p:nvPr/>
        </p:nvSpPr>
        <p:spPr bwMode="auto">
          <a:xfrm>
            <a:off x="13171492" y="-581023"/>
            <a:ext cx="0" cy="4606923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2" name="Title 16"/>
          <p:cNvSpPr txBox="1">
            <a:spLocks/>
          </p:cNvSpPr>
          <p:nvPr/>
        </p:nvSpPr>
        <p:spPr>
          <a:xfrm>
            <a:off x="685800" y="1504950"/>
            <a:ext cx="8229600" cy="152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INTERNET of THINGS enabler</a:t>
            </a:r>
            <a:br>
              <a:rPr lang="en-US" dirty="0" smtClean="0"/>
            </a:br>
            <a:r>
              <a:rPr lang="en-US" b="0" dirty="0" smtClean="0"/>
              <a:t>from unique identification</a:t>
            </a:r>
            <a:br>
              <a:rPr lang="en-US" b="0" dirty="0" smtClean="0"/>
            </a:br>
            <a:r>
              <a:rPr lang="en-US" b="0" dirty="0"/>
              <a:t>to related content and services</a:t>
            </a:r>
            <a:endParaRPr lang="fr-FR" sz="4000" b="0" dirty="0"/>
          </a:p>
        </p:txBody>
      </p:sp>
      <p:pic>
        <p:nvPicPr>
          <p:cNvPr id="11" name="Picture 4" descr="D:\Dropbox\_mobiLead IMAGES REFs\logos\iso.emf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484600" y="4044187"/>
            <a:ext cx="864000" cy="78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3" descr="C:\Documents and Settings\Laurent T.LAURENT-11A161F\Bureau\afnor.emf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4338022"/>
            <a:ext cx="1619061" cy="442857"/>
          </a:xfrm>
          <a:prstGeom prst="rect">
            <a:avLst/>
          </a:prstGeom>
          <a:noFill/>
        </p:spPr>
      </p:pic>
      <p:pic>
        <p:nvPicPr>
          <p:cNvPr id="13" name="Picture 14" descr="w3cmember-v.emf"/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785"/>
          <a:stretch>
            <a:fillRect/>
          </a:stretch>
        </p:blipFill>
        <p:spPr>
          <a:xfrm>
            <a:off x="7848600" y="4041506"/>
            <a:ext cx="1219200" cy="630267"/>
          </a:xfrm>
          <a:prstGeom prst="rect">
            <a:avLst/>
          </a:prstGeom>
        </p:spPr>
      </p:pic>
      <p:pic>
        <p:nvPicPr>
          <p:cNvPr id="16" name="Picture 4" descr="D:\Dropbox\_mobiLead IMAGES REFs\logos\iso.emf"/>
          <p:cNvPicPr>
            <a:picLocks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38380" y="4019550"/>
            <a:ext cx="138662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2" descr="C:\Documents and Settings\Laurent T.LAURENT-11A161F\Bureau\aipia_logo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833750" y="3105150"/>
            <a:ext cx="2728850" cy="1164054"/>
          </a:xfrm>
          <a:prstGeom prst="rect">
            <a:avLst/>
          </a:prstGeom>
          <a:noFill/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683" y="3181350"/>
            <a:ext cx="3047890" cy="1219199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05" y="4356341"/>
            <a:ext cx="2133756" cy="577609"/>
          </a:xfrm>
          <a:prstGeom prst="rect">
            <a:avLst/>
          </a:prstGeom>
        </p:spPr>
      </p:pic>
      <p:pic>
        <p:nvPicPr>
          <p:cNvPr id="21" name="Picture 2" descr="J:\Copie de logo_cnrfid_quadri_fr.pn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29005" y="3333749"/>
            <a:ext cx="2133395" cy="812107"/>
          </a:xfrm>
          <a:prstGeom prst="rect">
            <a:avLst/>
          </a:prstGeom>
          <a:noFill/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03502"/>
            <a:ext cx="2848851" cy="1330048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22" y="1962150"/>
            <a:ext cx="2080587" cy="84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911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685800" y="2817246"/>
            <a:ext cx="7416000" cy="229638"/>
          </a:xfrm>
          <a:prstGeom prst="rect">
            <a:avLst/>
          </a:prstGeom>
          <a:gradFill flip="none" rotWithShape="1">
            <a:gsLst>
              <a:gs pos="0">
                <a:srgbClr val="0C76B3"/>
              </a:gs>
              <a:gs pos="100000">
                <a:srgbClr val="B81D2E"/>
              </a:gs>
              <a:gs pos="50000">
                <a:srgbClr val="ECECE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1676400" y="1187860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/>
              <a:t>Product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019800" y="1187860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/>
              <a:t>Item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572000" y="1187860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/>
              <a:t>Batch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81000" y="2375055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 smtClean="0"/>
              <a:t>Every</a:t>
            </a:r>
            <a:endParaRPr lang="fr-FR" sz="2400" b="1" dirty="0" smtClean="0"/>
          </a:p>
        </p:txBody>
      </p:sp>
      <p:sp>
        <p:nvSpPr>
          <p:cNvPr id="33" name="Rectangle 32"/>
          <p:cNvSpPr/>
          <p:nvPr/>
        </p:nvSpPr>
        <p:spPr>
          <a:xfrm>
            <a:off x="6477000" y="2365395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b="1" dirty="0" err="1" smtClean="0"/>
              <a:t>Each</a:t>
            </a:r>
            <a:endParaRPr lang="fr-FR" sz="2400" b="1" dirty="0" smtClean="0"/>
          </a:p>
        </p:txBody>
      </p:sp>
      <p:sp>
        <p:nvSpPr>
          <p:cNvPr id="34" name="Rectangle 33"/>
          <p:cNvSpPr/>
          <p:nvPr/>
        </p:nvSpPr>
        <p:spPr>
          <a:xfrm>
            <a:off x="5844900" y="3373949"/>
            <a:ext cx="1905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err="1" smtClean="0"/>
              <a:t>Unitary</a:t>
            </a:r>
            <a:endParaRPr lang="fr-FR" sz="2400" dirty="0" smtClean="0"/>
          </a:p>
          <a:p>
            <a:pPr algn="ctr"/>
            <a:r>
              <a:rPr lang="fr-FR" sz="2400" dirty="0" err="1" smtClean="0"/>
              <a:t>Tagging</a:t>
            </a:r>
            <a:endParaRPr lang="fr-FR" sz="2400" dirty="0" smtClean="0"/>
          </a:p>
        </p:txBody>
      </p:sp>
      <p:sp>
        <p:nvSpPr>
          <p:cNvPr id="35" name="Rectangle 34"/>
          <p:cNvSpPr/>
          <p:nvPr/>
        </p:nvSpPr>
        <p:spPr>
          <a:xfrm>
            <a:off x="4165600" y="3352621"/>
            <a:ext cx="1905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Variable Printing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533400" y="3486150"/>
            <a:ext cx="381000" cy="1169696"/>
            <a:chOff x="552450" y="2905587"/>
            <a:chExt cx="381000" cy="1169696"/>
          </a:xfrm>
        </p:grpSpPr>
        <p:sp>
          <p:nvSpPr>
            <p:cNvPr id="37" name="Ellipse 36"/>
            <p:cNvSpPr/>
            <p:nvPr/>
          </p:nvSpPr>
          <p:spPr>
            <a:xfrm>
              <a:off x="552450" y="3694283"/>
              <a:ext cx="381000" cy="381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85800" y="2976535"/>
              <a:ext cx="114300" cy="762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Ellipse 39"/>
            <p:cNvSpPr/>
            <p:nvPr/>
          </p:nvSpPr>
          <p:spPr>
            <a:xfrm>
              <a:off x="685350" y="2905587"/>
              <a:ext cx="115200" cy="1152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85800" y="3534708"/>
              <a:ext cx="114300" cy="28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7848600" y="3486150"/>
            <a:ext cx="381000" cy="1169696"/>
            <a:chOff x="2514600" y="3339002"/>
            <a:chExt cx="381000" cy="1169696"/>
          </a:xfrm>
        </p:grpSpPr>
        <p:sp>
          <p:nvSpPr>
            <p:cNvPr id="45" name="Ellipse 44"/>
            <p:cNvSpPr/>
            <p:nvPr/>
          </p:nvSpPr>
          <p:spPr>
            <a:xfrm>
              <a:off x="2514600" y="4127698"/>
              <a:ext cx="381000" cy="381000"/>
            </a:xfrm>
            <a:prstGeom prst="ellipse">
              <a:avLst/>
            </a:prstGeom>
            <a:solidFill>
              <a:srgbClr val="B91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647950" y="3409950"/>
              <a:ext cx="114300" cy="762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Ellipse 46"/>
            <p:cNvSpPr/>
            <p:nvPr/>
          </p:nvSpPr>
          <p:spPr>
            <a:xfrm>
              <a:off x="2647500" y="3339002"/>
              <a:ext cx="115200" cy="1152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2647950" y="3523950"/>
              <a:ext cx="114300" cy="648000"/>
            </a:xfrm>
            <a:prstGeom prst="rect">
              <a:avLst/>
            </a:prstGeom>
            <a:solidFill>
              <a:srgbClr val="B91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9" name="Rectangle 48"/>
          <p:cNvSpPr/>
          <p:nvPr/>
        </p:nvSpPr>
        <p:spPr>
          <a:xfrm>
            <a:off x="381000" y="3046730"/>
            <a:ext cx="1425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197DB6"/>
                </a:solidFill>
              </a:rPr>
              <a:t>Cold data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705600" y="3037070"/>
            <a:ext cx="167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b="1" dirty="0" smtClean="0">
                <a:solidFill>
                  <a:srgbClr val="B92333"/>
                </a:solidFill>
              </a:rPr>
              <a:t>Warm data</a:t>
            </a:r>
          </a:p>
        </p:txBody>
      </p:sp>
      <p:pic>
        <p:nvPicPr>
          <p:cNvPr id="51" name="Picture 2" descr="D:\Dropbox\mobiLead Helene\_TimeLine\20140824 GS1\Présentation mobiLead\logo_HP2.emf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723471" y="4095750"/>
            <a:ext cx="789259" cy="789259"/>
          </a:xfrm>
          <a:prstGeom prst="rect">
            <a:avLst/>
          </a:prstGeom>
          <a:noFill/>
        </p:spPr>
      </p:pic>
      <p:pic>
        <p:nvPicPr>
          <p:cNvPr id="52" name="Image 51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000" y="4283379"/>
            <a:ext cx="1950000" cy="414000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228600" y="1187860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/>
              <a:t>Brand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676400" y="1523821"/>
            <a:ext cx="1905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SKU / GTIN</a:t>
            </a:r>
          </a:p>
          <a:p>
            <a:pPr algn="ctr"/>
            <a:r>
              <a:rPr lang="fr-FR" sz="2400" dirty="0" err="1" smtClean="0"/>
              <a:t>Ingredients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err="1" smtClean="0"/>
              <a:t>Allergens</a:t>
            </a:r>
            <a:endParaRPr lang="fr-FR" sz="2400" dirty="0" smtClean="0"/>
          </a:p>
        </p:txBody>
      </p:sp>
      <p:sp>
        <p:nvSpPr>
          <p:cNvPr id="58" name="Rectangle 57"/>
          <p:cNvSpPr/>
          <p:nvPr/>
        </p:nvSpPr>
        <p:spPr>
          <a:xfrm>
            <a:off x="6019800" y="1519356"/>
            <a:ext cx="1905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err="1" smtClean="0"/>
              <a:t>sGTIN</a:t>
            </a:r>
            <a:endParaRPr lang="fr-FR" sz="2400" dirty="0" smtClean="0"/>
          </a:p>
          <a:p>
            <a:pPr algn="ctr"/>
            <a:r>
              <a:rPr lang="fr-FR" sz="2400" dirty="0" smtClean="0"/>
              <a:t>UUID</a:t>
            </a:r>
          </a:p>
          <a:p>
            <a:pPr algn="ctr"/>
            <a:r>
              <a:rPr lang="fr-FR" sz="2400" dirty="0" err="1" smtClean="0"/>
              <a:t>Exp</a:t>
            </a:r>
            <a:r>
              <a:rPr lang="fr-FR" sz="2400" dirty="0" smtClean="0"/>
              <a:t>.</a:t>
            </a:r>
          </a:p>
        </p:txBody>
      </p:sp>
      <p:sp>
        <p:nvSpPr>
          <p:cNvPr id="60" name="Titre 6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fr-FR" b="0" dirty="0" err="1" smtClean="0"/>
              <a:t>Driven</a:t>
            </a:r>
            <a:r>
              <a:rPr lang="fr-FR" b="0" dirty="0" smtClean="0"/>
              <a:t> by Innovation,</a:t>
            </a:r>
            <a:br>
              <a:rPr lang="fr-FR" b="0" dirty="0" smtClean="0"/>
            </a:br>
            <a:r>
              <a:rPr lang="fr-FR" b="0" dirty="0" smtClean="0"/>
              <a:t>a unique and original </a:t>
            </a:r>
            <a:r>
              <a:rPr lang="fr-FR" b="0" dirty="0" err="1" smtClean="0"/>
              <a:t>approach</a:t>
            </a:r>
            <a:endParaRPr lang="fr-FR" b="0" dirty="0"/>
          </a:p>
        </p:txBody>
      </p:sp>
      <p:sp>
        <p:nvSpPr>
          <p:cNvPr id="30" name="Rectangle 29"/>
          <p:cNvSpPr/>
          <p:nvPr/>
        </p:nvSpPr>
        <p:spPr>
          <a:xfrm>
            <a:off x="3124200" y="1191824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/>
              <a:t>Variant</a:t>
            </a:r>
          </a:p>
        </p:txBody>
      </p:sp>
    </p:spTree>
    <p:extLst>
      <p:ext uri="{BB962C8B-B14F-4D97-AF65-F5344CB8AC3E}">
        <p14:creationId xmlns:p14="http://schemas.microsoft.com/office/powerpoint/2010/main" val="12969302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MOBILEAD, </a:t>
            </a:r>
            <a:r>
              <a:rPr lang="fr-FR" dirty="0" err="1" smtClean="0"/>
              <a:t>committed</a:t>
            </a:r>
            <a:r>
              <a:rPr lang="fr-FR" dirty="0" smtClean="0"/>
              <a:t> to </a:t>
            </a:r>
            <a:r>
              <a:rPr lang="fr-FR" dirty="0" err="1" smtClean="0"/>
              <a:t>Norms</a:t>
            </a:r>
            <a:r>
              <a:rPr lang="fr-FR" dirty="0" smtClean="0"/>
              <a:t> and Standards</a:t>
            </a:r>
            <a:endParaRPr lang="fr-FR" dirty="0"/>
          </a:p>
        </p:txBody>
      </p:sp>
      <p:sp>
        <p:nvSpPr>
          <p:cNvPr id="21" name="Rectangle 20"/>
          <p:cNvSpPr/>
          <p:nvPr/>
        </p:nvSpPr>
        <p:spPr>
          <a:xfrm>
            <a:off x="4419600" y="1122224"/>
            <a:ext cx="2819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err="1" smtClean="0"/>
              <a:t>Norms</a:t>
            </a:r>
            <a:endParaRPr lang="fr-FR" sz="2800" b="1" dirty="0" smtClean="0"/>
          </a:p>
          <a:p>
            <a:r>
              <a:rPr lang="fr-FR" sz="2800" dirty="0" smtClean="0"/>
              <a:t>  AFNOR</a:t>
            </a:r>
            <a:br>
              <a:rPr lang="fr-FR" sz="2800" dirty="0" smtClean="0"/>
            </a:br>
            <a:r>
              <a:rPr lang="fr-FR" sz="2800" dirty="0"/>
              <a:t> </a:t>
            </a:r>
            <a:r>
              <a:rPr lang="fr-FR" sz="2800" dirty="0" smtClean="0"/>
              <a:t> ISO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769533" y="1122224"/>
            <a:ext cx="2209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/>
              <a:t>Standards</a:t>
            </a:r>
            <a:r>
              <a:rPr lang="fr-FR" sz="2800" dirty="0" smtClean="0"/>
              <a:t> </a:t>
            </a:r>
            <a:r>
              <a:rPr lang="fr-FR" sz="2800" b="1" dirty="0" smtClean="0"/>
              <a:t/>
            </a:r>
            <a:br>
              <a:rPr lang="fr-FR" sz="2800" b="1" dirty="0" smtClean="0"/>
            </a:br>
            <a:r>
              <a:rPr lang="fr-FR" sz="2800" b="1" dirty="0" smtClean="0"/>
              <a:t>  </a:t>
            </a:r>
            <a:r>
              <a:rPr lang="fr-FR" sz="2800" dirty="0" smtClean="0"/>
              <a:t>GS1</a:t>
            </a:r>
          </a:p>
          <a:p>
            <a:r>
              <a:rPr lang="fr-FR" sz="2800" dirty="0" smtClean="0"/>
              <a:t>  W3C</a:t>
            </a:r>
          </a:p>
        </p:txBody>
      </p:sp>
      <p:pic>
        <p:nvPicPr>
          <p:cNvPr id="36" name="Picture 4" descr="D:\Dropbox\_mobiLead IMAGES REFs\logos\iso.e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484600" y="3739387"/>
            <a:ext cx="864000" cy="78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3" descr="C:\Documents and Settings\Laurent T.LAURENT-11A161F\Bureau\afnor.e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4033222"/>
            <a:ext cx="1619061" cy="442857"/>
          </a:xfrm>
          <a:prstGeom prst="rect">
            <a:avLst/>
          </a:prstGeom>
          <a:noFill/>
        </p:spPr>
      </p:pic>
      <p:pic>
        <p:nvPicPr>
          <p:cNvPr id="15" name="Picture 14" descr="w3cmember-v.em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785"/>
          <a:stretch>
            <a:fillRect/>
          </a:stretch>
        </p:blipFill>
        <p:spPr>
          <a:xfrm>
            <a:off x="7848600" y="3736706"/>
            <a:ext cx="1219200" cy="630267"/>
          </a:xfrm>
          <a:prstGeom prst="rect">
            <a:avLst/>
          </a:prstGeom>
        </p:spPr>
      </p:pic>
      <p:pic>
        <p:nvPicPr>
          <p:cNvPr id="11" name="Picture 4" descr="D:\Dropbox\_mobiLead IMAGES REFs\logos\iso.emf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38380" y="3714750"/>
            <a:ext cx="138662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C:\Documents and Settings\Laurent T.LAURENT-11A161F\Bureau\aipia_logo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33750" y="2800350"/>
            <a:ext cx="2728850" cy="116405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44663" y="1122224"/>
            <a:ext cx="3733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/>
              <a:t>Best Practices</a:t>
            </a:r>
          </a:p>
          <a:p>
            <a:r>
              <a:rPr lang="fr-FR" sz="2800" dirty="0" smtClean="0"/>
              <a:t>  </a:t>
            </a:r>
            <a:r>
              <a:rPr lang="fr-FR" sz="2800" dirty="0"/>
              <a:t>SYSTEMATIC</a:t>
            </a:r>
          </a:p>
          <a:p>
            <a:r>
              <a:rPr lang="fr-FR" sz="2800" dirty="0" smtClean="0"/>
              <a:t>  CNRFID  </a:t>
            </a:r>
          </a:p>
          <a:p>
            <a:r>
              <a:rPr lang="fr-FR" sz="2800" dirty="0" smtClean="0"/>
              <a:t>  AIPIA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05" y="4051541"/>
            <a:ext cx="2133756" cy="57760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683" y="2876550"/>
            <a:ext cx="3047890" cy="1219199"/>
          </a:xfrm>
          <a:prstGeom prst="rect">
            <a:avLst/>
          </a:prstGeom>
        </p:spPr>
      </p:pic>
      <p:pic>
        <p:nvPicPr>
          <p:cNvPr id="17" name="Picture 2" descr="J:\Copie de logo_cnrfid_quadri_fr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9005" y="3055043"/>
            <a:ext cx="2133395" cy="8121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17886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C:\Documents and Settings\Laurent T.LAURENT-11A161F\Mes documents\My Dropbox\logos\iphone4.emf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255"/>
          <a:stretch/>
        </p:blipFill>
        <p:spPr bwMode="auto">
          <a:xfrm>
            <a:off x="4529673" y="1851025"/>
            <a:ext cx="2938418" cy="336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7" t="23001" r="20833"/>
          <a:stretch/>
        </p:blipFill>
        <p:spPr>
          <a:xfrm>
            <a:off x="4724400" y="2876550"/>
            <a:ext cx="2514600" cy="2266950"/>
          </a:xfrm>
          <a:prstGeom prst="rect">
            <a:avLst/>
          </a:prstGeom>
        </p:spPr>
      </p:pic>
      <p:sp>
        <p:nvSpPr>
          <p:cNvPr id="40" name="Titre 3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MOBILEAD, </a:t>
            </a:r>
            <a:r>
              <a:rPr lang="fr-FR" dirty="0" err="1" smtClean="0"/>
              <a:t>selected</a:t>
            </a:r>
            <a:r>
              <a:rPr lang="fr-FR" dirty="0" smtClean="0"/>
              <a:t> by ORACLE Startup Initiative</a:t>
            </a:r>
            <a:endParaRPr lang="fr-FR" dirty="0"/>
          </a:p>
        </p:txBody>
      </p:sp>
      <p:sp>
        <p:nvSpPr>
          <p:cNvPr id="41" name="Espace réservé du contenu 40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/>
              <a:t>Integrated </a:t>
            </a:r>
            <a:r>
              <a:rPr lang="fr-FR" dirty="0" err="1" smtClean="0"/>
              <a:t>with</a:t>
            </a:r>
            <a:r>
              <a:rPr lang="fr-FR" dirty="0" smtClean="0"/>
              <a:t> ORACLE </a:t>
            </a:r>
          </a:p>
          <a:p>
            <a:pPr>
              <a:buFontTx/>
              <a:buChar char="-"/>
            </a:pPr>
            <a:r>
              <a:rPr lang="fr-FR" b="1" dirty="0" smtClean="0"/>
              <a:t>ERP</a:t>
            </a:r>
          </a:p>
          <a:p>
            <a:pPr>
              <a:buFontTx/>
              <a:buChar char="-"/>
            </a:pPr>
            <a:r>
              <a:rPr lang="en-US" b="1" dirty="0" smtClean="0"/>
              <a:t>Pedigree </a:t>
            </a:r>
            <a:r>
              <a:rPr lang="en-US" b="1" dirty="0"/>
              <a:t>and Serialization </a:t>
            </a:r>
            <a:r>
              <a:rPr lang="en-US" b="1" dirty="0" smtClean="0"/>
              <a:t>Manager</a:t>
            </a:r>
          </a:p>
          <a:p>
            <a:pPr>
              <a:buFontTx/>
              <a:buChar char="-"/>
            </a:pPr>
            <a:r>
              <a:rPr lang="en-US" b="1" dirty="0" smtClean="0"/>
              <a:t>IOT Orchestrator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fr-FR" dirty="0" smtClean="0"/>
              <a:t>But not </a:t>
            </a:r>
            <a:r>
              <a:rPr lang="fr-FR" dirty="0" err="1" smtClean="0"/>
              <a:t>limited</a:t>
            </a:r>
            <a:r>
              <a:rPr lang="fr-FR" dirty="0" smtClean="0"/>
              <a:t> to…</a:t>
            </a:r>
            <a:endParaRPr lang="fr-FR" dirty="0"/>
          </a:p>
        </p:txBody>
      </p:sp>
      <p:pic>
        <p:nvPicPr>
          <p:cNvPr id="43" name="Image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414" y="3770916"/>
            <a:ext cx="2008572" cy="116303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000" y="3181350"/>
            <a:ext cx="1613882" cy="2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915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C:\Documents and Settings\Laurent T.LAURENT-11A161F\Mes documents\My Dropbox\logos\iphone4.emf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255"/>
          <a:stretch/>
        </p:blipFill>
        <p:spPr bwMode="auto">
          <a:xfrm>
            <a:off x="4529673" y="1851025"/>
            <a:ext cx="2938418" cy="336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7" t="23001" r="20833"/>
          <a:stretch/>
        </p:blipFill>
        <p:spPr>
          <a:xfrm>
            <a:off x="4724400" y="2876550"/>
            <a:ext cx="2514600" cy="2266950"/>
          </a:xfrm>
          <a:prstGeom prst="rect">
            <a:avLst/>
          </a:prstGeom>
        </p:spPr>
      </p:pic>
      <p:sp>
        <p:nvSpPr>
          <p:cNvPr id="40" name="Titre 3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MOBILEAD, </a:t>
            </a:r>
            <a:r>
              <a:rPr lang="fr-FR" dirty="0" err="1" smtClean="0"/>
              <a:t>selected</a:t>
            </a:r>
            <a:r>
              <a:rPr lang="fr-FR" dirty="0" smtClean="0"/>
              <a:t> by FRANCE BREVETS </a:t>
            </a:r>
            <a:r>
              <a:rPr lang="fr-FR" dirty="0" err="1" smtClean="0"/>
              <a:t>fund</a:t>
            </a:r>
            <a:endParaRPr lang="fr-FR" dirty="0"/>
          </a:p>
        </p:txBody>
      </p:sp>
      <p:sp>
        <p:nvSpPr>
          <p:cNvPr id="41" name="Espace réservé du contenu 40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b="1" dirty="0"/>
              <a:t>FRANCE </a:t>
            </a:r>
            <a:r>
              <a:rPr lang="fr-FR" sz="2400" b="1" dirty="0" smtClean="0"/>
              <a:t>BREVETS </a:t>
            </a:r>
            <a:r>
              <a:rPr lang="fr-FR" sz="2400" dirty="0" err="1" smtClean="0"/>
              <a:t>is</a:t>
            </a:r>
            <a:r>
              <a:rPr lang="fr-FR" sz="2400" dirty="0" smtClean="0"/>
              <a:t> a</a:t>
            </a:r>
            <a:r>
              <a:rPr lang="en-US" sz="2400" dirty="0" smtClean="0"/>
              <a:t>n </a:t>
            </a:r>
            <a:r>
              <a:rPr lang="en-US" sz="2400" dirty="0"/>
              <a:t>investment fund dedicated to international patent </a:t>
            </a:r>
            <a:r>
              <a:rPr lang="en-US" sz="2400" dirty="0" smtClean="0"/>
              <a:t>licensing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 smtClean="0"/>
          </a:p>
          <a:p>
            <a:pPr marL="0" indent="0">
              <a:buNone/>
            </a:pPr>
            <a:r>
              <a:rPr lang="en-US" sz="2400" b="1" dirty="0" smtClean="0"/>
              <a:t>MOBILEAD</a:t>
            </a:r>
            <a:r>
              <a:rPr lang="en-US" sz="2400" dirty="0" smtClean="0"/>
              <a:t> recognize </a:t>
            </a:r>
            <a:r>
              <a:rPr lang="fr-FR" sz="2400" b="1" dirty="0"/>
              <a:t>FRANCE BREVETS </a:t>
            </a:r>
            <a:r>
              <a:rPr lang="en-US" sz="2400" dirty="0" smtClean="0"/>
              <a:t>for </a:t>
            </a:r>
            <a:r>
              <a:rPr lang="en-US" sz="2400" dirty="0"/>
              <a:t>its professional technical expertise and long term </a:t>
            </a:r>
            <a:r>
              <a:rPr lang="en-US" sz="2400" dirty="0" smtClean="0"/>
              <a:t>vision</a:t>
            </a:r>
            <a:endParaRPr lang="fr-FR" sz="2400" dirty="0"/>
          </a:p>
        </p:txBody>
      </p:sp>
      <p:pic>
        <p:nvPicPr>
          <p:cNvPr id="13" name="Picture 2" descr="C:\Documents and Settings\Laurent T.LAURENT-11A161F\Bureau\FB\toto\201207-valorisation-onera-france-brevets_img30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253310" y="3497660"/>
            <a:ext cx="1456780" cy="10247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91478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9378"/>
            <a:ext cx="9144000" cy="2944122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895600" y="1657350"/>
            <a:ext cx="335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/>
              <a:t>Sharing</a:t>
            </a:r>
          </a:p>
          <a:p>
            <a:pPr algn="ctr"/>
            <a:r>
              <a:rPr lang="fr-FR" sz="2400" b="1" dirty="0" smtClean="0"/>
              <a:t>Influence</a:t>
            </a:r>
          </a:p>
          <a:p>
            <a:pPr algn="ctr"/>
            <a:r>
              <a:rPr lang="fr-FR" sz="2400" b="1" dirty="0" smtClean="0"/>
              <a:t>Expertise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895600" y="3669090"/>
            <a:ext cx="335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/>
              <a:t>Long </a:t>
            </a:r>
            <a:r>
              <a:rPr lang="fr-FR" sz="2400" b="1" dirty="0" err="1" smtClean="0"/>
              <a:t>term</a:t>
            </a:r>
            <a:r>
              <a:rPr lang="fr-FR" sz="2400" b="1" dirty="0" smtClean="0"/>
              <a:t> vision</a:t>
            </a:r>
          </a:p>
          <a:p>
            <a:pPr algn="ctr"/>
            <a:r>
              <a:rPr lang="fr-FR" sz="2400" b="1" dirty="0" err="1" smtClean="0"/>
              <a:t>Knowledge</a:t>
            </a:r>
            <a:endParaRPr lang="fr-FR" sz="2400" b="1" dirty="0" smtClean="0"/>
          </a:p>
        </p:txBody>
      </p:sp>
      <p:pic>
        <p:nvPicPr>
          <p:cNvPr id="37" name="Picture 36" descr="w3cmember-v.emf"/>
          <p:cNvPicPr>
            <a:picLocks noChangeAspect="1"/>
          </p:cNvPicPr>
          <p:nvPr/>
        </p:nvPicPr>
        <p:blipFill>
          <a:blip r:embed="rId4" cstate="print"/>
          <a:srcRect b="22785"/>
          <a:stretch>
            <a:fillRect/>
          </a:stretch>
        </p:blipFill>
        <p:spPr>
          <a:xfrm>
            <a:off x="6638380" y="1885950"/>
            <a:ext cx="1219200" cy="630272"/>
          </a:xfrm>
          <a:prstGeom prst="rect">
            <a:avLst/>
          </a:prstGeom>
        </p:spPr>
      </p:pic>
      <p:pic>
        <p:nvPicPr>
          <p:cNvPr id="38" name="Picture 4" descr="D:\Dropbox\_mobiLead IMAGES REFs\logos\iso.emf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638380" y="2655159"/>
            <a:ext cx="864000" cy="7889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" name="Straight Arrow Connector 41"/>
          <p:cNvCxnSpPr/>
          <p:nvPr/>
        </p:nvCxnSpPr>
        <p:spPr>
          <a:xfrm>
            <a:off x="2419078" y="3257550"/>
            <a:ext cx="3981722" cy="0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2419078" y="3638550"/>
            <a:ext cx="3981722" cy="0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C:\Documents and Settings\Laurent T.LAURENT-11A161F\Bureau\FB\toto\201207-valorisation-onera-france-brevets_img30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48220" y="1699419"/>
            <a:ext cx="1456780" cy="1024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 descr="D:\Dropbox\_mobiLead IMAGES REFs\logos\iso.emf"/>
          <p:cNvPicPr>
            <a:picLocks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638380" y="3714750"/>
            <a:ext cx="138662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3" descr="D:\Dropbox\mobiLead Helene\_TimeLine\20140409 RHE\logos divers\mobilead_header.e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" y="3486150"/>
            <a:ext cx="2749816" cy="934830"/>
          </a:xfrm>
          <a:prstGeom prst="rect">
            <a:avLst/>
          </a:prstGeom>
          <a:noFill/>
        </p:spPr>
      </p:pic>
      <p:cxnSp>
        <p:nvCxnSpPr>
          <p:cNvPr id="17" name="Straight Arrow Connector 16"/>
          <p:cNvCxnSpPr/>
          <p:nvPr/>
        </p:nvCxnSpPr>
        <p:spPr>
          <a:xfrm>
            <a:off x="2419078" y="1632525"/>
            <a:ext cx="3981722" cy="0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895600" y="1047750"/>
            <a:ext cx="3352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err="1" smtClean="0"/>
              <a:t>Licensing</a:t>
            </a:r>
            <a:endParaRPr lang="fr-FR" sz="2400" b="1" dirty="0" smtClean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Global </a:t>
            </a:r>
            <a:r>
              <a:rPr lang="fr-FR" dirty="0" err="1" smtClean="0"/>
              <a:t>Intellectual</a:t>
            </a:r>
            <a:r>
              <a:rPr lang="fr-FR" dirty="0" smtClean="0"/>
              <a:t> </a:t>
            </a:r>
            <a:r>
              <a:rPr lang="fr-FR" dirty="0" err="1" smtClean="0"/>
              <a:t>Property</a:t>
            </a:r>
            <a:r>
              <a:rPr lang="fr-FR" dirty="0" smtClean="0"/>
              <a:t> </a:t>
            </a:r>
            <a:r>
              <a:rPr lang="fr-FR" dirty="0" err="1" smtClean="0"/>
              <a:t>policy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ropbox\mobiLead Helene\_TimeLine\20140617 Berlin EPO\DSC_00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00" y="-10125"/>
            <a:ext cx="9180000" cy="5163750"/>
          </a:xfrm>
          <a:prstGeom prst="rect">
            <a:avLst/>
          </a:prstGeom>
          <a:noFill/>
        </p:spPr>
      </p:pic>
      <p:pic>
        <p:nvPicPr>
          <p:cNvPr id="27" name="Picture 5" descr="C:\Documents and Settings\Laurent T.LAURENT-11A161F\Bureau\dessin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3743325"/>
            <a:ext cx="3454180" cy="809625"/>
          </a:xfrm>
          <a:prstGeom prst="rect">
            <a:avLst/>
          </a:prstGeom>
          <a:noFill/>
        </p:spPr>
      </p:pic>
      <p:pic>
        <p:nvPicPr>
          <p:cNvPr id="5" name="Picture 5" descr="D:\Dropbox\mobiLead Admin\logos\mobilead_header_white.e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0816" y="4656032"/>
            <a:ext cx="1285200" cy="436918"/>
          </a:xfrm>
          <a:prstGeom prst="rect">
            <a:avLst/>
          </a:prstGeom>
          <a:noFill/>
        </p:spPr>
      </p:pic>
      <p:sp>
        <p:nvSpPr>
          <p:cNvPr id="6" name="Titre 6"/>
          <p:cNvSpPr txBox="1">
            <a:spLocks/>
          </p:cNvSpPr>
          <p:nvPr/>
        </p:nvSpPr>
        <p:spPr>
          <a:xfrm>
            <a:off x="1371600" y="205979"/>
            <a:ext cx="7315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QR+ Image fusion (patent #1)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9378"/>
            <a:ext cx="9144000" cy="2944122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QR+ Image fusion (patent #1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dirty="0" smtClean="0"/>
              <a:t>« </a:t>
            </a:r>
            <a:r>
              <a:rPr lang="fr-FR" sz="2200" dirty="0" err="1" smtClean="0"/>
              <a:t>Barcodes</a:t>
            </a:r>
            <a:r>
              <a:rPr lang="fr-FR" sz="2200" dirty="0" smtClean="0"/>
              <a:t> do not  have to </a:t>
            </a:r>
            <a:r>
              <a:rPr lang="fr-FR" sz="2200" dirty="0" err="1" smtClean="0"/>
              <a:t>be</a:t>
            </a:r>
            <a:r>
              <a:rPr lang="fr-FR" sz="2200" dirty="0" smtClean="0"/>
              <a:t> </a:t>
            </a:r>
            <a:r>
              <a:rPr lang="fr-FR" sz="2200" dirty="0" err="1" smtClean="0"/>
              <a:t>just</a:t>
            </a:r>
            <a:r>
              <a:rPr lang="fr-FR" sz="2200" dirty="0" smtClean="0"/>
              <a:t> cold, </a:t>
            </a:r>
            <a:r>
              <a:rPr lang="fr-FR" sz="2200" dirty="0" err="1" smtClean="0"/>
              <a:t>emotionless</a:t>
            </a:r>
            <a:r>
              <a:rPr lang="fr-FR" sz="2200" dirty="0" smtClean="0"/>
              <a:t>, black and white squares. Solutions </a:t>
            </a:r>
            <a:r>
              <a:rPr lang="fr-FR" sz="2200" dirty="0" err="1" smtClean="0"/>
              <a:t>nows</a:t>
            </a:r>
            <a:r>
              <a:rPr lang="fr-FR" sz="2200" dirty="0" smtClean="0"/>
              <a:t> </a:t>
            </a:r>
            <a:r>
              <a:rPr lang="fr-FR" sz="2200" dirty="0" err="1" smtClean="0"/>
              <a:t>exist</a:t>
            </a:r>
            <a:r>
              <a:rPr lang="fr-FR" sz="2200" dirty="0" smtClean="0"/>
              <a:t>… mobiLead. »</a:t>
            </a:r>
          </a:p>
          <a:p>
            <a:pPr marL="0" indent="0">
              <a:buNone/>
            </a:pPr>
            <a:r>
              <a:rPr lang="fr-FR" sz="2200" b="0" i="1" dirty="0" smtClean="0"/>
              <a:t>Thomas Husson,</a:t>
            </a:r>
            <a:r>
              <a:rPr lang="fr-FR" sz="2200" i="1" dirty="0" smtClean="0"/>
              <a:t/>
            </a:r>
            <a:br>
              <a:rPr lang="fr-FR" sz="2200" i="1" dirty="0" smtClean="0"/>
            </a:br>
            <a:r>
              <a:rPr lang="fr-FR" sz="2200" b="0" i="1" dirty="0" err="1" smtClean="0"/>
              <a:t>Analyst</a:t>
            </a:r>
            <a:r>
              <a:rPr lang="fr-FR" sz="2200" b="0" i="1" dirty="0" smtClean="0"/>
              <a:t> – </a:t>
            </a:r>
            <a:r>
              <a:rPr lang="fr-FR" sz="2200" b="0" i="1" dirty="0" err="1" smtClean="0"/>
              <a:t>Forrester</a:t>
            </a:r>
            <a:r>
              <a:rPr lang="fr-FR" sz="2200" b="0" i="1" dirty="0" smtClean="0"/>
              <a:t> Research</a:t>
            </a:r>
            <a:endParaRPr lang="fr-FR" sz="2200" i="1" dirty="0" smtClean="0">
              <a:solidFill>
                <a:srgbClr val="80808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r-FR" sz="2200" dirty="0" smtClean="0"/>
              <a:t>« The QR plus </a:t>
            </a:r>
            <a:r>
              <a:rPr lang="fr-FR" sz="2200" dirty="0" err="1" smtClean="0"/>
              <a:t>technical</a:t>
            </a:r>
            <a:r>
              <a:rPr lang="fr-FR" sz="2200" dirty="0" smtClean="0"/>
              <a:t> </a:t>
            </a:r>
            <a:r>
              <a:rPr lang="fr-FR" sz="2200" dirty="0" err="1" smtClean="0"/>
              <a:t>feat</a:t>
            </a:r>
            <a:r>
              <a:rPr lang="fr-FR" sz="2200" dirty="0" smtClean="0"/>
              <a:t> of </a:t>
            </a:r>
            <a:r>
              <a:rPr lang="fr-FR" sz="2200" dirty="0" err="1" smtClean="0"/>
              <a:t>strength</a:t>
            </a:r>
            <a:r>
              <a:rPr lang="fr-FR" sz="2200" dirty="0" smtClean="0"/>
              <a:t> </a:t>
            </a:r>
            <a:r>
              <a:rPr lang="fr-FR" sz="2200" dirty="0" err="1" smtClean="0"/>
              <a:t>puts</a:t>
            </a:r>
            <a:r>
              <a:rPr lang="fr-FR" sz="2200" dirty="0" smtClean="0"/>
              <a:t> mobiLead </a:t>
            </a:r>
            <a:r>
              <a:rPr lang="fr-FR" sz="2200" dirty="0" err="1" smtClean="0"/>
              <a:t>well</a:t>
            </a:r>
            <a:r>
              <a:rPr lang="fr-FR" sz="2200" dirty="0" smtClean="0"/>
              <a:t> </a:t>
            </a:r>
            <a:r>
              <a:rPr lang="fr-FR" sz="2200" dirty="0" err="1" smtClean="0"/>
              <a:t>ahead</a:t>
            </a:r>
            <a:r>
              <a:rPr lang="fr-FR" sz="2200" dirty="0" smtClean="0"/>
              <a:t> of the </a:t>
            </a:r>
            <a:r>
              <a:rPr lang="fr-FR" sz="2200" dirty="0" err="1" smtClean="0"/>
              <a:t>competition</a:t>
            </a:r>
            <a:r>
              <a:rPr lang="fr-FR" sz="2200" dirty="0" smtClean="0"/>
              <a:t>. »</a:t>
            </a:r>
          </a:p>
          <a:p>
            <a:pPr marL="0" indent="0">
              <a:buNone/>
            </a:pPr>
            <a:endParaRPr lang="fr-FR" sz="2200" dirty="0" smtClean="0"/>
          </a:p>
          <a:p>
            <a:pPr marL="0" indent="0">
              <a:buNone/>
            </a:pPr>
            <a:r>
              <a:rPr lang="fr-FR" sz="2200" b="0" i="1" dirty="0" smtClean="0"/>
              <a:t>Bruno Rolland</a:t>
            </a:r>
            <a:br>
              <a:rPr lang="fr-FR" sz="2200" b="0" i="1" dirty="0" smtClean="0"/>
            </a:br>
            <a:r>
              <a:rPr lang="fr-FR" sz="2200" b="0" i="1" dirty="0" err="1" smtClean="0"/>
              <a:t>Axicon</a:t>
            </a:r>
            <a:r>
              <a:rPr lang="fr-FR" sz="2200" b="0" i="1" dirty="0" smtClean="0"/>
              <a:t>, </a:t>
            </a:r>
            <a:r>
              <a:rPr lang="fr-FR" sz="2200" b="0" i="1" dirty="0" err="1" smtClean="0"/>
              <a:t>Barcode</a:t>
            </a:r>
            <a:r>
              <a:rPr lang="fr-FR" sz="2200" b="0" i="1" dirty="0" smtClean="0"/>
              <a:t> Expert</a:t>
            </a:r>
            <a:endParaRPr lang="fr-FR" sz="2200" dirty="0" smtClean="0"/>
          </a:p>
        </p:txBody>
      </p:sp>
      <p:pic>
        <p:nvPicPr>
          <p:cNvPr id="8" name="Picture 2" descr="D:\temp\axicon_logo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2460" y="3791975"/>
            <a:ext cx="1749940" cy="600175"/>
          </a:xfrm>
          <a:prstGeom prst="rect">
            <a:avLst/>
          </a:prstGeom>
          <a:noFill/>
        </p:spPr>
      </p:pic>
      <p:pic>
        <p:nvPicPr>
          <p:cNvPr id="8194" name="Picture 2" descr="C:\Documents and Settings\Laurent T.LAURENT-11A161F\Bureau\forest.e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41323" y="3790950"/>
            <a:ext cx="1849677" cy="601200"/>
          </a:xfrm>
          <a:prstGeom prst="rect">
            <a:avLst/>
          </a:prstGeom>
          <a:noFill/>
        </p:spPr>
      </p:pic>
      <p:pic>
        <p:nvPicPr>
          <p:cNvPr id="13" name="Picture 1" descr="D:\Dropbox\mobiLead Helene\_TimeLine\20140409 RHE\logos\RedHerringEurope_Winner.emf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86000" y="3562350"/>
            <a:ext cx="1219200" cy="1219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7129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9378"/>
            <a:ext cx="9144000" cy="2944122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5" name="Picture 4" descr="D:\Dropbox\_mobiLead IMAGES REFs\logos\iso.emf"/>
          <p:cNvPicPr>
            <a:picLocks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34797" y="432596"/>
            <a:ext cx="708811" cy="647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Content Placeholder 19" descr="mobiLead_Nurun_L_Oreal_Axicon_2.pn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914929" y="2381367"/>
            <a:ext cx="3761527" cy="2238636"/>
          </a:xfrm>
        </p:spPr>
      </p:pic>
      <p:pic>
        <p:nvPicPr>
          <p:cNvPr id="10" name="Picture 3" descr="D:\Dropbox\mobiLead Helene\_TimeLine\20140409 RHE\logos divers\mobilead_header.e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8" name="Picture 7" descr="noelGS1-EN[1]_shape_00086.em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19" name="Content Placeholder 18" descr="mobiLead_Nurun_L_Oreal_Axicon_1.png"/>
          <p:cNvPicPr>
            <a:picLocks noGrp="1" noChangeAspect="1"/>
          </p:cNvPicPr>
          <p:nvPr>
            <p:ph sz="half" idx="2"/>
          </p:nvPr>
        </p:nvPicPr>
        <p:blipFill>
          <a:blip r:embed="rId7" cstate="print"/>
          <a:stretch>
            <a:fillRect/>
          </a:stretch>
        </p:blipFill>
        <p:spPr>
          <a:xfrm>
            <a:off x="1314529" y="195486"/>
            <a:ext cx="3318389" cy="4424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itle 7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pPr algn="r"/>
            <a:r>
              <a:rPr lang="fr-FR" dirty="0" err="1" smtClean="0"/>
              <a:t>Quality</a:t>
            </a:r>
            <a:r>
              <a:rPr lang="fr-FR" dirty="0" smtClean="0"/>
              <a:t> </a:t>
            </a:r>
            <a:r>
              <a:rPr lang="fr-FR" dirty="0" err="1" smtClean="0"/>
              <a:t>delivered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ISO </a:t>
            </a:r>
            <a:r>
              <a:rPr lang="fr-FR" dirty="0" err="1" smtClean="0"/>
              <a:t>Certified</a:t>
            </a:r>
            <a:r>
              <a:rPr lang="fr-FR" dirty="0" smtClean="0"/>
              <a:t> QR Codes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285" y="1591053"/>
            <a:ext cx="1770171" cy="3212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Documents and Settings\Laurent T.LAURENT-11A161F\Bureau\Seattle_Q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7633" y="-11097"/>
            <a:ext cx="9199267" cy="5165695"/>
          </a:xfrm>
          <a:prstGeom prst="rect">
            <a:avLst/>
          </a:prstGeom>
          <a:noFill/>
        </p:spPr>
      </p:pic>
      <p:pic>
        <p:nvPicPr>
          <p:cNvPr id="10" name="Picture 5" descr="C:\Documents and Settings\Laurent T.LAURENT-11A161F\Bureau\dessin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3743325"/>
            <a:ext cx="3454180" cy="809625"/>
          </a:xfrm>
          <a:prstGeom prst="rect">
            <a:avLst/>
          </a:prstGeom>
          <a:noFill/>
        </p:spPr>
      </p:pic>
      <p:pic>
        <p:nvPicPr>
          <p:cNvPr id="11" name="Picture 5" descr="D:\Dropbox\mobiLead Admin\logos\mobilead_header_white.e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0816" y="4656032"/>
            <a:ext cx="1285200" cy="436918"/>
          </a:xfrm>
          <a:prstGeom prst="rect">
            <a:avLst/>
          </a:prstGeom>
          <a:noFill/>
        </p:spPr>
      </p:pic>
      <p:sp>
        <p:nvSpPr>
          <p:cNvPr id="5" name="Titre 6"/>
          <p:cNvSpPr txBox="1">
            <a:spLocks/>
          </p:cNvSpPr>
          <p:nvPr/>
        </p:nvSpPr>
        <p:spPr>
          <a:xfrm>
            <a:off x="1371600" y="205979"/>
            <a:ext cx="7315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 smtClean="0"/>
              <a:t>Semantic</a:t>
            </a:r>
            <a:r>
              <a:rPr lang="fr-FR" dirty="0" smtClean="0"/>
              <a:t> </a:t>
            </a:r>
            <a:r>
              <a:rPr lang="fr-FR" dirty="0" err="1" smtClean="0"/>
              <a:t>URLs</a:t>
            </a:r>
            <a:r>
              <a:rPr lang="fr-FR" dirty="0" smtClean="0"/>
              <a:t> / IOT (patent #2)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noelGS1-EN[1]_shape_00086.em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266950"/>
            <a:ext cx="9144000" cy="1782893"/>
          </a:xfrm>
          <a:prstGeom prst="rect">
            <a:avLst/>
          </a:prstGeom>
        </p:spPr>
      </p:pic>
      <p:pic>
        <p:nvPicPr>
          <p:cNvPr id="14" name="Picture 13" descr="noelGS1-EN[1]_shape_00086.em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13" name="Content Placeholder 7" descr="mobiLead_106593549_RGB_SD_600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936" y="2463444"/>
            <a:ext cx="1684338" cy="217560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7" name="Picture 4" descr="D:\Dropbox\_mobiLead IMAGES REFs\logos\iso.emf"/>
          <p:cNvPicPr>
            <a:picLocks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4797" y="432596"/>
            <a:ext cx="708811" cy="647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3" descr="D:\Dropbox\mobiLead Helene\_TimeLine\20140409 RHE\logos divers\mobilead_header.emf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sp>
        <p:nvSpPr>
          <p:cNvPr id="19" name="Title 8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/>
          </a:bodyPr>
          <a:lstStyle/>
          <a:p>
            <a:pPr algn="l"/>
            <a:r>
              <a:rPr lang="fr-FR" dirty="0" smtClean="0"/>
              <a:t>High </a:t>
            </a:r>
            <a:r>
              <a:rPr lang="fr-FR" dirty="0" err="1" smtClean="0"/>
              <a:t>Quality</a:t>
            </a:r>
            <a:r>
              <a:rPr lang="fr-FR" dirty="0" smtClean="0"/>
              <a:t> Grade</a:t>
            </a:r>
            <a:endParaRPr lang="fr-FR" dirty="0"/>
          </a:p>
        </p:txBody>
      </p:sp>
      <p:pic>
        <p:nvPicPr>
          <p:cNvPr id="10" name="Picture 3" descr="C:\Documents and Settings\Laurent T.LAURENT-11A161F\Bureau\861C621C44EA6E4149C73CC9598E4C96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2716" y="1199860"/>
            <a:ext cx="3528484" cy="3745339"/>
          </a:xfrm>
          <a:prstGeom prst="rect">
            <a:avLst/>
          </a:prstGeom>
          <a:noFill/>
        </p:spPr>
      </p:pic>
      <p:pic>
        <p:nvPicPr>
          <p:cNvPr id="20" name="Content Placeholder 16" descr="t1.pn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294"/>
          <a:stretch/>
        </p:blipFill>
        <p:spPr>
          <a:xfrm>
            <a:off x="5867400" y="209550"/>
            <a:ext cx="3097430" cy="3231778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5" name="Picture 2" descr="D:\temp\axicon_logo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22460" y="3791975"/>
            <a:ext cx="1749940" cy="6001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38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409337" y="2876550"/>
            <a:ext cx="19434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 smtClean="0"/>
              <a:t>PRINT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486400" y="2876550"/>
            <a:ext cx="1752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 smtClean="0"/>
              <a:t>Content</a:t>
            </a:r>
            <a:endParaRPr lang="fr-FR" sz="3200" dirty="0" smtClean="0"/>
          </a:p>
        </p:txBody>
      </p:sp>
      <p:sp>
        <p:nvSpPr>
          <p:cNvPr id="24" name="Rectangle 23"/>
          <p:cNvSpPr/>
          <p:nvPr/>
        </p:nvSpPr>
        <p:spPr>
          <a:xfrm>
            <a:off x="2857500" y="2876550"/>
            <a:ext cx="27432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/>
              <a:t>URL</a:t>
            </a:r>
          </a:p>
          <a:p>
            <a:pPr algn="ctr"/>
            <a:endParaRPr lang="fr-FR" sz="2400" b="1" dirty="0" smtClean="0"/>
          </a:p>
          <a:p>
            <a:pPr algn="ctr"/>
            <a:r>
              <a:rPr lang="fr-FR" sz="2400" dirty="0" smtClean="0"/>
              <a:t>NFC Tag </a:t>
            </a:r>
            <a:br>
              <a:rPr lang="fr-FR" sz="2400" dirty="0" smtClean="0"/>
            </a:br>
            <a:r>
              <a:rPr lang="fr-FR" sz="2400" dirty="0" smtClean="0"/>
              <a:t>QR Code</a:t>
            </a:r>
            <a:r>
              <a:rPr lang="fr-FR" sz="2400" b="1" dirty="0" smtClean="0"/>
              <a:t>   </a:t>
            </a:r>
            <a:endParaRPr lang="fr-FR" dirty="0" smtClean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946232" y="2876550"/>
            <a:ext cx="2540168" cy="1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90800" y="895350"/>
            <a:ext cx="533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 smtClean="0"/>
              <a:t>Product Information</a:t>
            </a:r>
            <a:endParaRPr lang="fr-FR" sz="3200" dirty="0" smtClean="0"/>
          </a:p>
        </p:txBody>
      </p:sp>
      <p:cxnSp>
        <p:nvCxnSpPr>
          <p:cNvPr id="13" name="Straight Arrow Connector 14"/>
          <p:cNvCxnSpPr/>
          <p:nvPr/>
        </p:nvCxnSpPr>
        <p:spPr>
          <a:xfrm rot="18900000" flipH="1" flipV="1">
            <a:off x="2155475" y="2103247"/>
            <a:ext cx="1800000" cy="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2700000" flipV="1">
            <a:off x="4864403" y="2103247"/>
            <a:ext cx="1800000" cy="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8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/>
          </a:bodyPr>
          <a:lstStyle/>
          <a:p>
            <a:pPr lvl="0" algn="r"/>
            <a:r>
              <a:rPr lang="en-US" dirty="0" smtClean="0"/>
              <a:t>From MDM data to PRINT and MOBILE Content</a:t>
            </a:r>
            <a:endParaRPr lang="fr-FR" dirty="0"/>
          </a:p>
        </p:txBody>
      </p:sp>
      <p:pic>
        <p:nvPicPr>
          <p:cNvPr id="18" name="Picture 5" descr="C:\Documents and Settings\Laurent T.LAURENT-11A161F\Mes documents\My Dropbox\logos\iphone4.emf"/>
          <p:cNvPicPr>
            <a:picLocks noChangeAspect="1" noChangeArrowheads="1"/>
          </p:cNvPicPr>
          <p:nvPr/>
        </p:nvPicPr>
        <p:blipFill>
          <a:blip r:embed="rId4" cstate="screen"/>
          <a:stretch>
            <a:fillRect/>
          </a:stretch>
        </p:blipFill>
        <p:spPr bwMode="auto">
          <a:xfrm>
            <a:off x="7239000" y="1352550"/>
            <a:ext cx="1662261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" descr="D:\Dropbox\mobiLead Helene\_TimeLine\20140409 RHE\logos\RedHerringEurope_Winner.emf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62200" y="3638550"/>
            <a:ext cx="1219200" cy="1219200"/>
          </a:xfrm>
          <a:prstGeom prst="rect">
            <a:avLst/>
          </a:prstGeom>
          <a:noFill/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807" y="2343150"/>
            <a:ext cx="1244646" cy="58109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632" y="3127855"/>
            <a:ext cx="908996" cy="36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746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13" name="Picture 2" descr="C:\Documents and Settings\Laurent T.LAURENT-11A161F\Bureau\NEW TREE\Partenaires\GS1\Image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77257">
            <a:off x="2741560" y="161145"/>
            <a:ext cx="3366742" cy="4765908"/>
          </a:xfrm>
          <a:prstGeom prst="rect">
            <a:avLst/>
          </a:prstGeom>
          <a:noFill/>
        </p:spPr>
      </p:pic>
      <p:pic>
        <p:nvPicPr>
          <p:cNvPr id="14" name="Picture 3" descr="C:\Documents and Settings\Laurent T.LAURENT-11A161F\Bureau\afnor.e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3105150"/>
            <a:ext cx="1619061" cy="442857"/>
          </a:xfrm>
          <a:prstGeom prst="rect">
            <a:avLst/>
          </a:prstGeom>
          <a:noFill/>
        </p:spPr>
      </p:pic>
      <p:pic>
        <p:nvPicPr>
          <p:cNvPr id="15" name="Picture 3" descr="D:\Dropbox\mobiLead Helene\_TimeLine\20140409 RHE\logos divers\mobilead_header.e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3694320"/>
            <a:ext cx="2749816" cy="93483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4800600" y="0"/>
            <a:ext cx="1143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GS1 Partner in CPG</a:t>
            </a:r>
            <a:endParaRPr lang="fr-FR" dirty="0"/>
          </a:p>
        </p:txBody>
      </p:sp>
      <p:pic>
        <p:nvPicPr>
          <p:cNvPr id="11" name="Picture 4" descr="D:\Dropbox\_mobiLead IMAGES REFs\logos\iso.emf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385780" y="3714750"/>
            <a:ext cx="138662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9" descr="w3cmember-v.em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785"/>
          <a:stretch>
            <a:fillRect/>
          </a:stretch>
        </p:blipFill>
        <p:spPr>
          <a:xfrm>
            <a:off x="7596000" y="3736706"/>
            <a:ext cx="1219200" cy="63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861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 txBox="1">
            <a:spLocks/>
          </p:cNvSpPr>
          <p:nvPr/>
        </p:nvSpPr>
        <p:spPr>
          <a:xfrm>
            <a:off x="1371600" y="205979"/>
            <a:ext cx="7315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1" i="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316"/>
          <a:stretch>
            <a:fillRect/>
          </a:stretch>
        </p:blipFill>
        <p:spPr bwMode="auto">
          <a:xfrm>
            <a:off x="381000" y="1428750"/>
            <a:ext cx="2358153" cy="729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Marketing and Commerce combined</a:t>
            </a:r>
            <a:br>
              <a:rPr lang="en-US" dirty="0"/>
            </a:br>
            <a:r>
              <a:rPr lang="en-US" i="1" dirty="0"/>
              <a:t>URL and GS1 GTIN </a:t>
            </a:r>
            <a:r>
              <a:rPr lang="en-US" i="1" dirty="0" smtClean="0"/>
              <a:t>(EAN/UPC) in </a:t>
            </a:r>
            <a:r>
              <a:rPr lang="en-US" i="1" dirty="0"/>
              <a:t>a </a:t>
            </a:r>
            <a:r>
              <a:rPr lang="en-US" i="1" dirty="0" smtClean="0"/>
              <a:t>QR</a:t>
            </a:r>
            <a:endParaRPr lang="fr-FR" dirty="0"/>
          </a:p>
        </p:txBody>
      </p:sp>
      <p:sp>
        <p:nvSpPr>
          <p:cNvPr id="27" name="Rectangle 26"/>
          <p:cNvSpPr/>
          <p:nvPr/>
        </p:nvSpPr>
        <p:spPr>
          <a:xfrm>
            <a:off x="457050" y="2186285"/>
            <a:ext cx="220605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fr-FR" sz="2400" b="1" dirty="0" smtClean="0"/>
              <a:t>3779000000576</a:t>
            </a:r>
            <a:endParaRPr lang="fr-FR" b="1" dirty="0"/>
          </a:p>
        </p:txBody>
      </p:sp>
      <p:pic>
        <p:nvPicPr>
          <p:cNvPr id="29" name="Picture 4" descr="D:\Dropbox\_mobiLead IMAGES REFs\logos\iso.emf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385780" y="3714750"/>
            <a:ext cx="138662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 descr="w3cmember-v.em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785"/>
          <a:stretch>
            <a:fillRect/>
          </a:stretch>
        </p:blipFill>
        <p:spPr>
          <a:xfrm>
            <a:off x="7596000" y="3736706"/>
            <a:ext cx="1219200" cy="630267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1409337" y="2876550"/>
            <a:ext cx="19434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 smtClean="0"/>
              <a:t>GTIN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486400" y="2876550"/>
            <a:ext cx="3276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 smtClean="0"/>
              <a:t>Contenu (GTIN)</a:t>
            </a:r>
            <a:endParaRPr lang="fr-FR" sz="3600" dirty="0" smtClean="0"/>
          </a:p>
        </p:txBody>
      </p:sp>
      <p:sp>
        <p:nvSpPr>
          <p:cNvPr id="38" name="Rectangle 37"/>
          <p:cNvSpPr/>
          <p:nvPr/>
        </p:nvSpPr>
        <p:spPr>
          <a:xfrm>
            <a:off x="2857500" y="2876550"/>
            <a:ext cx="2743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b="1" dirty="0" smtClean="0"/>
              <a:t>URL (GTIN)</a:t>
            </a:r>
          </a:p>
          <a:p>
            <a:pPr algn="ctr"/>
            <a:endParaRPr lang="fr-FR" sz="2800" b="1" dirty="0" smtClean="0"/>
          </a:p>
          <a:p>
            <a:pPr algn="ctr"/>
            <a:r>
              <a:rPr lang="fr-FR" sz="2800" dirty="0" smtClean="0"/>
              <a:t>Tag NFC </a:t>
            </a:r>
            <a:br>
              <a:rPr lang="fr-FR" sz="2800" dirty="0" smtClean="0"/>
            </a:br>
            <a:r>
              <a:rPr lang="fr-FR" sz="2800" dirty="0" smtClean="0"/>
              <a:t>QR Code</a:t>
            </a:r>
            <a:r>
              <a:rPr lang="fr-FR" sz="2800" b="1" dirty="0" smtClean="0"/>
              <a:t>   </a:t>
            </a:r>
            <a:endParaRPr lang="fr-FR" sz="2000" dirty="0" smtClean="0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2419078" y="2876550"/>
            <a:ext cx="3981722" cy="0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438400" y="1230690"/>
            <a:ext cx="3886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 err="1" smtClean="0"/>
              <a:t>Leverage</a:t>
            </a:r>
            <a:r>
              <a:rPr lang="fr-FR" sz="3200" b="1" dirty="0" smtClean="0"/>
              <a:t> </a:t>
            </a:r>
            <a:r>
              <a:rPr lang="fr-FR" sz="3200" b="1" dirty="0" err="1" smtClean="0"/>
              <a:t>existing</a:t>
            </a:r>
            <a:r>
              <a:rPr lang="fr-FR" sz="3200" b="1" dirty="0" smtClean="0"/>
              <a:t/>
            </a:r>
            <a:br>
              <a:rPr lang="fr-FR" sz="3200" b="1" dirty="0" smtClean="0"/>
            </a:br>
            <a:r>
              <a:rPr lang="fr-FR" sz="3200" b="1" dirty="0" err="1" smtClean="0"/>
              <a:t>Identifiers</a:t>
            </a:r>
            <a:endParaRPr lang="fr-FR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14806096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27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2111550"/>
            <a:ext cx="1908000" cy="1908000"/>
          </a:xfrm>
          <a:prstGeom prst="rect">
            <a:avLst/>
          </a:prstGeom>
          <a:noFill/>
        </p:spPr>
      </p:pic>
      <p:sp>
        <p:nvSpPr>
          <p:cNvPr id="36" name="Rectangle 35"/>
          <p:cNvSpPr/>
          <p:nvPr/>
        </p:nvSpPr>
        <p:spPr>
          <a:xfrm>
            <a:off x="510794" y="3798153"/>
            <a:ext cx="2384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With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r>
              <a:rPr lang="fr-FR" sz="2000" b="1" dirty="0" smtClean="0"/>
              <a:t>Visual Identifier </a:t>
            </a:r>
            <a:endParaRPr lang="fr-FR" sz="2000" b="1" dirty="0"/>
          </a:p>
        </p:txBody>
      </p:sp>
      <p:sp>
        <p:nvSpPr>
          <p:cNvPr id="38" name="Rectangle 37"/>
          <p:cNvSpPr/>
          <p:nvPr/>
        </p:nvSpPr>
        <p:spPr>
          <a:xfrm>
            <a:off x="6310606" y="3798153"/>
            <a:ext cx="239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</a:rPr>
              <a:t>What</a:t>
            </a:r>
            <a:r>
              <a:rPr lang="fr-FR" sz="2000" b="1" dirty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/>
              <a:t>GTIN Identifier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10794" y="2449748"/>
            <a:ext cx="21109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When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</a:p>
          <a:p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Timestamp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fr-FR" sz="20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</a:rPr>
              <a:t>Period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</a:rPr>
              <a:t> of 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Time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096000" y="1047750"/>
            <a:ext cx="26134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What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Label Signature</a:t>
            </a:r>
            <a:b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Product Signature</a:t>
            </a:r>
          </a:p>
        </p:txBody>
      </p:sp>
      <p:cxnSp>
        <p:nvCxnSpPr>
          <p:cNvPr id="18" name="Straight Arrow Connector 14"/>
          <p:cNvCxnSpPr/>
          <p:nvPr/>
        </p:nvCxnSpPr>
        <p:spPr>
          <a:xfrm>
            <a:off x="2238600" y="2918251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14"/>
          <p:cNvCxnSpPr/>
          <p:nvPr/>
        </p:nvCxnSpPr>
        <p:spPr>
          <a:xfrm rot="18900000">
            <a:off x="2502203" y="3817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14"/>
          <p:cNvCxnSpPr/>
          <p:nvPr/>
        </p:nvCxnSpPr>
        <p:spPr>
          <a:xfrm rot="2700000" flipV="1">
            <a:off x="2502203" y="1912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14"/>
          <p:cNvCxnSpPr/>
          <p:nvPr/>
        </p:nvCxnSpPr>
        <p:spPr>
          <a:xfrm flipH="1">
            <a:off x="5105400" y="2918251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14"/>
          <p:cNvCxnSpPr/>
          <p:nvPr/>
        </p:nvCxnSpPr>
        <p:spPr>
          <a:xfrm rot="2700000" flipH="1">
            <a:off x="4841797" y="3817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14"/>
          <p:cNvCxnSpPr/>
          <p:nvPr/>
        </p:nvCxnSpPr>
        <p:spPr>
          <a:xfrm rot="18900000" flipH="1" flipV="1">
            <a:off x="4841797" y="1912748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310606" y="2449749"/>
            <a:ext cx="239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What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ERP Identifier</a:t>
            </a:r>
          </a:p>
        </p:txBody>
      </p:sp>
      <p:sp>
        <p:nvSpPr>
          <p:cNvPr id="29" name="Titre 6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Driven</a:t>
            </a:r>
            <a:r>
              <a:rPr lang="fr-FR" dirty="0"/>
              <a:t> by Innovation,</a:t>
            </a:r>
            <a:br>
              <a:rPr lang="fr-FR" dirty="0"/>
            </a:br>
            <a:r>
              <a:rPr lang="fr-FR" dirty="0"/>
              <a:t>a unique </a:t>
            </a:r>
            <a:r>
              <a:rPr lang="fr-FR" dirty="0" smtClean="0"/>
              <a:t>and original </a:t>
            </a:r>
            <a:r>
              <a:rPr lang="fr-FR" dirty="0" err="1" smtClean="0"/>
              <a:t>approach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510794" y="1047750"/>
            <a:ext cx="1905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Where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  <a:b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Geocoding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Region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82900" y="4026753"/>
            <a:ext cx="190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err="1" smtClean="0"/>
              <a:t>Coded</a:t>
            </a:r>
            <a:endParaRPr lang="fr-FR" sz="2800" b="1" dirty="0" smtClean="0"/>
          </a:p>
          <a:p>
            <a:pPr algn="ctr"/>
            <a:r>
              <a:rPr lang="fr-FR" sz="2800" b="1" dirty="0" err="1" smtClean="0">
                <a:solidFill>
                  <a:schemeClr val="bg1">
                    <a:lumMod val="85000"/>
                  </a:schemeClr>
                </a:solidFill>
              </a:rPr>
              <a:t>Cyphered</a:t>
            </a:r>
            <a:endParaRPr lang="fr-FR" sz="28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82900" y="1276350"/>
            <a:ext cx="190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/>
              <a:t>URL </a:t>
            </a:r>
            <a:r>
              <a:rPr lang="fr-FR" sz="2800" b="1" dirty="0" err="1" smtClean="0"/>
              <a:t>based</a:t>
            </a:r>
            <a:r>
              <a:rPr lang="fr-FR" sz="2800" b="1" dirty="0" smtClean="0"/>
              <a:t/>
            </a:r>
            <a:br>
              <a:rPr lang="fr-FR" sz="2800" b="1" dirty="0" smtClean="0"/>
            </a:br>
            <a:r>
              <a:rPr lang="fr-FR" sz="2800" b="1" dirty="0" smtClean="0">
                <a:solidFill>
                  <a:schemeClr val="bg1">
                    <a:lumMod val="85000"/>
                  </a:schemeClr>
                </a:solidFill>
              </a:rPr>
              <a:t>Unique</a:t>
            </a:r>
            <a:r>
              <a:rPr lang="fr-FR" sz="2800" b="1" dirty="0" smtClean="0"/>
              <a:t> ID</a:t>
            </a:r>
            <a:endParaRPr lang="fr-FR" sz="2800" b="1" dirty="0"/>
          </a:p>
        </p:txBody>
      </p:sp>
      <p:pic>
        <p:nvPicPr>
          <p:cNvPr id="20" name="Picture 2" descr="C:\Documents and Settings\Laurent T.LAURENT-11A161F\Bureau\FB\toto\201207-valorisation-onera-france-brevets_img3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09550"/>
            <a:ext cx="1023681" cy="720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37330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C:\Documents and Settings\Laurent T.LAURENT-11A161F\Mes documents\My Dropbox\logos\iphone4.emf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609600" y="1352550"/>
            <a:ext cx="1662261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D:\Dropbox\mobiLead - Clients - Prospects\William Saurin - Panzani\PetitJean.em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490" y="2190750"/>
            <a:ext cx="1076481" cy="504000"/>
          </a:xfrm>
          <a:prstGeom prst="rect">
            <a:avLst/>
          </a:prstGeom>
          <a:noFill/>
        </p:spPr>
      </p:pic>
      <p:pic>
        <p:nvPicPr>
          <p:cNvPr id="14" name="Picture 13" descr="noelGS1-EN[1]_shape_00086.em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27" name="Picture 4" descr="D:\Dropbox\_mobiLead IMAGES REFs\logos\iso.emf"/>
          <p:cNvPicPr>
            <a:picLocks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4797" y="432596"/>
            <a:ext cx="708811" cy="647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240" y="4215150"/>
            <a:ext cx="2467074" cy="414000"/>
          </a:xfrm>
          <a:prstGeom prst="rect">
            <a:avLst/>
          </a:prstGeom>
        </p:spPr>
      </p:pic>
      <p:pic>
        <p:nvPicPr>
          <p:cNvPr id="10" name="Picture 5" descr="D:\Dropbox\mobiLead - Clients - Prospects\William Saurin - Panzani\Petit Jean - lot 2\img pack\Quenelle Brochet sauce Nantua 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85950" y="1179604"/>
            <a:ext cx="3600450" cy="3600450"/>
          </a:xfrm>
          <a:prstGeom prst="rect">
            <a:avLst/>
          </a:prstGeom>
          <a:noFill/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9240" y="1325152"/>
            <a:ext cx="4039960" cy="254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9" t="8929" b="10714"/>
          <a:stretch/>
        </p:blipFill>
        <p:spPr>
          <a:xfrm flipH="1">
            <a:off x="0" y="1726828"/>
            <a:ext cx="5029200" cy="3429000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Marketing and Commerce combined</a:t>
            </a:r>
            <a:br>
              <a:rPr lang="en-US" dirty="0"/>
            </a:br>
            <a:r>
              <a:rPr lang="en-US" i="1" dirty="0"/>
              <a:t>URL and GS1 GTIN in a Graphical QR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0916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7" name="Picture 3" descr="D:\Dropbox\mobiLead Helene\_TimeLine\20140409 RHE\logos divers\mobilead_header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10" name="Picture 4" descr="D:\Dropbox\_mobiLead IMAGES REFs\logos\iso.emf"/>
          <p:cNvPicPr>
            <a:picLocks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34797" y="432596"/>
            <a:ext cx="708811" cy="647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Content Placeholder 11" descr="1_back-2.png"/>
          <p:cNvPicPr>
            <a:picLocks noGrp="1" noChangeAspect="1"/>
          </p:cNvPicPr>
          <p:nvPr>
            <p:ph sz="half" idx="2"/>
          </p:nvPr>
        </p:nvPicPr>
        <p:blipFill>
          <a:blip r:embed="rId6" cstate="print"/>
          <a:stretch>
            <a:fillRect/>
          </a:stretch>
        </p:blipFill>
        <p:spPr>
          <a:xfrm>
            <a:off x="4991191" y="1220878"/>
            <a:ext cx="3352618" cy="3352618"/>
          </a:xfrm>
        </p:spPr>
      </p:pic>
      <p:pic>
        <p:nvPicPr>
          <p:cNvPr id="25" name="Picture 2" descr="D:\Dropbox\mobiLead - Clients - Prospects\William Saurin - Panzani\PetitJean.e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00200" y="497850"/>
            <a:ext cx="1524000" cy="713525"/>
          </a:xfrm>
          <a:prstGeom prst="rect">
            <a:avLst/>
          </a:prstGeom>
          <a:noFill/>
        </p:spPr>
      </p:pic>
      <p:pic>
        <p:nvPicPr>
          <p:cNvPr id="15" name="Picture 6" descr="D:\Dropbox\mobiLead - Clients - Prospects\William Saurin - Panzani\Petit Jean - lot 2\img pack\Quenelles Veau Sauce Financiere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895350"/>
            <a:ext cx="3600450" cy="3600450"/>
          </a:xfrm>
          <a:prstGeom prst="rect">
            <a:avLst/>
          </a:prstGeom>
          <a:noFill/>
        </p:spPr>
      </p:pic>
      <p:pic>
        <p:nvPicPr>
          <p:cNvPr id="17" name="Picture 2" descr="D:\Dropbox\mobiLead - Clients - Prospects\William Saurin - Panzani\Petit Jean - lot 2\img pack\Quenelle Saumon Sauce Oceane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09650" y="1027204"/>
            <a:ext cx="3600450" cy="3600450"/>
          </a:xfrm>
          <a:prstGeom prst="rect">
            <a:avLst/>
          </a:prstGeom>
          <a:noFill/>
        </p:spPr>
      </p:pic>
      <p:pic>
        <p:nvPicPr>
          <p:cNvPr id="18" name="Picture 5" descr="D:\Dropbox\mobiLead - Clients - Prospects\William Saurin - Panzani\Petit Jean - lot 2\img pack\Quenelle Brochet sauce Nantua 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85950" y="1179604"/>
            <a:ext cx="3600450" cy="3600450"/>
          </a:xfrm>
          <a:prstGeom prst="rect">
            <a:avLst/>
          </a:prstGeom>
          <a:noFill/>
        </p:spPr>
      </p:pic>
      <p:sp>
        <p:nvSpPr>
          <p:cNvPr id="13" name="Title 15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Marketing and </a:t>
            </a:r>
            <a:r>
              <a:rPr lang="en-US" dirty="0"/>
              <a:t>Commerce combined</a:t>
            </a:r>
            <a:br>
              <a:rPr lang="en-US" dirty="0"/>
            </a:br>
            <a:r>
              <a:rPr lang="en-US" i="1" dirty="0" smtClean="0"/>
              <a:t>URL </a:t>
            </a:r>
            <a:r>
              <a:rPr lang="en-US" i="1" dirty="0"/>
              <a:t>and GS1 GTIN in a Graphical </a:t>
            </a:r>
            <a:r>
              <a:rPr lang="en-US" i="1" dirty="0" smtClean="0"/>
              <a:t>QR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30" name="Content Placeholder 29" descr="Image4.pn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0462" y="1200150"/>
            <a:ext cx="3394075" cy="3394075"/>
          </a:xfrm>
        </p:spPr>
      </p:pic>
      <p:pic>
        <p:nvPicPr>
          <p:cNvPr id="12" name="Picture 11" descr="Préparation pour tarte poireaux - 2D WL37 Tarte Poireau N745 1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056750"/>
            <a:ext cx="3420000" cy="3420000"/>
          </a:xfrm>
          <a:prstGeom prst="rect">
            <a:avLst/>
          </a:prstGeom>
        </p:spPr>
      </p:pic>
      <p:pic>
        <p:nvPicPr>
          <p:cNvPr id="14" name="Picture 13" descr="Préparation pour Tarte saumon épinards - 2D Tarte Saumon Epinard N744 1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3900" y="1323450"/>
            <a:ext cx="3420000" cy="3420000"/>
          </a:xfrm>
          <a:prstGeom prst="rect">
            <a:avLst/>
          </a:prstGeom>
        </p:spPr>
      </p:pic>
      <p:pic>
        <p:nvPicPr>
          <p:cNvPr id="15" name="Picture 14" descr="Préparation pour Quiche Lorraine - 2D WL37 Quiche N743 1.t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47800" y="1590150"/>
            <a:ext cx="3420000" cy="3420000"/>
          </a:xfrm>
          <a:prstGeom prst="rect">
            <a:avLst/>
          </a:prstGeom>
        </p:spPr>
      </p:pic>
      <p:sp>
        <p:nvSpPr>
          <p:cNvPr id="18" name="Title 15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Marketing </a:t>
            </a:r>
            <a:r>
              <a:rPr lang="en-US" dirty="0"/>
              <a:t>and Commerce combined</a:t>
            </a:r>
            <a:br>
              <a:rPr lang="en-US" dirty="0"/>
            </a:br>
            <a:r>
              <a:rPr lang="en-US" i="1" dirty="0"/>
              <a:t>URL and GS1 GTIN in a Graphical QR</a:t>
            </a:r>
            <a:endParaRPr lang="fr-FR" dirty="0"/>
          </a:p>
        </p:txBody>
      </p:sp>
      <p:pic>
        <p:nvPicPr>
          <p:cNvPr id="19" name="Picture 4" descr="D:\Dropbox\_mobiLead IMAGES REFs\logos\iso.emf"/>
          <p:cNvPicPr>
            <a:picLocks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34797" y="432596"/>
            <a:ext cx="708811" cy="647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" descr="D:\Dropbox\mobiLead - Clients - Prospects\William Saurin - Panzani\PetitJean.e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00200" y="497850"/>
            <a:ext cx="1524000" cy="713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40546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18" name="Content Placeholder 17" descr="use882.pn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970462" y="1200150"/>
            <a:ext cx="3394075" cy="3394075"/>
          </a:xfrm>
        </p:spPr>
      </p:pic>
      <p:pic>
        <p:nvPicPr>
          <p:cNvPr id="8196" name="Picture 4" descr="D:\Dropbox\mobiLead - Clients - Prospects\William Saurin - Panzani\Garbit\wetransfer-e586d7\TABOULE_Menth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2323366" y="1926490"/>
            <a:ext cx="2744669" cy="2590800"/>
          </a:xfrm>
          <a:prstGeom prst="rect">
            <a:avLst/>
          </a:prstGeom>
          <a:noFill/>
        </p:spPr>
      </p:pic>
      <p:pic>
        <p:nvPicPr>
          <p:cNvPr id="8194" name="Picture 2" descr="C:\Documents and Settings\Laurent T.LAURENT-11A161F\Bureau\Logo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512414"/>
            <a:ext cx="1752600" cy="777426"/>
          </a:xfrm>
          <a:prstGeom prst="rect">
            <a:avLst/>
          </a:prstGeom>
          <a:noFill/>
        </p:spPr>
      </p:pic>
      <p:pic>
        <p:nvPicPr>
          <p:cNvPr id="11" name="Picture 4" descr="D:\Dropbox\_mobiLead IMAGES REFs\logos\iso.emf"/>
          <p:cNvPicPr>
            <a:picLocks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34797" y="432596"/>
            <a:ext cx="708811" cy="6472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5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Marketing and Commerce combined</a:t>
            </a:r>
            <a:br>
              <a:rPr lang="en-US" dirty="0"/>
            </a:br>
            <a:r>
              <a:rPr lang="en-US" i="1" dirty="0"/>
              <a:t>URL and GS1 GTIN in a Graphical QR</a:t>
            </a:r>
            <a:endParaRPr lang="fr-FR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D:\Dropbox\mobiLead - Clients - Prospects\William Saurin - Panzani\Garbit\wetransfer-e586d7\TABOULE_Menthe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362200" y="2266950"/>
            <a:ext cx="2667000" cy="2097874"/>
          </a:xfrm>
          <a:prstGeom prst="rect">
            <a:avLst/>
          </a:prstGeom>
          <a:noFill/>
        </p:spPr>
      </p:pic>
      <p:pic>
        <p:nvPicPr>
          <p:cNvPr id="18" name="Content Placeholder 17" descr="use882.pn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0462" y="1200150"/>
            <a:ext cx="3394075" cy="3394075"/>
          </a:xfrm>
        </p:spPr>
      </p:pic>
      <p:pic>
        <p:nvPicPr>
          <p:cNvPr id="11" name="Picture 4" descr="D:\Dropbox\_mobiLead IMAGES REFs\logos\iso.emf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4797" y="432596"/>
            <a:ext cx="708811" cy="64722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7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Marketing and Commerce combined</a:t>
            </a:r>
            <a:br>
              <a:rPr lang="en-US" dirty="0"/>
            </a:br>
            <a:r>
              <a:rPr lang="en-US" i="1" dirty="0"/>
              <a:t>Graphical QR, URL and GS1 GTIN</a:t>
            </a:r>
            <a:endParaRPr lang="fr-FR" dirty="0"/>
          </a:p>
        </p:txBody>
      </p:sp>
      <p:pic>
        <p:nvPicPr>
          <p:cNvPr id="8" name="Picture 2" descr="C:\Documents and Settings\Laurent T.LAURENT-11A161F\Bureau\Logo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512414"/>
            <a:ext cx="1752600" cy="7774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12455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27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2111550"/>
            <a:ext cx="1908000" cy="1908000"/>
          </a:xfrm>
          <a:prstGeom prst="rect">
            <a:avLst/>
          </a:prstGeom>
          <a:noFill/>
        </p:spPr>
      </p:pic>
      <p:sp>
        <p:nvSpPr>
          <p:cNvPr id="36" name="Rectangle 35"/>
          <p:cNvSpPr/>
          <p:nvPr/>
        </p:nvSpPr>
        <p:spPr>
          <a:xfrm>
            <a:off x="510794" y="3798153"/>
            <a:ext cx="2384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With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</a:p>
          <a:p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Visual Identifier </a:t>
            </a:r>
            <a:endParaRPr lang="fr-FR" sz="20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310606" y="3798153"/>
            <a:ext cx="239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</a:rPr>
              <a:t>What</a:t>
            </a:r>
            <a:r>
              <a:rPr lang="fr-FR" sz="2000" b="1" dirty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/>
              <a:t>GTIN Identifier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10794" y="2449748"/>
            <a:ext cx="21109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When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</a:p>
          <a:p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Timestamp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fr-FR" sz="20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</a:rPr>
              <a:t>Period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</a:rPr>
              <a:t> of 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Time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096000" y="1047750"/>
            <a:ext cx="26134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What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Label Signature</a:t>
            </a:r>
            <a:b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Product Signature</a:t>
            </a:r>
          </a:p>
        </p:txBody>
      </p:sp>
      <p:cxnSp>
        <p:nvCxnSpPr>
          <p:cNvPr id="18" name="Straight Arrow Connector 14"/>
          <p:cNvCxnSpPr/>
          <p:nvPr/>
        </p:nvCxnSpPr>
        <p:spPr>
          <a:xfrm>
            <a:off x="2238600" y="2918251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14"/>
          <p:cNvCxnSpPr/>
          <p:nvPr/>
        </p:nvCxnSpPr>
        <p:spPr>
          <a:xfrm rot="18900000">
            <a:off x="2502203" y="3817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14"/>
          <p:cNvCxnSpPr/>
          <p:nvPr/>
        </p:nvCxnSpPr>
        <p:spPr>
          <a:xfrm rot="2700000" flipV="1">
            <a:off x="2502203" y="1912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14"/>
          <p:cNvCxnSpPr/>
          <p:nvPr/>
        </p:nvCxnSpPr>
        <p:spPr>
          <a:xfrm flipH="1">
            <a:off x="5105400" y="2918251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14"/>
          <p:cNvCxnSpPr/>
          <p:nvPr/>
        </p:nvCxnSpPr>
        <p:spPr>
          <a:xfrm rot="2700000" flipH="1">
            <a:off x="4841797" y="3817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14"/>
          <p:cNvCxnSpPr/>
          <p:nvPr/>
        </p:nvCxnSpPr>
        <p:spPr>
          <a:xfrm rot="18900000" flipH="1" flipV="1">
            <a:off x="4841797" y="1912748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310606" y="2449749"/>
            <a:ext cx="239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What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 smtClean="0"/>
              <a:t>ERP Identifier</a:t>
            </a:r>
          </a:p>
        </p:txBody>
      </p:sp>
      <p:sp>
        <p:nvSpPr>
          <p:cNvPr id="29" name="Titre 6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Driven</a:t>
            </a:r>
            <a:r>
              <a:rPr lang="fr-FR" dirty="0"/>
              <a:t> by Innovation,</a:t>
            </a:r>
            <a:br>
              <a:rPr lang="fr-FR" dirty="0"/>
            </a:br>
            <a:r>
              <a:rPr lang="fr-FR" dirty="0"/>
              <a:t>a unique </a:t>
            </a:r>
            <a:r>
              <a:rPr lang="fr-FR" dirty="0" smtClean="0"/>
              <a:t>and original </a:t>
            </a:r>
            <a:r>
              <a:rPr lang="fr-FR" dirty="0" err="1" smtClean="0"/>
              <a:t>approach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510794" y="1047750"/>
            <a:ext cx="1905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Where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  <a:b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Geocoding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Region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82900" y="4026753"/>
            <a:ext cx="190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err="1" smtClean="0"/>
              <a:t>Coded</a:t>
            </a:r>
            <a:endParaRPr lang="fr-FR" sz="2800" b="1" dirty="0" smtClean="0"/>
          </a:p>
          <a:p>
            <a:pPr algn="ctr"/>
            <a:r>
              <a:rPr lang="fr-FR" sz="2800" b="1" dirty="0" err="1" smtClean="0"/>
              <a:t>Cyphered</a:t>
            </a:r>
            <a:endParaRPr lang="fr-FR" sz="2800" b="1" dirty="0"/>
          </a:p>
        </p:txBody>
      </p:sp>
      <p:sp>
        <p:nvSpPr>
          <p:cNvPr id="23" name="Rectangle 22"/>
          <p:cNvSpPr/>
          <p:nvPr/>
        </p:nvSpPr>
        <p:spPr>
          <a:xfrm>
            <a:off x="3582900" y="1276350"/>
            <a:ext cx="190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/>
              <a:t>URL </a:t>
            </a:r>
            <a:r>
              <a:rPr lang="fr-FR" sz="2800" b="1" dirty="0" err="1" smtClean="0"/>
              <a:t>based</a:t>
            </a:r>
            <a:r>
              <a:rPr lang="fr-FR" sz="2800" b="1" dirty="0" smtClean="0"/>
              <a:t/>
            </a:r>
            <a:br>
              <a:rPr lang="fr-FR" sz="2800" b="1" dirty="0" smtClean="0"/>
            </a:br>
            <a:r>
              <a:rPr lang="fr-FR" sz="2800" b="1" dirty="0" smtClean="0">
                <a:solidFill>
                  <a:schemeClr val="bg1">
                    <a:lumMod val="85000"/>
                  </a:schemeClr>
                </a:solidFill>
              </a:rPr>
              <a:t>Unique</a:t>
            </a:r>
            <a:r>
              <a:rPr lang="fr-FR" sz="2800" b="1" dirty="0" smtClean="0"/>
              <a:t> ID</a:t>
            </a:r>
            <a:endParaRPr lang="fr-FR" sz="2800" b="1" dirty="0"/>
          </a:p>
        </p:txBody>
      </p:sp>
      <p:pic>
        <p:nvPicPr>
          <p:cNvPr id="20" name="Picture 2" descr="C:\Documents and Settings\Laurent T.LAURENT-11A161F\Bureau\FB\toto\201207-valorisation-onera-france-brevets_img3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09550"/>
            <a:ext cx="1023681" cy="720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11756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5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Marketing, Logistics, Commerce combined</a:t>
            </a:r>
            <a:r>
              <a:rPr lang="en-US" dirty="0"/>
              <a:t/>
            </a:r>
            <a:br>
              <a:rPr lang="en-US" dirty="0"/>
            </a:br>
            <a:r>
              <a:rPr lang="en-US" i="1" dirty="0" smtClean="0"/>
              <a:t>URL and </a:t>
            </a:r>
            <a:r>
              <a:rPr lang="en-US" i="1" dirty="0"/>
              <a:t>GS1 </a:t>
            </a:r>
            <a:r>
              <a:rPr lang="en-US" i="1" dirty="0" smtClean="0"/>
              <a:t>GTIN in a QR</a:t>
            </a:r>
            <a:endParaRPr lang="fr-FR" dirty="0"/>
          </a:p>
        </p:txBody>
      </p:sp>
      <p:pic>
        <p:nvPicPr>
          <p:cNvPr id="19" name="Picture 4" descr="D:\Dropbox\_mobiLead IMAGES REFs\logos\iso.emf"/>
          <p:cNvPicPr>
            <a:picLocks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34797" y="432596"/>
            <a:ext cx="708811" cy="647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122" y="592069"/>
            <a:ext cx="1584155" cy="68428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0" y="1166252"/>
            <a:ext cx="5390730" cy="397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838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Documents and Settings\Laurent T.LAURENT-11A161F\Bureau\sfr.em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395550"/>
            <a:ext cx="576000" cy="576000"/>
          </a:xfrm>
          <a:prstGeom prst="rect">
            <a:avLst/>
          </a:prstGeom>
          <a:noFill/>
        </p:spPr>
      </p:pic>
      <p:pic>
        <p:nvPicPr>
          <p:cNvPr id="11" name="Picture 3" descr="C:\Documents and Settings\Laurent T.LAURENT-11A161F\Bureau\Schneider_Electric.em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6528" y="438150"/>
            <a:ext cx="1619672" cy="488941"/>
          </a:xfrm>
          <a:prstGeom prst="rect">
            <a:avLst/>
          </a:prstGeom>
          <a:noFill/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NFC Stickers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84775"/>
            <a:ext cx="4828627" cy="2716103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4722" y="1200150"/>
            <a:ext cx="2545556" cy="3394075"/>
          </a:xfrm>
        </p:spPr>
      </p:pic>
      <p:pic>
        <p:nvPicPr>
          <p:cNvPr id="16" name="Picture 4" descr="D:\Dropbox\_mobiLead IMAGES REFs\logos\iso.emf"/>
          <p:cNvPicPr>
            <a:picLocks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4797" y="432596"/>
            <a:ext cx="708811" cy="64722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/>
          <p:cNvSpPr/>
          <p:nvPr/>
        </p:nvSpPr>
        <p:spPr>
          <a:xfrm>
            <a:off x="990600" y="858619"/>
            <a:ext cx="434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3600" dirty="0" smtClean="0"/>
              <a:t> 25 000 QR+ NFC tags</a:t>
            </a:r>
          </a:p>
        </p:txBody>
      </p:sp>
    </p:spTree>
    <p:extLst>
      <p:ext uri="{BB962C8B-B14F-4D97-AF65-F5344CB8AC3E}">
        <p14:creationId xmlns:p14="http://schemas.microsoft.com/office/powerpoint/2010/main" val="356911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5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Marketing, Logistics, Commerce combined</a:t>
            </a:r>
            <a:r>
              <a:rPr lang="en-US" dirty="0"/>
              <a:t/>
            </a:r>
            <a:br>
              <a:rPr lang="en-US" dirty="0"/>
            </a:br>
            <a:r>
              <a:rPr lang="en-US" i="1" dirty="0" smtClean="0"/>
              <a:t>URL, </a:t>
            </a:r>
            <a:r>
              <a:rPr lang="en-US" i="1" dirty="0" smtClean="0"/>
              <a:t>ERP ID, Exp. </a:t>
            </a:r>
            <a:r>
              <a:rPr lang="en-US" i="1" dirty="0" smtClean="0"/>
              <a:t>and </a:t>
            </a:r>
            <a:r>
              <a:rPr lang="en-US" i="1" dirty="0" smtClean="0"/>
              <a:t>GTIN </a:t>
            </a:r>
            <a:r>
              <a:rPr lang="en-US" i="1" dirty="0" smtClean="0"/>
              <a:t>in a QR</a:t>
            </a:r>
            <a:endParaRPr lang="fr-FR" dirty="0"/>
          </a:p>
        </p:txBody>
      </p:sp>
      <p:pic>
        <p:nvPicPr>
          <p:cNvPr id="19" name="Picture 4" descr="D:\Dropbox\_mobiLead IMAGES REFs\logos\iso.emf"/>
          <p:cNvPicPr>
            <a:picLocks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34797" y="432596"/>
            <a:ext cx="708811" cy="647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2" y="1101800"/>
            <a:ext cx="4267198" cy="398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122" y="592069"/>
            <a:ext cx="1584155" cy="68428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240" y="4215150"/>
            <a:ext cx="2467074" cy="414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9" t="8929" b="10714"/>
          <a:stretch/>
        </p:blipFill>
        <p:spPr>
          <a:xfrm flipH="1">
            <a:off x="0" y="1726828"/>
            <a:ext cx="50292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186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C:\Documents and Settings\Laurent T.LAURENT-11A161F\Mes documents\My Dropbox\logos\iphone4.emf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255"/>
          <a:stretch/>
        </p:blipFill>
        <p:spPr bwMode="auto">
          <a:xfrm>
            <a:off x="4529673" y="1851025"/>
            <a:ext cx="2938418" cy="336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7" t="23001" r="20833"/>
          <a:stretch/>
        </p:blipFill>
        <p:spPr>
          <a:xfrm>
            <a:off x="4724400" y="2876550"/>
            <a:ext cx="2514600" cy="2266950"/>
          </a:xfrm>
          <a:prstGeom prst="rect">
            <a:avLst/>
          </a:prstGeom>
        </p:spPr>
      </p:pic>
      <p:sp>
        <p:nvSpPr>
          <p:cNvPr id="40" name="Titre 3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Unitary</a:t>
            </a:r>
            <a:r>
              <a:rPr lang="fr-FR" dirty="0"/>
              <a:t> </a:t>
            </a:r>
            <a:r>
              <a:rPr lang="fr-FR" dirty="0" err="1"/>
              <a:t>Tagging</a:t>
            </a:r>
            <a:r>
              <a:rPr lang="fr-FR" dirty="0"/>
              <a:t> and </a:t>
            </a:r>
            <a:r>
              <a:rPr lang="fr-FR" dirty="0" smtClean="0"/>
              <a:t>Variable </a:t>
            </a:r>
            <a:r>
              <a:rPr lang="fr-FR" dirty="0"/>
              <a:t>Digital </a:t>
            </a:r>
            <a:r>
              <a:rPr lang="fr-FR" dirty="0" smtClean="0"/>
              <a:t>Printing</a:t>
            </a:r>
            <a:endParaRPr lang="fr-FR" b="0" dirty="0"/>
          </a:p>
        </p:txBody>
      </p:sp>
      <p:sp>
        <p:nvSpPr>
          <p:cNvPr id="41" name="Espace réservé du contenu 40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 err="1" smtClean="0"/>
              <a:t>Each</a:t>
            </a:r>
            <a:r>
              <a:rPr lang="fr-FR" sz="2400" dirty="0" smtClean="0"/>
              <a:t> </a:t>
            </a:r>
            <a:r>
              <a:rPr lang="fr-FR" sz="2400" dirty="0" err="1"/>
              <a:t>object</a:t>
            </a:r>
            <a:r>
              <a:rPr lang="fr-FR" sz="2400" dirty="0" smtClean="0"/>
              <a:t>, </a:t>
            </a:r>
            <a:r>
              <a:rPr lang="fr-FR" sz="2400" dirty="0" err="1" smtClean="0"/>
              <a:t>each</a:t>
            </a:r>
            <a:r>
              <a:rPr lang="fr-FR" sz="2400" dirty="0" smtClean="0"/>
              <a:t> pack, </a:t>
            </a:r>
            <a:r>
              <a:rPr lang="fr-FR" sz="2400" dirty="0" err="1" smtClean="0"/>
              <a:t>each</a:t>
            </a:r>
            <a:r>
              <a:rPr lang="fr-FR" sz="2400" dirty="0" smtClean="0"/>
              <a:t> label </a:t>
            </a:r>
            <a:r>
              <a:rPr lang="fr-FR" sz="2400" dirty="0" err="1" smtClean="0"/>
              <a:t>is</a:t>
            </a:r>
            <a:r>
              <a:rPr lang="fr-FR" sz="2400" dirty="0" smtClean="0"/>
              <a:t> </a:t>
            </a:r>
            <a:r>
              <a:rPr lang="fr-FR" sz="2400" dirty="0"/>
              <a:t>made </a:t>
            </a:r>
            <a:r>
              <a:rPr lang="fr-FR" sz="2400" b="1" dirty="0" smtClean="0"/>
              <a:t>Unique</a:t>
            </a:r>
          </a:p>
          <a:p>
            <a:pPr marL="0" indent="0">
              <a:buNone/>
            </a:pPr>
            <a:endParaRPr lang="fr-FR" sz="2400" b="1" dirty="0" smtClean="0"/>
          </a:p>
          <a:p>
            <a:pPr marL="0" indent="0">
              <a:buNone/>
            </a:pPr>
            <a:r>
              <a:rPr lang="fr-FR" sz="2400" b="1" dirty="0" smtClean="0"/>
              <a:t>MOBILEAD</a:t>
            </a:r>
            <a:r>
              <a:rPr lang="fr-FR" sz="2400" dirty="0" smtClean="0"/>
              <a:t> </a:t>
            </a:r>
            <a:r>
              <a:rPr lang="fr-FR" sz="2400" dirty="0" err="1" smtClean="0"/>
              <a:t>works</a:t>
            </a:r>
            <a:r>
              <a:rPr lang="fr-FR" sz="2400" dirty="0" smtClean="0"/>
              <a:t> </a:t>
            </a:r>
            <a:r>
              <a:rPr lang="fr-FR" sz="2400" dirty="0" err="1"/>
              <a:t>with</a:t>
            </a:r>
            <a:r>
              <a:rPr lang="fr-FR" sz="2400" dirty="0"/>
              <a:t> </a:t>
            </a:r>
            <a:r>
              <a:rPr lang="fr-FR" sz="2400" b="1" dirty="0" smtClean="0"/>
              <a:t>HP</a:t>
            </a:r>
            <a:r>
              <a:rPr lang="fr-FR" sz="2400" dirty="0" smtClean="0"/>
              <a:t> </a:t>
            </a:r>
            <a:r>
              <a:rPr lang="fr-FR" sz="2400" dirty="0"/>
              <a:t>an </a:t>
            </a:r>
            <a:r>
              <a:rPr lang="fr-FR" sz="2400" b="1" dirty="0" smtClean="0"/>
              <a:t>DOMINO Digital Printing</a:t>
            </a:r>
            <a:endParaRPr lang="fr-FR" sz="2400" b="1" dirty="0"/>
          </a:p>
          <a:p>
            <a:pPr marL="0" indent="0">
              <a:buNone/>
            </a:pPr>
            <a:r>
              <a:rPr lang="fr-FR" sz="2400" dirty="0" smtClean="0"/>
              <a:t>But not </a:t>
            </a:r>
            <a:r>
              <a:rPr lang="fr-FR" sz="2400" dirty="0" err="1" smtClean="0"/>
              <a:t>limited</a:t>
            </a:r>
            <a:r>
              <a:rPr lang="fr-FR" sz="2400" dirty="0" smtClean="0"/>
              <a:t> to…</a:t>
            </a:r>
            <a:endParaRPr lang="fr-FR" sz="2400" dirty="0"/>
          </a:p>
        </p:txBody>
      </p:sp>
      <p:pic>
        <p:nvPicPr>
          <p:cNvPr id="13" name="Picture 2" descr="D:\Dropbox\mobiLead Helene\_TimeLine\20140824 GS1\Présentation mobiLead\logo_HP2.e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2425" y="3001691"/>
            <a:ext cx="789259" cy="789259"/>
          </a:xfrm>
          <a:prstGeom prst="rect">
            <a:avLst/>
          </a:prstGeom>
          <a:noFill/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700" y="3681750"/>
            <a:ext cx="1950000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720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9"/>
          <p:cNvSpPr txBox="1">
            <a:spLocks/>
          </p:cNvSpPr>
          <p:nvPr/>
        </p:nvSpPr>
        <p:spPr>
          <a:xfrm>
            <a:off x="457200" y="1419622"/>
            <a:ext cx="8229600" cy="317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Drop on Demand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" name="Picture 17" descr="K600i-K-Series-DOD-webex-black-head0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1135120"/>
            <a:ext cx="3505200" cy="40083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505200" y="1200150"/>
            <a:ext cx="5638800" cy="3943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3" descr="D:\Dropbox\mobiLead Helene\_TimeLine\20140824 GS1\Présentation mobiLead\TIndigoWS6600_Image_Ctcm2451649457_Ttcm245108560332_F.png"/>
          <p:cNvPicPr>
            <a:picLocks noChangeAspect="1" noChangeArrowheads="1"/>
          </p:cNvPicPr>
          <p:nvPr/>
        </p:nvPicPr>
        <p:blipFill rotWithShape="1">
          <a:blip r:embed="rId4" cstate="print"/>
          <a:srcRect t="24997" r="56826" b="28455"/>
          <a:stretch/>
        </p:blipFill>
        <p:spPr bwMode="auto">
          <a:xfrm>
            <a:off x="3347040" y="563623"/>
            <a:ext cx="5796960" cy="4598927"/>
          </a:xfrm>
          <a:prstGeom prst="rect">
            <a:avLst/>
          </a:prstGeom>
          <a:noFill/>
        </p:spPr>
      </p:pic>
      <p:pic>
        <p:nvPicPr>
          <p:cNvPr id="7" name="Picture 6" descr="noelGS1-EN[1]_shape_00086.e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8" name="Picture 2" descr="D:\Dropbox\mobiLead Helene\_TimeLine\20140824 GS1\Présentation mobiLead\logo_HP2.e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01723" y="4324350"/>
            <a:ext cx="789259" cy="789259"/>
          </a:xfrm>
          <a:prstGeom prst="rect">
            <a:avLst/>
          </a:prstGeom>
          <a:noFill/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Unitary</a:t>
            </a:r>
            <a:r>
              <a:rPr lang="fr-FR" dirty="0"/>
              <a:t> </a:t>
            </a:r>
            <a:r>
              <a:rPr lang="fr-FR" dirty="0" err="1"/>
              <a:t>Tagging</a:t>
            </a:r>
            <a:r>
              <a:rPr lang="fr-FR" dirty="0"/>
              <a:t> and Variable Digital Printing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040" y="2031880"/>
            <a:ext cx="1950000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169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Dropbox\_mobiLead IMAGES REFs\logos\iso.emf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4797" y="432596"/>
            <a:ext cx="708811" cy="647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514475"/>
            <a:ext cx="1127762" cy="1466091"/>
          </a:xfrm>
          <a:prstGeom prst="rect">
            <a:avLst/>
          </a:prstGeom>
          <a:effectLst>
            <a:reflection blurRad="6350" stA="50000" endA="300" endPos="90000" dist="50800" dir="5400000" sy="-100000" algn="bl" rotWithShape="0"/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8140" y="1514475"/>
            <a:ext cx="1127762" cy="1466091"/>
          </a:xfrm>
          <a:prstGeom prst="rect">
            <a:avLst/>
          </a:prstGeom>
          <a:effectLst>
            <a:reflection blurRad="6350" stA="50000" endA="300" endPos="90000" dist="50800" dir="5400000" sy="-100000" algn="bl" rotWithShape="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5280" y="1514475"/>
            <a:ext cx="1127762" cy="1466091"/>
          </a:xfrm>
          <a:prstGeom prst="rect">
            <a:avLst/>
          </a:prstGeom>
          <a:effectLst>
            <a:reflection blurRad="6350" stA="50000" endA="300" endPos="90000" dist="50800" dir="5400000" sy="-100000" algn="bl" rotWithShape="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2420" y="1514475"/>
            <a:ext cx="1127762" cy="1466091"/>
          </a:xfrm>
          <a:prstGeom prst="rect">
            <a:avLst/>
          </a:prstGeom>
          <a:effectLst>
            <a:reflection blurRad="6350" stA="50000" endA="300" endPos="90000" dist="50800" dir="5400000" sy="-100000" algn="bl" rotWithShape="0"/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9560" y="1514475"/>
            <a:ext cx="1127762" cy="1466091"/>
          </a:xfrm>
          <a:prstGeom prst="rect">
            <a:avLst/>
          </a:prstGeom>
          <a:effectLst>
            <a:reflection blurRad="6350" stA="50000" endA="300" endPos="90000" dist="50800" dir="5400000" sy="-100000" algn="bl" rotWithShape="0"/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700" y="1514475"/>
            <a:ext cx="1127762" cy="1466091"/>
          </a:xfrm>
          <a:prstGeom prst="rect">
            <a:avLst/>
          </a:prstGeom>
          <a:effectLst>
            <a:reflection blurRad="6350" stA="50000" endA="300" endPos="90000" dist="50800" dir="5400000" sy="-100000" algn="bl" rotWithShape="0"/>
          </a:effec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3838" y="1514475"/>
            <a:ext cx="1127762" cy="1466091"/>
          </a:xfrm>
          <a:prstGeom prst="rect">
            <a:avLst/>
          </a:prstGeom>
          <a:effectLst>
            <a:reflection blurRad="6350" stA="50000" endA="300" endPos="90000" dist="50800" dir="5400000" sy="-100000" algn="bl" rotWithShape="0"/>
          </a:effectLst>
        </p:spPr>
      </p:pic>
      <p:sp>
        <p:nvSpPr>
          <p:cNvPr id="15" name="Titre 6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Unitary</a:t>
            </a:r>
            <a:r>
              <a:rPr lang="fr-FR" dirty="0"/>
              <a:t> </a:t>
            </a:r>
            <a:r>
              <a:rPr lang="fr-FR" dirty="0" err="1"/>
              <a:t>Tagging</a:t>
            </a:r>
            <a:r>
              <a:rPr lang="fr-FR" dirty="0"/>
              <a:t> </a:t>
            </a:r>
            <a:r>
              <a:rPr lang="fr-FR" dirty="0" smtClean="0"/>
              <a:t>and</a:t>
            </a:r>
            <a:br>
              <a:rPr lang="fr-FR" dirty="0" smtClean="0"/>
            </a:br>
            <a:r>
              <a:rPr lang="fr-FR" dirty="0" smtClean="0"/>
              <a:t>Variable </a:t>
            </a:r>
            <a:r>
              <a:rPr lang="fr-FR" dirty="0"/>
              <a:t>Digital Printing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00" y="4221743"/>
            <a:ext cx="478474" cy="71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9000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Straight Arrow Connector 14"/>
          <p:cNvCxnSpPr/>
          <p:nvPr/>
        </p:nvCxnSpPr>
        <p:spPr>
          <a:xfrm>
            <a:off x="4558627" y="2333562"/>
            <a:ext cx="22788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14"/>
          <p:cNvCxnSpPr/>
          <p:nvPr/>
        </p:nvCxnSpPr>
        <p:spPr>
          <a:xfrm>
            <a:off x="4558627" y="2163506"/>
            <a:ext cx="22788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14"/>
          <p:cNvCxnSpPr/>
          <p:nvPr/>
        </p:nvCxnSpPr>
        <p:spPr>
          <a:xfrm>
            <a:off x="4558627" y="1993450"/>
            <a:ext cx="22788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14"/>
          <p:cNvCxnSpPr/>
          <p:nvPr/>
        </p:nvCxnSpPr>
        <p:spPr>
          <a:xfrm>
            <a:off x="4558627" y="1483282"/>
            <a:ext cx="2278800" cy="0"/>
          </a:xfrm>
          <a:prstGeom prst="straightConnector1">
            <a:avLst/>
          </a:prstGeom>
          <a:ln w="57150">
            <a:solidFill>
              <a:schemeClr val="tx2">
                <a:lumMod val="20000"/>
                <a:lumOff val="8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14"/>
          <p:cNvCxnSpPr/>
          <p:nvPr/>
        </p:nvCxnSpPr>
        <p:spPr>
          <a:xfrm>
            <a:off x="4558627" y="1313226"/>
            <a:ext cx="2278800" cy="0"/>
          </a:xfrm>
          <a:prstGeom prst="straightConnector1">
            <a:avLst/>
          </a:prstGeom>
          <a:ln w="57150">
            <a:solidFill>
              <a:schemeClr val="tx2">
                <a:lumMod val="20000"/>
                <a:lumOff val="8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14"/>
          <p:cNvCxnSpPr/>
          <p:nvPr/>
        </p:nvCxnSpPr>
        <p:spPr>
          <a:xfrm>
            <a:off x="4558627" y="2503618"/>
            <a:ext cx="22788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14"/>
          <p:cNvCxnSpPr/>
          <p:nvPr/>
        </p:nvCxnSpPr>
        <p:spPr>
          <a:xfrm>
            <a:off x="4558627" y="2673674"/>
            <a:ext cx="22788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14"/>
          <p:cNvCxnSpPr/>
          <p:nvPr/>
        </p:nvCxnSpPr>
        <p:spPr>
          <a:xfrm>
            <a:off x="4558627" y="2843730"/>
            <a:ext cx="22788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Groupe 89"/>
          <p:cNvGrpSpPr>
            <a:grpSpLocks noChangeAspect="1"/>
          </p:cNvGrpSpPr>
          <p:nvPr/>
        </p:nvGrpSpPr>
        <p:grpSpPr>
          <a:xfrm>
            <a:off x="2563891" y="3333750"/>
            <a:ext cx="1779509" cy="1260000"/>
            <a:chOff x="0" y="895350"/>
            <a:chExt cx="5486400" cy="3884704"/>
          </a:xfrm>
        </p:grpSpPr>
        <p:pic>
          <p:nvPicPr>
            <p:cNvPr id="91" name="Picture 6" descr="D:\Dropbox\mobiLead - Clients - Prospects\William Saurin - Panzani\Petit Jean - lot 2\img pack\Quenelles Veau Sauce Financier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5350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92" name="Picture 2" descr="D:\Dropbox\mobiLead - Clients - Prospects\William Saurin - Panzani\Petit Jean - lot 2\img pack\Quenelle Saumon Sauce Ocean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50" y="1027204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95" name="Picture 5" descr="D:\Dropbox\mobiLead - Clients - Prospects\William Saurin - Panzani\Petit Jean - lot 2\img pack\Quenelle Brochet sauce Nantua 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950" y="1179604"/>
              <a:ext cx="3600450" cy="3600450"/>
            </a:xfrm>
            <a:prstGeom prst="rect">
              <a:avLst/>
            </a:prstGeom>
            <a:noFill/>
          </p:spPr>
        </p:pic>
      </p:grpSp>
      <p:grpSp>
        <p:nvGrpSpPr>
          <p:cNvPr id="96" name="Groupe 95"/>
          <p:cNvGrpSpPr>
            <a:grpSpLocks noChangeAspect="1"/>
          </p:cNvGrpSpPr>
          <p:nvPr/>
        </p:nvGrpSpPr>
        <p:grpSpPr>
          <a:xfrm>
            <a:off x="1995612" y="3333750"/>
            <a:ext cx="1779509" cy="1260000"/>
            <a:chOff x="0" y="895350"/>
            <a:chExt cx="5486400" cy="3884704"/>
          </a:xfrm>
        </p:grpSpPr>
        <p:pic>
          <p:nvPicPr>
            <p:cNvPr id="97" name="Picture 6" descr="D:\Dropbox\mobiLead - Clients - Prospects\William Saurin - Panzani\Petit Jean - lot 2\img pack\Quenelles Veau Sauce Financier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5350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98" name="Picture 2" descr="D:\Dropbox\mobiLead - Clients - Prospects\William Saurin - Panzani\Petit Jean - lot 2\img pack\Quenelle Saumon Sauce Ocean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50" y="1027204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99" name="Picture 5" descr="D:\Dropbox\mobiLead - Clients - Prospects\William Saurin - Panzani\Petit Jean - lot 2\img pack\Quenelle Brochet sauce Nantua 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950" y="1179604"/>
              <a:ext cx="3600450" cy="3600450"/>
            </a:xfrm>
            <a:prstGeom prst="rect">
              <a:avLst/>
            </a:prstGeom>
            <a:noFill/>
          </p:spPr>
        </p:pic>
      </p:grpSp>
      <p:cxnSp>
        <p:nvCxnSpPr>
          <p:cNvPr id="102" name="Straight Arrow Connector 14"/>
          <p:cNvCxnSpPr/>
          <p:nvPr/>
        </p:nvCxnSpPr>
        <p:spPr>
          <a:xfrm>
            <a:off x="4559116" y="4032558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4"/>
          <p:cNvCxnSpPr/>
          <p:nvPr/>
        </p:nvCxnSpPr>
        <p:spPr>
          <a:xfrm>
            <a:off x="4559116" y="3862502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4"/>
          <p:cNvCxnSpPr/>
          <p:nvPr/>
        </p:nvCxnSpPr>
        <p:spPr>
          <a:xfrm>
            <a:off x="4559116" y="3692446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4"/>
          <p:cNvCxnSpPr/>
          <p:nvPr/>
        </p:nvCxnSpPr>
        <p:spPr>
          <a:xfrm>
            <a:off x="4559116" y="3182278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4"/>
          <p:cNvCxnSpPr/>
          <p:nvPr/>
        </p:nvCxnSpPr>
        <p:spPr>
          <a:xfrm>
            <a:off x="4559116" y="3353898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4"/>
          <p:cNvCxnSpPr/>
          <p:nvPr/>
        </p:nvCxnSpPr>
        <p:spPr>
          <a:xfrm>
            <a:off x="4559116" y="4202614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4"/>
          <p:cNvCxnSpPr/>
          <p:nvPr/>
        </p:nvCxnSpPr>
        <p:spPr>
          <a:xfrm>
            <a:off x="4559116" y="4372670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4"/>
          <p:cNvCxnSpPr/>
          <p:nvPr/>
        </p:nvCxnSpPr>
        <p:spPr>
          <a:xfrm>
            <a:off x="4559116" y="4542726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4"/>
          <p:cNvCxnSpPr/>
          <p:nvPr/>
        </p:nvCxnSpPr>
        <p:spPr>
          <a:xfrm>
            <a:off x="4559116" y="3522390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4"/>
          <p:cNvCxnSpPr/>
          <p:nvPr/>
        </p:nvCxnSpPr>
        <p:spPr>
          <a:xfrm>
            <a:off x="4559116" y="4882840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4"/>
          <p:cNvCxnSpPr/>
          <p:nvPr/>
        </p:nvCxnSpPr>
        <p:spPr>
          <a:xfrm>
            <a:off x="4559116" y="4712782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Rectangle 121"/>
          <p:cNvSpPr/>
          <p:nvPr/>
        </p:nvSpPr>
        <p:spPr>
          <a:xfrm>
            <a:off x="7099626" y="3938885"/>
            <a:ext cx="2057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 smtClean="0"/>
              <a:t>Unitary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level</a:t>
            </a:r>
            <a:endParaRPr lang="fr-FR" sz="2400" b="1" dirty="0" smtClean="0"/>
          </a:p>
        </p:txBody>
      </p:sp>
      <p:pic>
        <p:nvPicPr>
          <p:cNvPr id="48" name="Picture 6" descr="D:\Dropbox\mobiLead - Clients - Prospects\William Saurin - Panzani\Petit Jean - lot 2\img pack\Quenelles Veau Sauce Financier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1972039"/>
            <a:ext cx="1167802" cy="1167802"/>
          </a:xfrm>
          <a:prstGeom prst="rect">
            <a:avLst/>
          </a:prstGeom>
          <a:noFill/>
        </p:spPr>
      </p:pic>
      <p:pic>
        <p:nvPicPr>
          <p:cNvPr id="49" name="Picture 2" descr="D:\Dropbox\mobiLead - Clients - Prospects\William Saurin - Panzani\Petit Jean - lot 2\img pack\Quenelle Saumon Sauce Ocea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2079" y="2014806"/>
            <a:ext cx="1167802" cy="1167802"/>
          </a:xfrm>
          <a:prstGeom prst="rect">
            <a:avLst/>
          </a:prstGeom>
          <a:noFill/>
        </p:spPr>
      </p:pic>
      <p:pic>
        <p:nvPicPr>
          <p:cNvPr id="50" name="Picture 5" descr="D:\Dropbox\mobiLead - Clients - Prospects\William Saurin - Panzani\Petit Jean - lot 2\img pack\Quenelle Brochet sauce Nantua 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6306" y="2064237"/>
            <a:ext cx="1167802" cy="1167802"/>
          </a:xfrm>
          <a:prstGeom prst="rect">
            <a:avLst/>
          </a:prstGeom>
          <a:noFill/>
        </p:spPr>
      </p:pic>
      <p:sp>
        <p:nvSpPr>
          <p:cNvPr id="51" name="Rectangle 50"/>
          <p:cNvSpPr/>
          <p:nvPr/>
        </p:nvSpPr>
        <p:spPr>
          <a:xfrm>
            <a:off x="7099626" y="1123950"/>
            <a:ext cx="2057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Brand </a:t>
            </a:r>
            <a:r>
              <a:rPr lang="fr-FR" sz="2400" b="1" dirty="0" err="1" smtClean="0"/>
              <a:t>level</a:t>
            </a:r>
            <a:endParaRPr lang="fr-FR" sz="2400" b="1" dirty="0" smtClean="0"/>
          </a:p>
        </p:txBody>
      </p:sp>
      <p:sp>
        <p:nvSpPr>
          <p:cNvPr id="52" name="Rectangle 51"/>
          <p:cNvSpPr/>
          <p:nvPr/>
        </p:nvSpPr>
        <p:spPr>
          <a:xfrm>
            <a:off x="7109014" y="2186285"/>
            <a:ext cx="20480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SKU </a:t>
            </a:r>
            <a:r>
              <a:rPr lang="fr-FR" sz="2400" b="1" dirty="0" err="1" smtClean="0"/>
              <a:t>level</a:t>
            </a:r>
            <a:endParaRPr lang="fr-FR" sz="2400" b="1" dirty="0" smtClean="0"/>
          </a:p>
        </p:txBody>
      </p:sp>
      <p:grpSp>
        <p:nvGrpSpPr>
          <p:cNvPr id="53" name="Groupe 52"/>
          <p:cNvGrpSpPr>
            <a:grpSpLocks noChangeAspect="1"/>
          </p:cNvGrpSpPr>
          <p:nvPr/>
        </p:nvGrpSpPr>
        <p:grpSpPr>
          <a:xfrm>
            <a:off x="1427333" y="3333750"/>
            <a:ext cx="1779509" cy="1260000"/>
            <a:chOff x="0" y="895350"/>
            <a:chExt cx="5486400" cy="3884704"/>
          </a:xfrm>
        </p:grpSpPr>
        <p:pic>
          <p:nvPicPr>
            <p:cNvPr id="54" name="Picture 6" descr="D:\Dropbox\mobiLead - Clients - Prospects\William Saurin - Panzani\Petit Jean - lot 2\img pack\Quenelles Veau Sauce Financier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5350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55" name="Picture 2" descr="D:\Dropbox\mobiLead - Clients - Prospects\William Saurin - Panzani\Petit Jean - lot 2\img pack\Quenelle Saumon Sauce Ocean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50" y="1027204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56" name="Picture 5" descr="D:\Dropbox\mobiLead - Clients - Prospects\William Saurin - Panzani\Petit Jean - lot 2\img pack\Quenelle Brochet sauce Nantua 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950" y="1179604"/>
              <a:ext cx="3600450" cy="3600450"/>
            </a:xfrm>
            <a:prstGeom prst="rect">
              <a:avLst/>
            </a:prstGeom>
            <a:noFill/>
          </p:spPr>
        </p:pic>
      </p:grpSp>
      <p:grpSp>
        <p:nvGrpSpPr>
          <p:cNvPr id="57" name="Groupe 56"/>
          <p:cNvGrpSpPr>
            <a:grpSpLocks noChangeAspect="1"/>
          </p:cNvGrpSpPr>
          <p:nvPr/>
        </p:nvGrpSpPr>
        <p:grpSpPr>
          <a:xfrm>
            <a:off x="859054" y="3333750"/>
            <a:ext cx="1779509" cy="1260000"/>
            <a:chOff x="0" y="895350"/>
            <a:chExt cx="5486400" cy="3884704"/>
          </a:xfrm>
        </p:grpSpPr>
        <p:pic>
          <p:nvPicPr>
            <p:cNvPr id="58" name="Picture 6" descr="D:\Dropbox\mobiLead - Clients - Prospects\William Saurin - Panzani\Petit Jean - lot 2\img pack\Quenelles Veau Sauce Financier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5350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59" name="Picture 2" descr="D:\Dropbox\mobiLead - Clients - Prospects\William Saurin - Panzani\Petit Jean - lot 2\img pack\Quenelle Saumon Sauce Ocean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50" y="1027204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68" name="Picture 5" descr="D:\Dropbox\mobiLead - Clients - Prospects\William Saurin - Panzani\Petit Jean - lot 2\img pack\Quenelle Brochet sauce Nantua 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950" y="1179604"/>
              <a:ext cx="3600450" cy="3600450"/>
            </a:xfrm>
            <a:prstGeom prst="rect">
              <a:avLst/>
            </a:prstGeom>
            <a:noFill/>
          </p:spPr>
        </p:pic>
      </p:grpSp>
      <p:grpSp>
        <p:nvGrpSpPr>
          <p:cNvPr id="69" name="Groupe 68"/>
          <p:cNvGrpSpPr>
            <a:grpSpLocks noChangeAspect="1"/>
          </p:cNvGrpSpPr>
          <p:nvPr/>
        </p:nvGrpSpPr>
        <p:grpSpPr>
          <a:xfrm>
            <a:off x="290775" y="3333750"/>
            <a:ext cx="1779509" cy="1260000"/>
            <a:chOff x="0" y="895350"/>
            <a:chExt cx="5486400" cy="3884704"/>
          </a:xfrm>
        </p:grpSpPr>
        <p:pic>
          <p:nvPicPr>
            <p:cNvPr id="70" name="Picture 6" descr="D:\Dropbox\mobiLead - Clients - Prospects\William Saurin - Panzani\Petit Jean - lot 2\img pack\Quenelles Veau Sauce Financier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5350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71" name="Picture 2" descr="D:\Dropbox\mobiLead - Clients - Prospects\William Saurin - Panzani\Petit Jean - lot 2\img pack\Quenelle Saumon Sauce Ocean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50" y="1027204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72" name="Picture 5" descr="D:\Dropbox\mobiLead - Clients - Prospects\William Saurin - Panzani\Petit Jean - lot 2\img pack\Quenelle Brochet sauce Nantua 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950" y="1179604"/>
              <a:ext cx="3600450" cy="3600450"/>
            </a:xfrm>
            <a:prstGeom prst="rect">
              <a:avLst/>
            </a:prstGeom>
            <a:noFill/>
          </p:spPr>
        </p:pic>
      </p:grpSp>
      <p:pic>
        <p:nvPicPr>
          <p:cNvPr id="73" name="Picture 2" descr="D:\Dropbox\mobiLead - Clients - Prospects\William Saurin - Panzani\PetitJean.e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2094" y="1123950"/>
            <a:ext cx="916506" cy="429101"/>
          </a:xfrm>
          <a:prstGeom prst="rect">
            <a:avLst/>
          </a:prstGeom>
          <a:noFill/>
        </p:spPr>
      </p:pic>
      <p:sp>
        <p:nvSpPr>
          <p:cNvPr id="74" name="Title 7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Unitary</a:t>
            </a:r>
            <a:r>
              <a:rPr lang="fr-FR" dirty="0"/>
              <a:t> </a:t>
            </a:r>
            <a:r>
              <a:rPr lang="fr-FR" dirty="0" err="1"/>
              <a:t>Tagging</a:t>
            </a:r>
            <a:r>
              <a:rPr lang="fr-FR" dirty="0"/>
              <a:t> </a:t>
            </a:r>
            <a:r>
              <a:rPr lang="fr-FR" dirty="0" smtClean="0"/>
              <a:t>and Variable </a:t>
            </a:r>
            <a:r>
              <a:rPr lang="fr-FR" dirty="0"/>
              <a:t>Digital </a:t>
            </a:r>
            <a:r>
              <a:rPr lang="fr-FR" dirty="0" smtClean="0"/>
              <a:t>Printing</a:t>
            </a:r>
            <a:br>
              <a:rPr lang="fr-FR" dirty="0" smtClean="0"/>
            </a:br>
            <a:r>
              <a:rPr lang="fr-FR" b="0" i="1" dirty="0" err="1" smtClean="0"/>
              <a:t>Scalable</a:t>
            </a:r>
            <a:r>
              <a:rPr lang="fr-FR" b="0" i="1" dirty="0" smtClean="0"/>
              <a:t> </a:t>
            </a:r>
            <a:r>
              <a:rPr lang="fr-FR" b="0" i="1" dirty="0"/>
              <a:t>Solutions </a:t>
            </a:r>
            <a:r>
              <a:rPr lang="fr-FR" b="0" i="1" dirty="0" smtClean="0"/>
              <a:t>(patent #2)</a:t>
            </a:r>
            <a:endParaRPr lang="fr-FR" b="0" i="1" dirty="0"/>
          </a:p>
        </p:txBody>
      </p:sp>
      <p:pic>
        <p:nvPicPr>
          <p:cNvPr id="75" name="Picture 2" descr="C:\Documents and Settings\Laurent T.LAURENT-11A161F\Bureau\FB\toto\201207-valorisation-onera-france-brevets_img3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2400" y="209550"/>
            <a:ext cx="866622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TextBox 7"/>
          <p:cNvSpPr txBox="1"/>
          <p:nvPr/>
        </p:nvSpPr>
        <p:spPr>
          <a:xfrm>
            <a:off x="0" y="4774168"/>
            <a:ext cx="978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Patent #2</a:t>
            </a:r>
            <a:endParaRPr lang="fr-FR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00258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roupe 158"/>
          <p:cNvGrpSpPr>
            <a:grpSpLocks noChangeAspect="1"/>
          </p:cNvGrpSpPr>
          <p:nvPr/>
        </p:nvGrpSpPr>
        <p:grpSpPr>
          <a:xfrm>
            <a:off x="7440691" y="2454750"/>
            <a:ext cx="1779509" cy="1260000"/>
            <a:chOff x="0" y="895350"/>
            <a:chExt cx="5486400" cy="3884704"/>
          </a:xfrm>
        </p:grpSpPr>
        <p:pic>
          <p:nvPicPr>
            <p:cNvPr id="160" name="Picture 6" descr="D:\Dropbox\mobiLead - Clients - Prospects\William Saurin - Panzani\Petit Jean - lot 2\img pack\Quenelles Veau Sauce Financiere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5350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161" name="Picture 2" descr="D:\Dropbox\mobiLead - Clients - Prospects\William Saurin - Panzani\Petit Jean - lot 2\img pack\Quenelle Saumon Sauce Oceane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50" y="1027204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162" name="Picture 5" descr="D:\Dropbox\mobiLead - Clients - Prospects\William Saurin - Panzani\Petit Jean - lot 2\img pack\Quenelle Brochet sauce Nantua 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950" y="1179604"/>
              <a:ext cx="3600450" cy="3600450"/>
            </a:xfrm>
            <a:prstGeom prst="rect">
              <a:avLst/>
            </a:prstGeom>
            <a:noFill/>
          </p:spPr>
        </p:pic>
      </p:grpSp>
      <p:grpSp>
        <p:nvGrpSpPr>
          <p:cNvPr id="163" name="Groupe 162"/>
          <p:cNvGrpSpPr>
            <a:grpSpLocks noChangeAspect="1"/>
          </p:cNvGrpSpPr>
          <p:nvPr/>
        </p:nvGrpSpPr>
        <p:grpSpPr>
          <a:xfrm>
            <a:off x="6872412" y="2454750"/>
            <a:ext cx="1779509" cy="1260000"/>
            <a:chOff x="0" y="895350"/>
            <a:chExt cx="5486400" cy="3884704"/>
          </a:xfrm>
        </p:grpSpPr>
        <p:pic>
          <p:nvPicPr>
            <p:cNvPr id="164" name="Picture 6" descr="D:\Dropbox\mobiLead - Clients - Prospects\William Saurin - Panzani\Petit Jean - lot 2\img pack\Quenelles Veau Sauce Financiere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5350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165" name="Picture 2" descr="D:\Dropbox\mobiLead - Clients - Prospects\William Saurin - Panzani\Petit Jean - lot 2\img pack\Quenelle Saumon Sauce Oceane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50" y="1027204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166" name="Picture 5" descr="D:\Dropbox\mobiLead - Clients - Prospects\William Saurin - Panzani\Petit Jean - lot 2\img pack\Quenelle Brochet sauce Nantua 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950" y="1179604"/>
              <a:ext cx="3600450" cy="3600450"/>
            </a:xfrm>
            <a:prstGeom prst="rect">
              <a:avLst/>
            </a:prstGeom>
            <a:noFill/>
          </p:spPr>
        </p:pic>
      </p:grpSp>
      <p:cxnSp>
        <p:nvCxnSpPr>
          <p:cNvPr id="60" name="Straight Arrow Connector 14"/>
          <p:cNvCxnSpPr/>
          <p:nvPr/>
        </p:nvCxnSpPr>
        <p:spPr>
          <a:xfrm>
            <a:off x="2279827" y="2323830"/>
            <a:ext cx="45576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14"/>
          <p:cNvCxnSpPr/>
          <p:nvPr/>
        </p:nvCxnSpPr>
        <p:spPr>
          <a:xfrm>
            <a:off x="2279827" y="2153774"/>
            <a:ext cx="45576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14"/>
          <p:cNvCxnSpPr/>
          <p:nvPr/>
        </p:nvCxnSpPr>
        <p:spPr>
          <a:xfrm>
            <a:off x="2279827" y="1983718"/>
            <a:ext cx="45576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14"/>
          <p:cNvCxnSpPr/>
          <p:nvPr/>
        </p:nvCxnSpPr>
        <p:spPr>
          <a:xfrm>
            <a:off x="2279827" y="2493886"/>
            <a:ext cx="45576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14"/>
          <p:cNvCxnSpPr/>
          <p:nvPr/>
        </p:nvCxnSpPr>
        <p:spPr>
          <a:xfrm>
            <a:off x="2279827" y="2663942"/>
            <a:ext cx="45576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14"/>
          <p:cNvCxnSpPr/>
          <p:nvPr/>
        </p:nvCxnSpPr>
        <p:spPr>
          <a:xfrm>
            <a:off x="2279827" y="2833998"/>
            <a:ext cx="45576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14"/>
          <p:cNvCxnSpPr/>
          <p:nvPr/>
        </p:nvCxnSpPr>
        <p:spPr>
          <a:xfrm>
            <a:off x="2279827" y="1813662"/>
            <a:ext cx="45576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14"/>
          <p:cNvCxnSpPr/>
          <p:nvPr/>
        </p:nvCxnSpPr>
        <p:spPr>
          <a:xfrm>
            <a:off x="2279827" y="1643606"/>
            <a:ext cx="45576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4"/>
          <p:cNvCxnSpPr/>
          <p:nvPr/>
        </p:nvCxnSpPr>
        <p:spPr>
          <a:xfrm>
            <a:off x="4559116" y="4032558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4"/>
          <p:cNvCxnSpPr/>
          <p:nvPr/>
        </p:nvCxnSpPr>
        <p:spPr>
          <a:xfrm>
            <a:off x="4559116" y="3862502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4"/>
          <p:cNvCxnSpPr/>
          <p:nvPr/>
        </p:nvCxnSpPr>
        <p:spPr>
          <a:xfrm>
            <a:off x="4559116" y="3692446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4"/>
          <p:cNvCxnSpPr/>
          <p:nvPr/>
        </p:nvCxnSpPr>
        <p:spPr>
          <a:xfrm>
            <a:off x="4559116" y="3182278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4"/>
          <p:cNvCxnSpPr/>
          <p:nvPr/>
        </p:nvCxnSpPr>
        <p:spPr>
          <a:xfrm>
            <a:off x="4559116" y="3012222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4"/>
          <p:cNvCxnSpPr/>
          <p:nvPr/>
        </p:nvCxnSpPr>
        <p:spPr>
          <a:xfrm>
            <a:off x="4559116" y="4202614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4"/>
          <p:cNvCxnSpPr/>
          <p:nvPr/>
        </p:nvCxnSpPr>
        <p:spPr>
          <a:xfrm>
            <a:off x="4559116" y="4372670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4"/>
          <p:cNvCxnSpPr/>
          <p:nvPr/>
        </p:nvCxnSpPr>
        <p:spPr>
          <a:xfrm>
            <a:off x="4559116" y="4542726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4"/>
          <p:cNvCxnSpPr/>
          <p:nvPr/>
        </p:nvCxnSpPr>
        <p:spPr>
          <a:xfrm>
            <a:off x="4559116" y="3522390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4"/>
          <p:cNvCxnSpPr/>
          <p:nvPr/>
        </p:nvCxnSpPr>
        <p:spPr>
          <a:xfrm>
            <a:off x="4559116" y="3352334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4"/>
          <p:cNvCxnSpPr/>
          <p:nvPr/>
        </p:nvCxnSpPr>
        <p:spPr>
          <a:xfrm>
            <a:off x="4559116" y="4882840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4"/>
          <p:cNvCxnSpPr/>
          <p:nvPr/>
        </p:nvCxnSpPr>
        <p:spPr>
          <a:xfrm>
            <a:off x="4559116" y="4712782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2375225" y="1146629"/>
            <a:ext cx="21967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Batch #1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661225" y="1123950"/>
            <a:ext cx="21967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/>
              <a:t>Batch #</a:t>
            </a:r>
            <a:r>
              <a:rPr lang="fr-FR" sz="2400" b="1" dirty="0" smtClean="0"/>
              <a:t>2</a:t>
            </a:r>
          </a:p>
        </p:txBody>
      </p:sp>
      <p:grpSp>
        <p:nvGrpSpPr>
          <p:cNvPr id="81" name="Groupe 80"/>
          <p:cNvGrpSpPr>
            <a:grpSpLocks noChangeAspect="1"/>
          </p:cNvGrpSpPr>
          <p:nvPr/>
        </p:nvGrpSpPr>
        <p:grpSpPr>
          <a:xfrm>
            <a:off x="644479" y="1352550"/>
            <a:ext cx="1779509" cy="1260000"/>
            <a:chOff x="0" y="895350"/>
            <a:chExt cx="5486400" cy="3884704"/>
          </a:xfrm>
        </p:grpSpPr>
        <p:pic>
          <p:nvPicPr>
            <p:cNvPr id="83" name="Picture 6" descr="D:\Dropbox\mobiLead - Clients - Prospects\William Saurin - Panzani\Petit Jean - lot 2\img pack\Quenelles Veau Sauce Financier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5350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84" name="Picture 2" descr="D:\Dropbox\mobiLead - Clients - Prospects\William Saurin - Panzani\Petit Jean - lot 2\img pack\Quenelle Saumon Sauce Ocean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50" y="1027204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85" name="Picture 5" descr="D:\Dropbox\mobiLead - Clients - Prospects\William Saurin - Panzani\Petit Jean - lot 2\img pack\Quenelle Brochet sauce Nantua 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950" y="1179604"/>
              <a:ext cx="3600450" cy="3600450"/>
            </a:xfrm>
            <a:prstGeom prst="rect">
              <a:avLst/>
            </a:prstGeom>
            <a:noFill/>
          </p:spPr>
        </p:pic>
      </p:grpSp>
      <p:grpSp>
        <p:nvGrpSpPr>
          <p:cNvPr id="87" name="Groupe 86"/>
          <p:cNvGrpSpPr>
            <a:grpSpLocks noChangeAspect="1"/>
          </p:cNvGrpSpPr>
          <p:nvPr/>
        </p:nvGrpSpPr>
        <p:grpSpPr>
          <a:xfrm>
            <a:off x="76200" y="1352550"/>
            <a:ext cx="1779509" cy="1260000"/>
            <a:chOff x="0" y="895350"/>
            <a:chExt cx="5486400" cy="3884704"/>
          </a:xfrm>
        </p:grpSpPr>
        <p:pic>
          <p:nvPicPr>
            <p:cNvPr id="89" name="Picture 6" descr="D:\Dropbox\mobiLead - Clients - Prospects\William Saurin - Panzani\Petit Jean - lot 2\img pack\Quenelles Veau Sauce Financier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5350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93" name="Picture 2" descr="D:\Dropbox\mobiLead - Clients - Prospects\William Saurin - Panzani\Petit Jean - lot 2\img pack\Quenelle Saumon Sauce Ocean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50" y="1027204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94" name="Picture 5" descr="D:\Dropbox\mobiLead - Clients - Prospects\William Saurin - Panzani\Petit Jean - lot 2\img pack\Quenelle Brochet sauce Nantua 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950" y="1179604"/>
              <a:ext cx="3600450" cy="3600450"/>
            </a:xfrm>
            <a:prstGeom prst="rect">
              <a:avLst/>
            </a:prstGeom>
            <a:noFill/>
          </p:spPr>
        </p:pic>
      </p:grpSp>
      <p:grpSp>
        <p:nvGrpSpPr>
          <p:cNvPr id="151" name="Groupe 150"/>
          <p:cNvGrpSpPr>
            <a:grpSpLocks noChangeAspect="1"/>
          </p:cNvGrpSpPr>
          <p:nvPr/>
        </p:nvGrpSpPr>
        <p:grpSpPr>
          <a:xfrm>
            <a:off x="7430917" y="1642574"/>
            <a:ext cx="1779509" cy="1260000"/>
            <a:chOff x="0" y="895350"/>
            <a:chExt cx="5486400" cy="3884704"/>
          </a:xfrm>
        </p:grpSpPr>
        <p:pic>
          <p:nvPicPr>
            <p:cNvPr id="152" name="Picture 6" descr="D:\Dropbox\mobiLead - Clients - Prospects\William Saurin - Panzani\Petit Jean - lot 2\img pack\Quenelles Veau Sauce Financiere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5350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153" name="Picture 2" descr="D:\Dropbox\mobiLead - Clients - Prospects\William Saurin - Panzani\Petit Jean - lot 2\img pack\Quenelle Saumon Sauce Oceane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50" y="1027204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154" name="Picture 5" descr="D:\Dropbox\mobiLead - Clients - Prospects\William Saurin - Panzani\Petit Jean - lot 2\img pack\Quenelle Brochet sauce Nantua 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950" y="1179604"/>
              <a:ext cx="3600450" cy="3600450"/>
            </a:xfrm>
            <a:prstGeom prst="rect">
              <a:avLst/>
            </a:prstGeom>
            <a:noFill/>
          </p:spPr>
        </p:pic>
      </p:grpSp>
      <p:grpSp>
        <p:nvGrpSpPr>
          <p:cNvPr id="155" name="Groupe 154"/>
          <p:cNvGrpSpPr>
            <a:grpSpLocks noChangeAspect="1"/>
          </p:cNvGrpSpPr>
          <p:nvPr/>
        </p:nvGrpSpPr>
        <p:grpSpPr>
          <a:xfrm>
            <a:off x="6862638" y="1642574"/>
            <a:ext cx="1779509" cy="1260000"/>
            <a:chOff x="0" y="895350"/>
            <a:chExt cx="5486400" cy="3884704"/>
          </a:xfrm>
        </p:grpSpPr>
        <p:pic>
          <p:nvPicPr>
            <p:cNvPr id="156" name="Picture 6" descr="D:\Dropbox\mobiLead - Clients - Prospects\William Saurin - Panzani\Petit Jean - lot 2\img pack\Quenelles Veau Sauce Financiere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5350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157" name="Picture 2" descr="D:\Dropbox\mobiLead - Clients - Prospects\William Saurin - Panzani\Petit Jean - lot 2\img pack\Quenelle Saumon Sauce Oceane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50" y="1027204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158" name="Picture 5" descr="D:\Dropbox\mobiLead - Clients - Prospects\William Saurin - Panzani\Petit Jean - lot 2\img pack\Quenelle Brochet sauce Nantua 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950" y="1179604"/>
              <a:ext cx="3600450" cy="3600450"/>
            </a:xfrm>
            <a:prstGeom prst="rect">
              <a:avLst/>
            </a:prstGeom>
            <a:noFill/>
          </p:spPr>
        </p:pic>
      </p:grpSp>
      <p:grpSp>
        <p:nvGrpSpPr>
          <p:cNvPr id="167" name="Groupe 166"/>
          <p:cNvGrpSpPr>
            <a:grpSpLocks noChangeAspect="1"/>
          </p:cNvGrpSpPr>
          <p:nvPr/>
        </p:nvGrpSpPr>
        <p:grpSpPr>
          <a:xfrm>
            <a:off x="2930479" y="3257550"/>
            <a:ext cx="1779509" cy="1260000"/>
            <a:chOff x="0" y="895350"/>
            <a:chExt cx="5486400" cy="3884704"/>
          </a:xfrm>
        </p:grpSpPr>
        <p:pic>
          <p:nvPicPr>
            <p:cNvPr id="168" name="Picture 6" descr="D:\Dropbox\mobiLead - Clients - Prospects\William Saurin - Panzani\Petit Jean - lot 2\img pack\Quenelles Veau Sauce Financier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5350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169" name="Picture 2" descr="D:\Dropbox\mobiLead - Clients - Prospects\William Saurin - Panzani\Petit Jean - lot 2\img pack\Quenelle Saumon Sauce Ocean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50" y="1027204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170" name="Picture 5" descr="D:\Dropbox\mobiLead - Clients - Prospects\William Saurin - Panzani\Petit Jean - lot 2\img pack\Quenelle Brochet sauce Nantua 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950" y="1179604"/>
              <a:ext cx="3600450" cy="3600450"/>
            </a:xfrm>
            <a:prstGeom prst="rect">
              <a:avLst/>
            </a:prstGeom>
            <a:noFill/>
          </p:spPr>
        </p:pic>
      </p:grpSp>
      <p:grpSp>
        <p:nvGrpSpPr>
          <p:cNvPr id="171" name="Groupe 170"/>
          <p:cNvGrpSpPr>
            <a:grpSpLocks noChangeAspect="1"/>
          </p:cNvGrpSpPr>
          <p:nvPr/>
        </p:nvGrpSpPr>
        <p:grpSpPr>
          <a:xfrm>
            <a:off x="2362200" y="3257550"/>
            <a:ext cx="1779509" cy="1260000"/>
            <a:chOff x="0" y="895350"/>
            <a:chExt cx="5486400" cy="3884704"/>
          </a:xfrm>
        </p:grpSpPr>
        <p:pic>
          <p:nvPicPr>
            <p:cNvPr id="172" name="Picture 6" descr="D:\Dropbox\mobiLead - Clients - Prospects\William Saurin - Panzani\Petit Jean - lot 2\img pack\Quenelles Veau Sauce Financier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5350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173" name="Picture 2" descr="D:\Dropbox\mobiLead - Clients - Prospects\William Saurin - Panzani\Petit Jean - lot 2\img pack\Quenelle Saumon Sauce Ocean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50" y="1027204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174" name="Picture 5" descr="D:\Dropbox\mobiLead - Clients - Prospects\William Saurin - Panzani\Petit Jean - lot 2\img pack\Quenelle Brochet sauce Nantua 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950" y="1179604"/>
              <a:ext cx="3600450" cy="3600450"/>
            </a:xfrm>
            <a:prstGeom prst="rect">
              <a:avLst/>
            </a:prstGeom>
            <a:noFill/>
          </p:spPr>
        </p:pic>
      </p:grpSp>
      <p:sp>
        <p:nvSpPr>
          <p:cNvPr id="175" name="Title 7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Unitary</a:t>
            </a:r>
            <a:r>
              <a:rPr lang="fr-FR" dirty="0"/>
              <a:t> </a:t>
            </a:r>
            <a:r>
              <a:rPr lang="fr-FR" dirty="0" err="1"/>
              <a:t>Tagging</a:t>
            </a:r>
            <a:r>
              <a:rPr lang="fr-FR" dirty="0"/>
              <a:t> </a:t>
            </a:r>
            <a:r>
              <a:rPr lang="fr-FR" dirty="0" smtClean="0"/>
              <a:t>and Variable </a:t>
            </a:r>
            <a:r>
              <a:rPr lang="fr-FR" dirty="0"/>
              <a:t>Digital </a:t>
            </a:r>
            <a:r>
              <a:rPr lang="fr-FR" dirty="0" smtClean="0"/>
              <a:t>Printing</a:t>
            </a:r>
            <a:br>
              <a:rPr lang="fr-FR" dirty="0" smtClean="0"/>
            </a:br>
            <a:r>
              <a:rPr lang="fr-FR" b="0" i="1" dirty="0" err="1" smtClean="0"/>
              <a:t>Scalable</a:t>
            </a:r>
            <a:r>
              <a:rPr lang="fr-FR" b="0" i="1" dirty="0" smtClean="0"/>
              <a:t> Solutions (patent </a:t>
            </a:r>
            <a:r>
              <a:rPr lang="fr-FR" b="0" i="1" dirty="0"/>
              <a:t>#2)</a:t>
            </a:r>
          </a:p>
        </p:txBody>
      </p:sp>
      <p:pic>
        <p:nvPicPr>
          <p:cNvPr id="176" name="Picture 2" descr="C:\Documents and Settings\Laurent T.LAURENT-11A161F\Bureau\FB\toto\201207-valorisation-onera-france-brevets_img3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2400" y="209550"/>
            <a:ext cx="866622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Rectangle 69"/>
          <p:cNvSpPr/>
          <p:nvPr/>
        </p:nvSpPr>
        <p:spPr>
          <a:xfrm>
            <a:off x="7099626" y="3938885"/>
            <a:ext cx="2057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 smtClean="0"/>
              <a:t>Unitary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level</a:t>
            </a:r>
            <a:endParaRPr lang="fr-FR" sz="2400" b="1" dirty="0" smtClean="0"/>
          </a:p>
        </p:txBody>
      </p:sp>
      <p:sp>
        <p:nvSpPr>
          <p:cNvPr id="71" name="TextBox 7"/>
          <p:cNvSpPr txBox="1"/>
          <p:nvPr/>
        </p:nvSpPr>
        <p:spPr>
          <a:xfrm>
            <a:off x="0" y="4774168"/>
            <a:ext cx="978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Patent #2</a:t>
            </a:r>
            <a:endParaRPr lang="fr-FR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10653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27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2111550"/>
            <a:ext cx="1908000" cy="1908000"/>
          </a:xfrm>
          <a:prstGeom prst="rect">
            <a:avLst/>
          </a:prstGeom>
          <a:noFill/>
        </p:spPr>
      </p:pic>
      <p:sp>
        <p:nvSpPr>
          <p:cNvPr id="36" name="Rectangle 35"/>
          <p:cNvSpPr/>
          <p:nvPr/>
        </p:nvSpPr>
        <p:spPr>
          <a:xfrm>
            <a:off x="510794" y="3798153"/>
            <a:ext cx="2384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With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r>
              <a:rPr lang="fr-FR" sz="2000" b="1" dirty="0" smtClean="0"/>
              <a:t>Visual Identifier </a:t>
            </a:r>
            <a:endParaRPr lang="fr-FR" sz="2000" b="1" dirty="0"/>
          </a:p>
        </p:txBody>
      </p:sp>
      <p:sp>
        <p:nvSpPr>
          <p:cNvPr id="38" name="Rectangle 37"/>
          <p:cNvSpPr/>
          <p:nvPr/>
        </p:nvSpPr>
        <p:spPr>
          <a:xfrm>
            <a:off x="6310606" y="3798153"/>
            <a:ext cx="239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</a:rPr>
              <a:t>What</a:t>
            </a:r>
            <a:r>
              <a:rPr lang="fr-FR" sz="2000" b="1" dirty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/>
              <a:t>GTIN Identifier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10794" y="2449748"/>
            <a:ext cx="21109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When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r>
              <a:rPr lang="fr-FR" sz="2000" b="1" dirty="0" err="1" smtClean="0"/>
              <a:t>Timestamp</a:t>
            </a:r>
            <a:r>
              <a:rPr lang="fr-FR" sz="2000" b="1" dirty="0"/>
              <a:t/>
            </a:r>
            <a:br>
              <a:rPr lang="fr-FR" sz="2000" b="1" dirty="0"/>
            </a:br>
            <a:r>
              <a:rPr lang="fr-FR" sz="2000" b="1" dirty="0" err="1"/>
              <a:t>Period</a:t>
            </a:r>
            <a:r>
              <a:rPr lang="fr-FR" sz="2000" b="1" dirty="0"/>
              <a:t> of </a:t>
            </a:r>
            <a:r>
              <a:rPr lang="fr-FR" sz="2000" b="1" dirty="0" smtClean="0"/>
              <a:t>Time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096000" y="1047750"/>
            <a:ext cx="26134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What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 smtClean="0"/>
              <a:t>Label Signature</a:t>
            </a:r>
            <a:br>
              <a:rPr lang="fr-FR" sz="2000" b="1" dirty="0" smtClean="0"/>
            </a:br>
            <a:r>
              <a:rPr lang="fr-FR" sz="2000" b="1" dirty="0" smtClean="0"/>
              <a:t>Product Signature</a:t>
            </a:r>
          </a:p>
        </p:txBody>
      </p:sp>
      <p:cxnSp>
        <p:nvCxnSpPr>
          <p:cNvPr id="18" name="Straight Arrow Connector 14"/>
          <p:cNvCxnSpPr/>
          <p:nvPr/>
        </p:nvCxnSpPr>
        <p:spPr>
          <a:xfrm>
            <a:off x="2238600" y="2918251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14"/>
          <p:cNvCxnSpPr/>
          <p:nvPr/>
        </p:nvCxnSpPr>
        <p:spPr>
          <a:xfrm rot="18900000">
            <a:off x="2502203" y="3817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14"/>
          <p:cNvCxnSpPr/>
          <p:nvPr/>
        </p:nvCxnSpPr>
        <p:spPr>
          <a:xfrm rot="2700000" flipV="1">
            <a:off x="2502203" y="1912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14"/>
          <p:cNvCxnSpPr/>
          <p:nvPr/>
        </p:nvCxnSpPr>
        <p:spPr>
          <a:xfrm flipH="1">
            <a:off x="5105400" y="2918251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14"/>
          <p:cNvCxnSpPr/>
          <p:nvPr/>
        </p:nvCxnSpPr>
        <p:spPr>
          <a:xfrm rot="2700000" flipH="1">
            <a:off x="4841797" y="3817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14"/>
          <p:cNvCxnSpPr/>
          <p:nvPr/>
        </p:nvCxnSpPr>
        <p:spPr>
          <a:xfrm rot="18900000" flipH="1" flipV="1">
            <a:off x="4841797" y="1912748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310606" y="2449749"/>
            <a:ext cx="239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What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 smtClean="0"/>
              <a:t>ERP Identifier</a:t>
            </a:r>
          </a:p>
        </p:txBody>
      </p:sp>
      <p:sp>
        <p:nvSpPr>
          <p:cNvPr id="29" name="Titre 6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Driven</a:t>
            </a:r>
            <a:r>
              <a:rPr lang="fr-FR" dirty="0" smtClean="0"/>
              <a:t> by Innovation,</a:t>
            </a:r>
            <a:br>
              <a:rPr lang="fr-FR" dirty="0" smtClean="0"/>
            </a:br>
            <a:r>
              <a:rPr lang="fr-FR" dirty="0" smtClean="0"/>
              <a:t>a unique and original </a:t>
            </a:r>
            <a:r>
              <a:rPr lang="fr-FR" dirty="0" err="1" smtClean="0"/>
              <a:t>approach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510794" y="1047750"/>
            <a:ext cx="1905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Where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  <a:b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fr-FR" sz="2000" b="1" dirty="0" err="1" smtClean="0"/>
              <a:t>Geocoding</a:t>
            </a:r>
            <a:r>
              <a:rPr lang="fr-FR" sz="2000" b="1" dirty="0" smtClean="0"/>
              <a:t/>
            </a:r>
            <a:br>
              <a:rPr lang="fr-FR" sz="2000" b="1" dirty="0" smtClean="0"/>
            </a:br>
            <a:r>
              <a:rPr lang="fr-FR" sz="2000" b="1" dirty="0" smtClean="0"/>
              <a:t>Region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82900" y="4026753"/>
            <a:ext cx="190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err="1" smtClean="0"/>
              <a:t>Coded</a:t>
            </a:r>
            <a:endParaRPr lang="fr-FR" sz="2800" b="1" dirty="0" smtClean="0"/>
          </a:p>
          <a:p>
            <a:pPr algn="ctr"/>
            <a:r>
              <a:rPr lang="fr-FR" sz="2800" b="1" dirty="0" err="1" smtClean="0"/>
              <a:t>Cyphered</a:t>
            </a:r>
            <a:endParaRPr lang="fr-FR" sz="2800" b="1" dirty="0"/>
          </a:p>
        </p:txBody>
      </p:sp>
      <p:sp>
        <p:nvSpPr>
          <p:cNvPr id="23" name="Rectangle 22"/>
          <p:cNvSpPr/>
          <p:nvPr/>
        </p:nvSpPr>
        <p:spPr>
          <a:xfrm>
            <a:off x="3582900" y="1276350"/>
            <a:ext cx="190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/>
              <a:t>URL </a:t>
            </a:r>
            <a:r>
              <a:rPr lang="fr-FR" sz="2800" b="1" dirty="0" err="1" smtClean="0"/>
              <a:t>based</a:t>
            </a:r>
            <a:r>
              <a:rPr lang="fr-FR" sz="2800" b="1" dirty="0" smtClean="0"/>
              <a:t/>
            </a:r>
            <a:br>
              <a:rPr lang="fr-FR" sz="2800" b="1" dirty="0" smtClean="0"/>
            </a:br>
            <a:r>
              <a:rPr lang="fr-FR" sz="2800" b="1" dirty="0" smtClean="0"/>
              <a:t>Unique ID</a:t>
            </a:r>
            <a:endParaRPr lang="fr-FR" sz="2800" b="1" dirty="0"/>
          </a:p>
        </p:txBody>
      </p:sp>
      <p:pic>
        <p:nvPicPr>
          <p:cNvPr id="20" name="Picture 2" descr="C:\Documents and Settings\Laurent T.LAURENT-11A161F\Bureau\FB\toto\201207-valorisation-onera-france-brevets_img3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09550"/>
            <a:ext cx="1023681" cy="720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11179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27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2111550"/>
            <a:ext cx="1908000" cy="1908000"/>
          </a:xfrm>
          <a:prstGeom prst="rect">
            <a:avLst/>
          </a:prstGeom>
          <a:noFill/>
        </p:spPr>
      </p:pic>
      <p:sp>
        <p:nvSpPr>
          <p:cNvPr id="36" name="Rectangle 35"/>
          <p:cNvSpPr/>
          <p:nvPr/>
        </p:nvSpPr>
        <p:spPr>
          <a:xfrm>
            <a:off x="510794" y="3798153"/>
            <a:ext cx="2384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With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</a:p>
          <a:p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Visual Identifier </a:t>
            </a:r>
            <a:endParaRPr lang="fr-FR" sz="20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310606" y="3798153"/>
            <a:ext cx="239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</a:rPr>
              <a:t>What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>
                <a:solidFill>
                  <a:schemeClr val="bg1">
                    <a:lumMod val="85000"/>
                  </a:schemeClr>
                </a:solidFill>
              </a:rPr>
              <a:t>GTIN Identifier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10794" y="2449748"/>
            <a:ext cx="21109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When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</a:p>
          <a:p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Timestamp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fr-FR" sz="20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</a:rPr>
              <a:t>Period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</a:rPr>
              <a:t> of 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Time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096000" y="1047750"/>
            <a:ext cx="26134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What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Label Signature</a:t>
            </a:r>
            <a:b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Product Signature</a:t>
            </a:r>
          </a:p>
        </p:txBody>
      </p:sp>
      <p:cxnSp>
        <p:nvCxnSpPr>
          <p:cNvPr id="18" name="Straight Arrow Connector 14"/>
          <p:cNvCxnSpPr/>
          <p:nvPr/>
        </p:nvCxnSpPr>
        <p:spPr>
          <a:xfrm>
            <a:off x="2238600" y="2918251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14"/>
          <p:cNvCxnSpPr/>
          <p:nvPr/>
        </p:nvCxnSpPr>
        <p:spPr>
          <a:xfrm rot="18900000">
            <a:off x="2502203" y="3817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14"/>
          <p:cNvCxnSpPr/>
          <p:nvPr/>
        </p:nvCxnSpPr>
        <p:spPr>
          <a:xfrm rot="2700000" flipV="1">
            <a:off x="2502203" y="1912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14"/>
          <p:cNvCxnSpPr/>
          <p:nvPr/>
        </p:nvCxnSpPr>
        <p:spPr>
          <a:xfrm flipH="1">
            <a:off x="5105400" y="2918251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14"/>
          <p:cNvCxnSpPr/>
          <p:nvPr/>
        </p:nvCxnSpPr>
        <p:spPr>
          <a:xfrm rot="2700000" flipH="1">
            <a:off x="4841797" y="3817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14"/>
          <p:cNvCxnSpPr/>
          <p:nvPr/>
        </p:nvCxnSpPr>
        <p:spPr>
          <a:xfrm rot="18900000" flipH="1" flipV="1">
            <a:off x="4841797" y="1912748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310606" y="2449749"/>
            <a:ext cx="239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What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ERP Identifier</a:t>
            </a:r>
          </a:p>
        </p:txBody>
      </p:sp>
      <p:sp>
        <p:nvSpPr>
          <p:cNvPr id="29" name="Titre 6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Driven</a:t>
            </a:r>
            <a:r>
              <a:rPr lang="fr-FR" dirty="0"/>
              <a:t> by Innovation,</a:t>
            </a:r>
            <a:br>
              <a:rPr lang="fr-FR" dirty="0"/>
            </a:br>
            <a:r>
              <a:rPr lang="fr-FR" dirty="0"/>
              <a:t>a unique </a:t>
            </a:r>
            <a:r>
              <a:rPr lang="fr-FR" dirty="0" smtClean="0"/>
              <a:t>and original </a:t>
            </a:r>
            <a:r>
              <a:rPr lang="fr-FR" dirty="0" err="1" smtClean="0"/>
              <a:t>approach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510794" y="1047750"/>
            <a:ext cx="1905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Where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  <a:b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fr-FR" sz="2000" b="1" dirty="0" err="1" smtClean="0"/>
              <a:t>Geocoding</a:t>
            </a:r>
            <a:r>
              <a:rPr lang="fr-FR" sz="2000" b="1" dirty="0" smtClean="0"/>
              <a:t/>
            </a:r>
            <a:br>
              <a:rPr lang="fr-FR" sz="2000" b="1" dirty="0" smtClean="0"/>
            </a:br>
            <a:r>
              <a:rPr lang="fr-FR" sz="2000" b="1" dirty="0" smtClean="0"/>
              <a:t>Region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82900" y="4026753"/>
            <a:ext cx="190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err="1" smtClean="0"/>
              <a:t>Coded</a:t>
            </a:r>
            <a:endParaRPr lang="fr-FR" sz="2800" b="1" dirty="0" smtClean="0"/>
          </a:p>
          <a:p>
            <a:pPr algn="ctr"/>
            <a:r>
              <a:rPr lang="fr-FR" sz="2800" b="1" dirty="0" err="1" smtClean="0"/>
              <a:t>Cyphered</a:t>
            </a:r>
            <a:endParaRPr lang="fr-FR" sz="2800" b="1" dirty="0"/>
          </a:p>
        </p:txBody>
      </p:sp>
      <p:sp>
        <p:nvSpPr>
          <p:cNvPr id="23" name="Rectangle 22"/>
          <p:cNvSpPr/>
          <p:nvPr/>
        </p:nvSpPr>
        <p:spPr>
          <a:xfrm>
            <a:off x="3582900" y="1276350"/>
            <a:ext cx="190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/>
              <a:t>URL </a:t>
            </a:r>
            <a:r>
              <a:rPr lang="fr-FR" sz="2800" b="1" dirty="0" err="1" smtClean="0"/>
              <a:t>based</a:t>
            </a:r>
            <a:r>
              <a:rPr lang="fr-FR" sz="2800" b="1" dirty="0" smtClean="0"/>
              <a:t/>
            </a:r>
            <a:br>
              <a:rPr lang="fr-FR" sz="2800" b="1" dirty="0" smtClean="0"/>
            </a:br>
            <a:r>
              <a:rPr lang="fr-FR" sz="2800" b="1" dirty="0" smtClean="0"/>
              <a:t>Unique ID</a:t>
            </a:r>
            <a:endParaRPr lang="fr-FR" sz="2800" b="1" dirty="0"/>
          </a:p>
        </p:txBody>
      </p:sp>
      <p:pic>
        <p:nvPicPr>
          <p:cNvPr id="20" name="Picture 2" descr="C:\Documents and Settings\Laurent T.LAURENT-11A161F\Bureau\FB\toto\201207-valorisation-onera-france-brevets_img3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09550"/>
            <a:ext cx="1023681" cy="720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29740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28600" y="2503912"/>
            <a:ext cx="1905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/>
              <a:t>Public</a:t>
            </a:r>
          </a:p>
          <a:p>
            <a:r>
              <a:rPr lang="fr-FR" sz="2000" i="1" dirty="0" smtClean="0"/>
              <a:t>Online</a:t>
            </a:r>
            <a:endParaRPr lang="fr-FR" sz="2400" i="1" dirty="0" smtClean="0"/>
          </a:p>
          <a:p>
            <a:endParaRPr lang="fr-FR" sz="2400" dirty="0" smtClean="0"/>
          </a:p>
          <a:p>
            <a:r>
              <a:rPr lang="fr-FR" sz="2400" dirty="0" smtClean="0"/>
              <a:t>Web App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858000" y="1214550"/>
            <a:ext cx="2133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b="1" dirty="0" smtClean="0"/>
              <a:t>Anti Count. Grey </a:t>
            </a:r>
            <a:r>
              <a:rPr lang="fr-FR" sz="2400" b="1" dirty="0" err="1" smtClean="0"/>
              <a:t>Market</a:t>
            </a:r>
            <a:r>
              <a:rPr lang="fr-FR" sz="2400" b="1" dirty="0" smtClean="0"/>
              <a:t>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28600" y="1504950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Marketing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086600" y="2503912"/>
            <a:ext cx="1905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dirty="0" err="1" smtClean="0"/>
              <a:t>Private</a:t>
            </a:r>
            <a:endParaRPr lang="fr-FR" sz="2400" dirty="0" smtClean="0"/>
          </a:p>
          <a:p>
            <a:pPr algn="r"/>
            <a:r>
              <a:rPr lang="fr-FR" sz="2000" i="1" dirty="0" smtClean="0"/>
              <a:t>Online/Offline</a:t>
            </a:r>
          </a:p>
          <a:p>
            <a:pPr algn="r"/>
            <a:r>
              <a:rPr lang="fr-FR" sz="2400" b="1" dirty="0" err="1" smtClean="0"/>
              <a:t>Map</a:t>
            </a:r>
            <a:endParaRPr lang="fr-FR" sz="2400" b="1" dirty="0" smtClean="0"/>
          </a:p>
          <a:p>
            <a:pPr algn="r"/>
            <a:r>
              <a:rPr lang="fr-FR" sz="2400" dirty="0" smtClean="0"/>
              <a:t>Application</a:t>
            </a:r>
            <a:endParaRPr lang="fr-FR" sz="2400" dirty="0"/>
          </a:p>
        </p:txBody>
      </p:sp>
      <p:sp>
        <p:nvSpPr>
          <p:cNvPr id="29" name="Titre 6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From</a:t>
            </a:r>
            <a:r>
              <a:rPr lang="fr-FR" dirty="0" smtClean="0"/>
              <a:t> one Tag to </a:t>
            </a:r>
            <a:r>
              <a:rPr lang="fr-FR" dirty="0" err="1" smtClean="0"/>
              <a:t>several</a:t>
            </a:r>
            <a:r>
              <a:rPr lang="fr-FR" dirty="0" smtClean="0"/>
              <a:t>  usages</a:t>
            </a:r>
            <a:br>
              <a:rPr lang="fr-FR" dirty="0" smtClean="0"/>
            </a:br>
            <a:r>
              <a:rPr lang="fr-FR" b="0" i="1" dirty="0"/>
              <a:t>Marketing &amp; </a:t>
            </a:r>
            <a:r>
              <a:rPr lang="fr-FR" b="0" i="1" dirty="0" err="1" smtClean="0"/>
              <a:t>Semantic</a:t>
            </a:r>
            <a:r>
              <a:rPr lang="fr-FR" b="0" i="1" dirty="0" smtClean="0"/>
              <a:t> </a:t>
            </a:r>
            <a:r>
              <a:rPr lang="fr-FR" b="0" i="1" dirty="0" err="1" smtClean="0"/>
              <a:t>Anticounterfeiting</a:t>
            </a:r>
            <a:endParaRPr lang="fr-FR" i="1" dirty="0"/>
          </a:p>
        </p:txBody>
      </p:sp>
      <p:pic>
        <p:nvPicPr>
          <p:cNvPr id="31" name="Picture 2" descr="C:\Documents and Settings\Laurent T.LAURENT-11A161F\Bureau\FB\toto\201207-valorisation-onera-france-brevets_img3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97" y="359738"/>
            <a:ext cx="1023681" cy="720080"/>
          </a:xfrm>
          <a:prstGeom prst="rect">
            <a:avLst/>
          </a:prstGeom>
          <a:noFill/>
        </p:spPr>
      </p:pic>
      <p:pic>
        <p:nvPicPr>
          <p:cNvPr id="26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18000" y="2111550"/>
            <a:ext cx="1908000" cy="1908000"/>
          </a:xfrm>
          <a:prstGeom prst="rect">
            <a:avLst/>
          </a:prstGeom>
          <a:noFill/>
        </p:spPr>
      </p:pic>
      <p:pic>
        <p:nvPicPr>
          <p:cNvPr id="32" name="Picture 5" descr="C:\Documents and Settings\Laurent T.LAURENT-11A161F\Mes documents\My Dropbox\logos\iphone4.emf"/>
          <p:cNvPicPr>
            <a:picLocks noChangeAspect="1" noChangeArrowheads="1"/>
          </p:cNvPicPr>
          <p:nvPr/>
        </p:nvPicPr>
        <p:blipFill>
          <a:blip r:embed="rId6" cstate="screen"/>
          <a:stretch>
            <a:fillRect/>
          </a:stretch>
        </p:blipFill>
        <p:spPr bwMode="auto">
          <a:xfrm>
            <a:off x="2071539" y="1200150"/>
            <a:ext cx="1662261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02807" y="1755877"/>
            <a:ext cx="1399724" cy="2111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2" name="Straight Arrow Connector 14"/>
          <p:cNvCxnSpPr/>
          <p:nvPr/>
        </p:nvCxnSpPr>
        <p:spPr>
          <a:xfrm flipH="1">
            <a:off x="2238600" y="2876550"/>
            <a:ext cx="1800000" cy="0"/>
          </a:xfrm>
          <a:prstGeom prst="straightConnector1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5" descr="C:\Documents and Settings\Laurent T.LAURENT-11A161F\Mes documents\My Dropbox\logos\iphone4.emf"/>
          <p:cNvPicPr>
            <a:picLocks noChangeAspect="1" noChangeArrowheads="1"/>
          </p:cNvPicPr>
          <p:nvPr/>
        </p:nvPicPr>
        <p:blipFill>
          <a:blip r:embed="rId6" cstate="screen"/>
          <a:stretch>
            <a:fillRect/>
          </a:stretch>
        </p:blipFill>
        <p:spPr bwMode="auto">
          <a:xfrm>
            <a:off x="5410200" y="1200150"/>
            <a:ext cx="1662261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8530" y="1755750"/>
            <a:ext cx="1425600" cy="1425600"/>
          </a:xfrm>
          <a:prstGeom prst="rect">
            <a:avLst/>
          </a:prstGeom>
          <a:noFill/>
        </p:spPr>
      </p:pic>
      <p:pic>
        <p:nvPicPr>
          <p:cNvPr id="3074" name="Picture 2" descr="http://maps.googleapis.com/maps/api/staticmap?center=41.39,2.15&amp;zoom=10&amp;size=240x32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65" b="6759"/>
          <a:stretch/>
        </p:blipFill>
        <p:spPr bwMode="auto">
          <a:xfrm>
            <a:off x="5544300" y="1768946"/>
            <a:ext cx="1394061" cy="210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Straight Arrow Connector 14"/>
          <p:cNvCxnSpPr/>
          <p:nvPr/>
        </p:nvCxnSpPr>
        <p:spPr>
          <a:xfrm>
            <a:off x="5105400" y="2876551"/>
            <a:ext cx="1800000" cy="0"/>
          </a:xfrm>
          <a:prstGeom prst="straightConnector1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53762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27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2111550"/>
            <a:ext cx="1908000" cy="1908000"/>
          </a:xfrm>
          <a:prstGeom prst="rect">
            <a:avLst/>
          </a:prstGeom>
          <a:noFill/>
        </p:spPr>
      </p:pic>
      <p:sp>
        <p:nvSpPr>
          <p:cNvPr id="36" name="Rectangle 35"/>
          <p:cNvSpPr/>
          <p:nvPr/>
        </p:nvSpPr>
        <p:spPr>
          <a:xfrm>
            <a:off x="510794" y="3798153"/>
            <a:ext cx="2384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With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</a:p>
          <a:p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Visual Identifier </a:t>
            </a:r>
            <a:endParaRPr lang="fr-FR" sz="20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310606" y="3798153"/>
            <a:ext cx="239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</a:rPr>
              <a:t>What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>
                <a:solidFill>
                  <a:schemeClr val="bg1">
                    <a:lumMod val="85000"/>
                  </a:schemeClr>
                </a:solidFill>
              </a:rPr>
              <a:t>GTIN Identifier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10794" y="2449748"/>
            <a:ext cx="21109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When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</a:p>
          <a:p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Timestamp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fr-FR" sz="20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</a:rPr>
              <a:t>Period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</a:rPr>
              <a:t> of 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Time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096000" y="1047750"/>
            <a:ext cx="26134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What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 smtClean="0"/>
              <a:t>Label Signature</a:t>
            </a:r>
            <a:br>
              <a:rPr lang="fr-FR" sz="2000" b="1" dirty="0" smtClean="0"/>
            </a:br>
            <a:r>
              <a:rPr lang="fr-FR" sz="2000" b="1" dirty="0" smtClean="0"/>
              <a:t>Product Signature</a:t>
            </a:r>
          </a:p>
        </p:txBody>
      </p:sp>
      <p:cxnSp>
        <p:nvCxnSpPr>
          <p:cNvPr id="18" name="Straight Arrow Connector 14"/>
          <p:cNvCxnSpPr/>
          <p:nvPr/>
        </p:nvCxnSpPr>
        <p:spPr>
          <a:xfrm>
            <a:off x="2238600" y="2918251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14"/>
          <p:cNvCxnSpPr/>
          <p:nvPr/>
        </p:nvCxnSpPr>
        <p:spPr>
          <a:xfrm rot="18900000">
            <a:off x="2502203" y="3817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14"/>
          <p:cNvCxnSpPr/>
          <p:nvPr/>
        </p:nvCxnSpPr>
        <p:spPr>
          <a:xfrm rot="2700000" flipV="1">
            <a:off x="2502203" y="1912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14"/>
          <p:cNvCxnSpPr/>
          <p:nvPr/>
        </p:nvCxnSpPr>
        <p:spPr>
          <a:xfrm flipH="1">
            <a:off x="5105400" y="2918251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14"/>
          <p:cNvCxnSpPr/>
          <p:nvPr/>
        </p:nvCxnSpPr>
        <p:spPr>
          <a:xfrm rot="2700000" flipH="1">
            <a:off x="4841797" y="3817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14"/>
          <p:cNvCxnSpPr/>
          <p:nvPr/>
        </p:nvCxnSpPr>
        <p:spPr>
          <a:xfrm rot="18900000" flipH="1" flipV="1">
            <a:off x="4841797" y="1912748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310606" y="2449749"/>
            <a:ext cx="239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What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ERP Identifier</a:t>
            </a:r>
          </a:p>
        </p:txBody>
      </p:sp>
      <p:sp>
        <p:nvSpPr>
          <p:cNvPr id="29" name="Titre 6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Driven</a:t>
            </a:r>
            <a:r>
              <a:rPr lang="fr-FR" dirty="0"/>
              <a:t> by Innovation,</a:t>
            </a:r>
            <a:br>
              <a:rPr lang="fr-FR" dirty="0"/>
            </a:br>
            <a:r>
              <a:rPr lang="fr-FR" dirty="0"/>
              <a:t>a unique </a:t>
            </a:r>
            <a:r>
              <a:rPr lang="fr-FR" dirty="0" smtClean="0"/>
              <a:t>and original </a:t>
            </a:r>
            <a:r>
              <a:rPr lang="fr-FR" dirty="0" err="1" smtClean="0"/>
              <a:t>approach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510794" y="1047750"/>
            <a:ext cx="1905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Where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  <a:b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Geocoding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Region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82900" y="4026753"/>
            <a:ext cx="190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err="1" smtClean="0"/>
              <a:t>Coded</a:t>
            </a:r>
            <a:endParaRPr lang="fr-FR" sz="2800" b="1" dirty="0" smtClean="0"/>
          </a:p>
          <a:p>
            <a:pPr algn="ctr"/>
            <a:r>
              <a:rPr lang="fr-FR" sz="2800" b="1" dirty="0" err="1" smtClean="0"/>
              <a:t>Cyphered</a:t>
            </a:r>
            <a:endParaRPr lang="fr-FR" sz="2800" b="1" dirty="0"/>
          </a:p>
        </p:txBody>
      </p:sp>
      <p:sp>
        <p:nvSpPr>
          <p:cNvPr id="23" name="Rectangle 22"/>
          <p:cNvSpPr/>
          <p:nvPr/>
        </p:nvSpPr>
        <p:spPr>
          <a:xfrm>
            <a:off x="3582900" y="1276350"/>
            <a:ext cx="190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/>
              <a:t>URL </a:t>
            </a:r>
            <a:r>
              <a:rPr lang="fr-FR" sz="2800" b="1" dirty="0" err="1" smtClean="0"/>
              <a:t>based</a:t>
            </a:r>
            <a:r>
              <a:rPr lang="fr-FR" sz="2800" b="1" dirty="0" smtClean="0"/>
              <a:t/>
            </a:r>
            <a:br>
              <a:rPr lang="fr-FR" sz="2800" b="1" dirty="0" smtClean="0"/>
            </a:br>
            <a:r>
              <a:rPr lang="fr-FR" sz="2800" b="1" dirty="0" smtClean="0"/>
              <a:t>Unique ID</a:t>
            </a:r>
            <a:endParaRPr lang="fr-FR" sz="2800" b="1" dirty="0"/>
          </a:p>
        </p:txBody>
      </p:sp>
      <p:pic>
        <p:nvPicPr>
          <p:cNvPr id="20" name="Picture 2" descr="C:\Documents and Settings\Laurent T.LAURENT-11A161F\Bureau\FB\toto\201207-valorisation-onera-france-brevets_img3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09550"/>
            <a:ext cx="1023681" cy="720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68446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D:\Dropbox\_mobiLead IMAGES REFs\logos\iso.emf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4797" y="432596"/>
            <a:ext cx="708811" cy="647222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NFC </a:t>
            </a:r>
            <a:r>
              <a:rPr lang="fr-FR" dirty="0" err="1" smtClean="0"/>
              <a:t>Window</a:t>
            </a:r>
            <a:r>
              <a:rPr lang="fr-FR" dirty="0" smtClean="0"/>
              <a:t> Stickers</a:t>
            </a:r>
            <a:endParaRPr lang="fr-FR" dirty="0"/>
          </a:p>
        </p:txBody>
      </p:sp>
      <p:pic>
        <p:nvPicPr>
          <p:cNvPr id="14" name="Espace réservé du contenu 13"/>
          <p:cNvPicPr>
            <a:picLocks noGrp="1" noChangeAspect="1"/>
          </p:cNvPicPr>
          <p:nvPr>
            <p:ph sz="half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885950"/>
            <a:ext cx="4828627" cy="2714928"/>
          </a:xfrm>
        </p:spPr>
      </p:pic>
      <p:sp>
        <p:nvSpPr>
          <p:cNvPr id="10" name="Rectangle 9"/>
          <p:cNvSpPr/>
          <p:nvPr/>
        </p:nvSpPr>
        <p:spPr>
          <a:xfrm>
            <a:off x="990600" y="858619"/>
            <a:ext cx="434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3600" dirty="0" smtClean="0"/>
              <a:t>225 000 QR+ NFC tags</a:t>
            </a:r>
          </a:p>
        </p:txBody>
      </p:sp>
      <p:pic>
        <p:nvPicPr>
          <p:cNvPr id="12" name="Espace réservé du contenu 11"/>
          <p:cNvPicPr>
            <a:picLocks noGrp="1" noChangeAspect="1"/>
          </p:cNvPicPr>
          <p:nvPr>
            <p:ph sz="half" idx="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4722" y="1200150"/>
            <a:ext cx="2545556" cy="3394075"/>
          </a:xfrm>
        </p:spPr>
      </p:pic>
      <p:pic>
        <p:nvPicPr>
          <p:cNvPr id="19" name="Picture 2" descr="C:\Documents and Settings\Laurent T.LAURENT-11A161F\Bureau\RED Herring\natixis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6616" y="209550"/>
            <a:ext cx="2627784" cy="732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243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28600" y="2503912"/>
            <a:ext cx="1905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/>
              <a:t>Public </a:t>
            </a:r>
            <a:endParaRPr lang="fr-FR" sz="2400" dirty="0" smtClean="0"/>
          </a:p>
          <a:p>
            <a:endParaRPr lang="fr-FR" sz="2400" dirty="0"/>
          </a:p>
          <a:p>
            <a:r>
              <a:rPr lang="fr-FR" sz="2400" dirty="0" err="1" smtClean="0"/>
              <a:t>Remote</a:t>
            </a:r>
            <a:endParaRPr lang="fr-FR" sz="2400" dirty="0" smtClean="0"/>
          </a:p>
          <a:p>
            <a:r>
              <a:rPr lang="fr-FR" sz="2400" dirty="0" smtClean="0"/>
              <a:t>Web App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858000" y="1214550"/>
            <a:ext cx="2133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b="1" dirty="0" smtClean="0"/>
              <a:t>Anti</a:t>
            </a:r>
          </a:p>
          <a:p>
            <a:pPr algn="r"/>
            <a:r>
              <a:rPr lang="fr-FR" sz="2400" b="1" dirty="0" err="1" smtClean="0"/>
              <a:t>counterfeiting</a:t>
            </a:r>
            <a:r>
              <a:rPr lang="fr-FR" sz="2400" b="1" dirty="0" smtClean="0"/>
              <a:t>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28600" y="1504950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Marketing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086600" y="2503912"/>
            <a:ext cx="1905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dirty="0" err="1" smtClean="0"/>
              <a:t>Private</a:t>
            </a:r>
            <a:endParaRPr lang="fr-FR" sz="2400" dirty="0" smtClean="0"/>
          </a:p>
          <a:p>
            <a:pPr algn="r"/>
            <a:endParaRPr lang="fr-FR" sz="2400" dirty="0" smtClean="0"/>
          </a:p>
          <a:p>
            <a:pPr algn="r"/>
            <a:r>
              <a:rPr lang="fr-FR" sz="2400" dirty="0" smtClean="0"/>
              <a:t>Local </a:t>
            </a:r>
            <a:r>
              <a:rPr lang="fr-FR" sz="2400" b="1" dirty="0" smtClean="0"/>
              <a:t>Control</a:t>
            </a:r>
          </a:p>
          <a:p>
            <a:pPr algn="r"/>
            <a:r>
              <a:rPr lang="fr-FR" sz="2400" dirty="0" smtClean="0"/>
              <a:t>Application</a:t>
            </a:r>
            <a:endParaRPr lang="fr-FR" sz="2400" dirty="0"/>
          </a:p>
        </p:txBody>
      </p:sp>
      <p:sp>
        <p:nvSpPr>
          <p:cNvPr id="29" name="Titre 6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From</a:t>
            </a:r>
            <a:r>
              <a:rPr lang="fr-FR" dirty="0" smtClean="0"/>
              <a:t> one Tag to </a:t>
            </a:r>
            <a:r>
              <a:rPr lang="fr-FR" dirty="0" err="1" smtClean="0"/>
              <a:t>several</a:t>
            </a:r>
            <a:r>
              <a:rPr lang="fr-FR" dirty="0" smtClean="0"/>
              <a:t>  usages</a:t>
            </a:r>
            <a:br>
              <a:rPr lang="fr-FR" dirty="0" smtClean="0"/>
            </a:br>
            <a:r>
              <a:rPr lang="fr-FR" b="0" i="1" dirty="0"/>
              <a:t>Marketing &amp; </a:t>
            </a:r>
            <a:r>
              <a:rPr lang="fr-FR" b="0" i="1" dirty="0" err="1" smtClean="0"/>
              <a:t>Semantic</a:t>
            </a:r>
            <a:r>
              <a:rPr lang="fr-FR" b="0" i="1" dirty="0" smtClean="0"/>
              <a:t> </a:t>
            </a:r>
            <a:r>
              <a:rPr lang="fr-FR" b="0" i="1" dirty="0" err="1" smtClean="0"/>
              <a:t>Anticounterfeiting</a:t>
            </a:r>
            <a:endParaRPr lang="fr-FR" i="1" dirty="0"/>
          </a:p>
        </p:txBody>
      </p:sp>
      <p:pic>
        <p:nvPicPr>
          <p:cNvPr id="31" name="Picture 2" descr="C:\Documents and Settings\Laurent T.LAURENT-11A161F\Bureau\FB\toto\201207-valorisation-onera-france-brevets_img3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97" y="359738"/>
            <a:ext cx="1023681" cy="720080"/>
          </a:xfrm>
          <a:prstGeom prst="rect">
            <a:avLst/>
          </a:prstGeom>
          <a:noFill/>
        </p:spPr>
      </p:pic>
      <p:pic>
        <p:nvPicPr>
          <p:cNvPr id="26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18000" y="2111550"/>
            <a:ext cx="1908000" cy="1908000"/>
          </a:xfrm>
          <a:prstGeom prst="rect">
            <a:avLst/>
          </a:prstGeom>
          <a:noFill/>
        </p:spPr>
      </p:pic>
      <p:pic>
        <p:nvPicPr>
          <p:cNvPr id="32" name="Picture 5" descr="C:\Documents and Settings\Laurent T.LAURENT-11A161F\Mes documents\My Dropbox\logos\iphone4.emf"/>
          <p:cNvPicPr>
            <a:picLocks noChangeAspect="1" noChangeArrowheads="1"/>
          </p:cNvPicPr>
          <p:nvPr/>
        </p:nvPicPr>
        <p:blipFill>
          <a:blip r:embed="rId6" cstate="screen"/>
          <a:stretch>
            <a:fillRect/>
          </a:stretch>
        </p:blipFill>
        <p:spPr bwMode="auto">
          <a:xfrm>
            <a:off x="2071539" y="1200150"/>
            <a:ext cx="1662261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02807" y="1755877"/>
            <a:ext cx="1399724" cy="2111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2" name="Straight Arrow Connector 14"/>
          <p:cNvCxnSpPr/>
          <p:nvPr/>
        </p:nvCxnSpPr>
        <p:spPr>
          <a:xfrm flipH="1">
            <a:off x="2238600" y="2876550"/>
            <a:ext cx="1800000" cy="0"/>
          </a:xfrm>
          <a:prstGeom prst="straightConnector1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5" descr="C:\Documents and Settings\Laurent T.LAURENT-11A161F\Mes documents\My Dropbox\logos\iphone4.emf"/>
          <p:cNvPicPr>
            <a:picLocks noChangeAspect="1" noChangeArrowheads="1"/>
          </p:cNvPicPr>
          <p:nvPr/>
        </p:nvPicPr>
        <p:blipFill>
          <a:blip r:embed="rId6" cstate="screen"/>
          <a:stretch>
            <a:fillRect/>
          </a:stretch>
        </p:blipFill>
        <p:spPr bwMode="auto">
          <a:xfrm>
            <a:off x="5410200" y="1200150"/>
            <a:ext cx="1662261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8530" y="1755750"/>
            <a:ext cx="1425600" cy="1425600"/>
          </a:xfrm>
          <a:prstGeom prst="rect">
            <a:avLst/>
          </a:prstGeom>
          <a:noFill/>
        </p:spPr>
      </p:pic>
      <p:cxnSp>
        <p:nvCxnSpPr>
          <p:cNvPr id="41" name="Straight Arrow Connector 14"/>
          <p:cNvCxnSpPr/>
          <p:nvPr/>
        </p:nvCxnSpPr>
        <p:spPr>
          <a:xfrm>
            <a:off x="5105400" y="2876551"/>
            <a:ext cx="1800000" cy="0"/>
          </a:xfrm>
          <a:prstGeom prst="straightConnector1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Freeform 10"/>
          <p:cNvSpPr>
            <a:spLocks/>
          </p:cNvSpPr>
          <p:nvPr/>
        </p:nvSpPr>
        <p:spPr bwMode="auto">
          <a:xfrm>
            <a:off x="5902399" y="3051230"/>
            <a:ext cx="677863" cy="679450"/>
          </a:xfrm>
          <a:custGeom>
            <a:avLst/>
            <a:gdLst>
              <a:gd name="T0" fmla="*/ 6461 w 6461"/>
              <a:gd name="T1" fmla="*/ 195 h 6462"/>
              <a:gd name="T2" fmla="*/ 6456 w 6461"/>
              <a:gd name="T3" fmla="*/ 252 h 6462"/>
              <a:gd name="T4" fmla="*/ 6440 w 6461"/>
              <a:gd name="T5" fmla="*/ 316 h 6462"/>
              <a:gd name="T6" fmla="*/ 6414 w 6461"/>
              <a:gd name="T7" fmla="*/ 390 h 6462"/>
              <a:gd name="T8" fmla="*/ 6378 w 6461"/>
              <a:gd name="T9" fmla="*/ 477 h 6462"/>
              <a:gd name="T10" fmla="*/ 3177 w 6461"/>
              <a:gd name="T11" fmla="*/ 6220 h 6462"/>
              <a:gd name="T12" fmla="*/ 3068 w 6461"/>
              <a:gd name="T13" fmla="*/ 6341 h 6462"/>
              <a:gd name="T14" fmla="*/ 2865 w 6461"/>
              <a:gd name="T15" fmla="*/ 6415 h 6462"/>
              <a:gd name="T16" fmla="*/ 2521 w 6461"/>
              <a:gd name="T17" fmla="*/ 6452 h 6462"/>
              <a:gd name="T18" fmla="*/ 1999 w 6461"/>
              <a:gd name="T19" fmla="*/ 6462 h 6462"/>
              <a:gd name="T20" fmla="*/ 1478 w 6461"/>
              <a:gd name="T21" fmla="*/ 6448 h 6462"/>
              <a:gd name="T22" fmla="*/ 1139 w 6461"/>
              <a:gd name="T23" fmla="*/ 6408 h 6462"/>
              <a:gd name="T24" fmla="*/ 936 w 6461"/>
              <a:gd name="T25" fmla="*/ 6334 h 6462"/>
              <a:gd name="T26" fmla="*/ 821 w 6461"/>
              <a:gd name="T27" fmla="*/ 6220 h 6462"/>
              <a:gd name="T28" fmla="*/ 104 w 6461"/>
              <a:gd name="T29" fmla="*/ 4282 h 6462"/>
              <a:gd name="T30" fmla="*/ 36 w 6461"/>
              <a:gd name="T31" fmla="*/ 4141 h 6462"/>
              <a:gd name="T32" fmla="*/ 5 w 6461"/>
              <a:gd name="T33" fmla="*/ 4051 h 6462"/>
              <a:gd name="T34" fmla="*/ 0 w 6461"/>
              <a:gd name="T35" fmla="*/ 4000 h 6462"/>
              <a:gd name="T36" fmla="*/ 41 w 6461"/>
              <a:gd name="T37" fmla="*/ 3906 h 6462"/>
              <a:gd name="T38" fmla="*/ 182 w 6461"/>
              <a:gd name="T39" fmla="*/ 3842 h 6462"/>
              <a:gd name="T40" fmla="*/ 443 w 6461"/>
              <a:gd name="T41" fmla="*/ 3812 h 6462"/>
              <a:gd name="T42" fmla="*/ 844 w 6461"/>
              <a:gd name="T43" fmla="*/ 3805 h 6462"/>
              <a:gd name="T44" fmla="*/ 1329 w 6461"/>
              <a:gd name="T45" fmla="*/ 3815 h 6462"/>
              <a:gd name="T46" fmla="*/ 1610 w 6461"/>
              <a:gd name="T47" fmla="*/ 3852 h 6462"/>
              <a:gd name="T48" fmla="*/ 1756 w 6461"/>
              <a:gd name="T49" fmla="*/ 3920 h 6462"/>
              <a:gd name="T50" fmla="*/ 1845 w 6461"/>
              <a:gd name="T51" fmla="*/ 4020 h 6462"/>
              <a:gd name="T52" fmla="*/ 2020 w 6461"/>
              <a:gd name="T53" fmla="*/ 5199 h 6462"/>
              <a:gd name="T54" fmla="*/ 2062 w 6461"/>
              <a:gd name="T55" fmla="*/ 5280 h 6462"/>
              <a:gd name="T56" fmla="*/ 2093 w 6461"/>
              <a:gd name="T57" fmla="*/ 5199 h 6462"/>
              <a:gd name="T58" fmla="*/ 4710 w 6461"/>
              <a:gd name="T59" fmla="*/ 215 h 6462"/>
              <a:gd name="T60" fmla="*/ 4783 w 6461"/>
              <a:gd name="T61" fmla="*/ 115 h 6462"/>
              <a:gd name="T62" fmla="*/ 4934 w 6461"/>
              <a:gd name="T63" fmla="*/ 47 h 6462"/>
              <a:gd name="T64" fmla="*/ 5205 w 6461"/>
              <a:gd name="T65" fmla="*/ 11 h 6462"/>
              <a:gd name="T66" fmla="*/ 5658 w 6461"/>
              <a:gd name="T67" fmla="*/ 0 h 6462"/>
              <a:gd name="T68" fmla="*/ 6054 w 6461"/>
              <a:gd name="T69" fmla="*/ 7 h 6462"/>
              <a:gd name="T70" fmla="*/ 6299 w 6461"/>
              <a:gd name="T71" fmla="*/ 41 h 6462"/>
              <a:gd name="T72" fmla="*/ 6424 w 6461"/>
              <a:gd name="T73" fmla="*/ 105 h 6462"/>
              <a:gd name="T74" fmla="*/ 6461 w 6461"/>
              <a:gd name="T75" fmla="*/ 195 h 6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461" h="6462">
                <a:moveTo>
                  <a:pt x="6461" y="195"/>
                </a:moveTo>
                <a:cubicBezTo>
                  <a:pt x="6461" y="213"/>
                  <a:pt x="6459" y="232"/>
                  <a:pt x="6456" y="252"/>
                </a:cubicBezTo>
                <a:cubicBezTo>
                  <a:pt x="6452" y="272"/>
                  <a:pt x="6447" y="294"/>
                  <a:pt x="6440" y="316"/>
                </a:cubicBezTo>
                <a:cubicBezTo>
                  <a:pt x="6433" y="339"/>
                  <a:pt x="6424" y="363"/>
                  <a:pt x="6414" y="390"/>
                </a:cubicBezTo>
                <a:cubicBezTo>
                  <a:pt x="6404" y="417"/>
                  <a:pt x="6391" y="446"/>
                  <a:pt x="6378" y="477"/>
                </a:cubicBezTo>
                <a:lnTo>
                  <a:pt x="3177" y="6220"/>
                </a:lnTo>
                <a:cubicBezTo>
                  <a:pt x="3149" y="6269"/>
                  <a:pt x="3113" y="6310"/>
                  <a:pt x="3068" y="6341"/>
                </a:cubicBezTo>
                <a:cubicBezTo>
                  <a:pt x="3023" y="6372"/>
                  <a:pt x="2955" y="6397"/>
                  <a:pt x="2865" y="6415"/>
                </a:cubicBezTo>
                <a:cubicBezTo>
                  <a:pt x="2774" y="6433"/>
                  <a:pt x="2660" y="6445"/>
                  <a:pt x="2521" y="6452"/>
                </a:cubicBezTo>
                <a:cubicBezTo>
                  <a:pt x="2382" y="6458"/>
                  <a:pt x="2208" y="6462"/>
                  <a:pt x="1999" y="6462"/>
                </a:cubicBezTo>
                <a:cubicBezTo>
                  <a:pt x="1791" y="6462"/>
                  <a:pt x="1617" y="6457"/>
                  <a:pt x="1478" y="6448"/>
                </a:cubicBezTo>
                <a:cubicBezTo>
                  <a:pt x="1339" y="6439"/>
                  <a:pt x="1226" y="6426"/>
                  <a:pt x="1139" y="6408"/>
                </a:cubicBezTo>
                <a:cubicBezTo>
                  <a:pt x="1052" y="6390"/>
                  <a:pt x="985" y="6365"/>
                  <a:pt x="936" y="6334"/>
                </a:cubicBezTo>
                <a:cubicBezTo>
                  <a:pt x="887" y="6303"/>
                  <a:pt x="849" y="6265"/>
                  <a:pt x="821" y="6220"/>
                </a:cubicBezTo>
                <a:lnTo>
                  <a:pt x="104" y="4282"/>
                </a:lnTo>
                <a:cubicBezTo>
                  <a:pt x="76" y="4229"/>
                  <a:pt x="54" y="4182"/>
                  <a:pt x="36" y="4141"/>
                </a:cubicBezTo>
                <a:cubicBezTo>
                  <a:pt x="19" y="4101"/>
                  <a:pt x="8" y="4071"/>
                  <a:pt x="5" y="4051"/>
                </a:cubicBezTo>
                <a:cubicBezTo>
                  <a:pt x="1" y="4030"/>
                  <a:pt x="0" y="4014"/>
                  <a:pt x="0" y="4000"/>
                </a:cubicBezTo>
                <a:cubicBezTo>
                  <a:pt x="0" y="3964"/>
                  <a:pt x="14" y="3933"/>
                  <a:pt x="41" y="3906"/>
                </a:cubicBezTo>
                <a:cubicBezTo>
                  <a:pt x="69" y="3879"/>
                  <a:pt x="116" y="3858"/>
                  <a:pt x="182" y="3842"/>
                </a:cubicBezTo>
                <a:cubicBezTo>
                  <a:pt x="248" y="3827"/>
                  <a:pt x="335" y="3817"/>
                  <a:pt x="443" y="3812"/>
                </a:cubicBezTo>
                <a:cubicBezTo>
                  <a:pt x="550" y="3808"/>
                  <a:pt x="684" y="3805"/>
                  <a:pt x="844" y="3805"/>
                </a:cubicBezTo>
                <a:cubicBezTo>
                  <a:pt x="1046" y="3805"/>
                  <a:pt x="1207" y="3809"/>
                  <a:pt x="1329" y="3815"/>
                </a:cubicBezTo>
                <a:cubicBezTo>
                  <a:pt x="1450" y="3822"/>
                  <a:pt x="1544" y="3834"/>
                  <a:pt x="1610" y="3852"/>
                </a:cubicBezTo>
                <a:cubicBezTo>
                  <a:pt x="1676" y="3870"/>
                  <a:pt x="1725" y="3893"/>
                  <a:pt x="1756" y="3920"/>
                </a:cubicBezTo>
                <a:cubicBezTo>
                  <a:pt x="1787" y="3946"/>
                  <a:pt x="1817" y="3980"/>
                  <a:pt x="1845" y="4020"/>
                </a:cubicBezTo>
                <a:lnTo>
                  <a:pt x="2020" y="5199"/>
                </a:lnTo>
                <a:lnTo>
                  <a:pt x="2062" y="5280"/>
                </a:lnTo>
                <a:lnTo>
                  <a:pt x="2093" y="5199"/>
                </a:lnTo>
                <a:lnTo>
                  <a:pt x="4710" y="215"/>
                </a:lnTo>
                <a:cubicBezTo>
                  <a:pt x="4724" y="175"/>
                  <a:pt x="4748" y="142"/>
                  <a:pt x="4783" y="115"/>
                </a:cubicBezTo>
                <a:cubicBezTo>
                  <a:pt x="4817" y="88"/>
                  <a:pt x="4868" y="65"/>
                  <a:pt x="4934" y="47"/>
                </a:cubicBezTo>
                <a:cubicBezTo>
                  <a:pt x="5000" y="30"/>
                  <a:pt x="5090" y="17"/>
                  <a:pt x="5205" y="11"/>
                </a:cubicBezTo>
                <a:cubicBezTo>
                  <a:pt x="5319" y="4"/>
                  <a:pt x="5471" y="0"/>
                  <a:pt x="5658" y="0"/>
                </a:cubicBezTo>
                <a:cubicBezTo>
                  <a:pt x="5818" y="0"/>
                  <a:pt x="5950" y="3"/>
                  <a:pt x="6054" y="7"/>
                </a:cubicBezTo>
                <a:cubicBezTo>
                  <a:pt x="6159" y="12"/>
                  <a:pt x="6240" y="23"/>
                  <a:pt x="6299" y="41"/>
                </a:cubicBezTo>
                <a:cubicBezTo>
                  <a:pt x="6358" y="59"/>
                  <a:pt x="6400" y="80"/>
                  <a:pt x="6424" y="105"/>
                </a:cubicBezTo>
                <a:cubicBezTo>
                  <a:pt x="6449" y="129"/>
                  <a:pt x="6461" y="159"/>
                  <a:pt x="6461" y="195"/>
                </a:cubicBezTo>
                <a:close/>
              </a:path>
            </a:pathLst>
          </a:custGeom>
          <a:solidFill>
            <a:srgbClr val="00C800"/>
          </a:solidFill>
          <a:ln w="25400" cap="flat">
            <a:solidFill>
              <a:srgbClr val="008C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43963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27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2111550"/>
            <a:ext cx="1908000" cy="1908000"/>
          </a:xfrm>
          <a:prstGeom prst="rect">
            <a:avLst/>
          </a:prstGeom>
          <a:noFill/>
        </p:spPr>
      </p:pic>
      <p:sp>
        <p:nvSpPr>
          <p:cNvPr id="36" name="Rectangle 35"/>
          <p:cNvSpPr/>
          <p:nvPr/>
        </p:nvSpPr>
        <p:spPr>
          <a:xfrm>
            <a:off x="510794" y="3798153"/>
            <a:ext cx="2384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With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r>
              <a:rPr lang="fr-FR" sz="2000" b="1" dirty="0" smtClean="0"/>
              <a:t>Visual Identifier </a:t>
            </a:r>
            <a:endParaRPr lang="fr-FR" sz="2000" b="1" dirty="0"/>
          </a:p>
        </p:txBody>
      </p:sp>
      <p:sp>
        <p:nvSpPr>
          <p:cNvPr id="38" name="Rectangle 37"/>
          <p:cNvSpPr/>
          <p:nvPr/>
        </p:nvSpPr>
        <p:spPr>
          <a:xfrm>
            <a:off x="6310606" y="3798153"/>
            <a:ext cx="239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</a:rPr>
              <a:t>What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>
                <a:solidFill>
                  <a:schemeClr val="bg1">
                    <a:lumMod val="85000"/>
                  </a:schemeClr>
                </a:solidFill>
              </a:rPr>
              <a:t>GTIN Identifier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10794" y="2449748"/>
            <a:ext cx="21109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When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</a:p>
          <a:p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Timestamp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fr-FR" sz="20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</a:rPr>
              <a:t>Period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</a:rPr>
              <a:t> of 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Time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096000" y="1047750"/>
            <a:ext cx="26134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What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 smtClean="0"/>
              <a:t>Label Signature</a:t>
            </a:r>
            <a:br>
              <a:rPr lang="fr-FR" sz="2000" b="1" dirty="0" smtClean="0"/>
            </a:br>
            <a:r>
              <a:rPr lang="fr-FR" sz="2000" b="1" dirty="0" smtClean="0"/>
              <a:t>Product Signature</a:t>
            </a:r>
          </a:p>
        </p:txBody>
      </p:sp>
      <p:cxnSp>
        <p:nvCxnSpPr>
          <p:cNvPr id="18" name="Straight Arrow Connector 14"/>
          <p:cNvCxnSpPr/>
          <p:nvPr/>
        </p:nvCxnSpPr>
        <p:spPr>
          <a:xfrm>
            <a:off x="2238600" y="2918251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14"/>
          <p:cNvCxnSpPr/>
          <p:nvPr/>
        </p:nvCxnSpPr>
        <p:spPr>
          <a:xfrm rot="18900000">
            <a:off x="2502203" y="3817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14"/>
          <p:cNvCxnSpPr/>
          <p:nvPr/>
        </p:nvCxnSpPr>
        <p:spPr>
          <a:xfrm rot="2700000" flipV="1">
            <a:off x="2502203" y="1912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14"/>
          <p:cNvCxnSpPr/>
          <p:nvPr/>
        </p:nvCxnSpPr>
        <p:spPr>
          <a:xfrm flipH="1">
            <a:off x="5105400" y="2918251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14"/>
          <p:cNvCxnSpPr/>
          <p:nvPr/>
        </p:nvCxnSpPr>
        <p:spPr>
          <a:xfrm rot="2700000" flipH="1">
            <a:off x="4841797" y="3817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14"/>
          <p:cNvCxnSpPr/>
          <p:nvPr/>
        </p:nvCxnSpPr>
        <p:spPr>
          <a:xfrm rot="18900000" flipH="1" flipV="1">
            <a:off x="4841797" y="1912748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310606" y="2449749"/>
            <a:ext cx="239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What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ERP Identifier</a:t>
            </a:r>
          </a:p>
        </p:txBody>
      </p:sp>
      <p:sp>
        <p:nvSpPr>
          <p:cNvPr id="29" name="Titre 6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Driven</a:t>
            </a:r>
            <a:r>
              <a:rPr lang="fr-FR" dirty="0"/>
              <a:t> by Innovation,</a:t>
            </a:r>
            <a:br>
              <a:rPr lang="fr-FR" dirty="0"/>
            </a:br>
            <a:r>
              <a:rPr lang="fr-FR" dirty="0"/>
              <a:t>a unique </a:t>
            </a:r>
            <a:r>
              <a:rPr lang="fr-FR" dirty="0" smtClean="0"/>
              <a:t>and original </a:t>
            </a:r>
            <a:r>
              <a:rPr lang="fr-FR" dirty="0" err="1" smtClean="0"/>
              <a:t>approach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510794" y="1047750"/>
            <a:ext cx="1905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Where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  <a:b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Geocoding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Region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82900" y="4026753"/>
            <a:ext cx="190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err="1" smtClean="0"/>
              <a:t>Coded</a:t>
            </a:r>
            <a:endParaRPr lang="fr-FR" sz="2800" b="1" dirty="0" smtClean="0"/>
          </a:p>
          <a:p>
            <a:pPr algn="ctr"/>
            <a:r>
              <a:rPr lang="fr-FR" sz="2800" b="1" dirty="0" err="1" smtClean="0"/>
              <a:t>Cyphered</a:t>
            </a:r>
            <a:endParaRPr lang="fr-FR" sz="2800" b="1" dirty="0"/>
          </a:p>
        </p:txBody>
      </p:sp>
      <p:sp>
        <p:nvSpPr>
          <p:cNvPr id="23" name="Rectangle 22"/>
          <p:cNvSpPr/>
          <p:nvPr/>
        </p:nvSpPr>
        <p:spPr>
          <a:xfrm>
            <a:off x="3582900" y="1276350"/>
            <a:ext cx="190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/>
              <a:t>URL </a:t>
            </a:r>
            <a:r>
              <a:rPr lang="fr-FR" sz="2800" b="1" dirty="0" err="1" smtClean="0"/>
              <a:t>based</a:t>
            </a:r>
            <a:r>
              <a:rPr lang="fr-FR" sz="2800" b="1" dirty="0" smtClean="0"/>
              <a:t/>
            </a:r>
            <a:br>
              <a:rPr lang="fr-FR" sz="2800" b="1" dirty="0" smtClean="0"/>
            </a:br>
            <a:r>
              <a:rPr lang="fr-FR" sz="2800" b="1" dirty="0" smtClean="0"/>
              <a:t>Unique ID</a:t>
            </a:r>
            <a:endParaRPr lang="fr-FR" sz="2800" b="1" dirty="0"/>
          </a:p>
        </p:txBody>
      </p:sp>
      <p:pic>
        <p:nvPicPr>
          <p:cNvPr id="20" name="Picture 2" descr="C:\Documents and Settings\Laurent T.LAURENT-11A161F\Bureau\FB\toto\201207-valorisation-onera-france-brevets_img3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09550"/>
            <a:ext cx="1023681" cy="720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25241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28600" y="2503912"/>
            <a:ext cx="1905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/>
              <a:t>Public </a:t>
            </a:r>
            <a:endParaRPr lang="fr-FR" sz="2400" dirty="0" smtClean="0"/>
          </a:p>
          <a:p>
            <a:endParaRPr lang="fr-FR" sz="2400" dirty="0"/>
          </a:p>
          <a:p>
            <a:r>
              <a:rPr lang="fr-FR" sz="2400" dirty="0" err="1" smtClean="0"/>
              <a:t>Remote</a:t>
            </a:r>
            <a:endParaRPr lang="fr-FR" sz="2400" dirty="0" smtClean="0"/>
          </a:p>
          <a:p>
            <a:r>
              <a:rPr lang="fr-FR" sz="2400" dirty="0" smtClean="0"/>
              <a:t>Web App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858000" y="1214550"/>
            <a:ext cx="2133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b="1" dirty="0" smtClean="0"/>
              <a:t>Anti</a:t>
            </a:r>
          </a:p>
          <a:p>
            <a:pPr algn="r"/>
            <a:r>
              <a:rPr lang="fr-FR" sz="2400" b="1" dirty="0" err="1"/>
              <a:t>c</a:t>
            </a:r>
            <a:r>
              <a:rPr lang="fr-FR" sz="2400" b="1" dirty="0" err="1" smtClean="0"/>
              <a:t>ounterfeiting</a:t>
            </a:r>
            <a:r>
              <a:rPr lang="fr-FR" sz="2400" b="1" dirty="0" smtClean="0"/>
              <a:t>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28600" y="1504950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Marketing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086600" y="2503912"/>
            <a:ext cx="1905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dirty="0" err="1" smtClean="0"/>
              <a:t>Private</a:t>
            </a:r>
            <a:endParaRPr lang="fr-FR" sz="2400" dirty="0" smtClean="0"/>
          </a:p>
          <a:p>
            <a:pPr algn="r"/>
            <a:r>
              <a:rPr lang="fr-FR" sz="2400" dirty="0" smtClean="0"/>
              <a:t> </a:t>
            </a:r>
          </a:p>
          <a:p>
            <a:pPr algn="r"/>
            <a:r>
              <a:rPr lang="fr-FR" sz="2400" dirty="0" smtClean="0"/>
              <a:t>Local </a:t>
            </a:r>
            <a:r>
              <a:rPr lang="fr-FR" sz="2400" b="1" dirty="0" err="1" smtClean="0"/>
              <a:t>Draw</a:t>
            </a:r>
            <a:endParaRPr lang="fr-FR" sz="2400" b="1" dirty="0" smtClean="0"/>
          </a:p>
          <a:p>
            <a:pPr algn="r"/>
            <a:r>
              <a:rPr lang="fr-FR" sz="2400" dirty="0" smtClean="0"/>
              <a:t>Application</a:t>
            </a:r>
          </a:p>
        </p:txBody>
      </p:sp>
      <p:sp>
        <p:nvSpPr>
          <p:cNvPr id="29" name="Titre 6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From</a:t>
            </a:r>
            <a:r>
              <a:rPr lang="fr-FR" dirty="0" smtClean="0"/>
              <a:t> one Tag to </a:t>
            </a:r>
            <a:r>
              <a:rPr lang="fr-FR" dirty="0" err="1" smtClean="0"/>
              <a:t>several</a:t>
            </a:r>
            <a:r>
              <a:rPr lang="fr-FR" dirty="0" smtClean="0"/>
              <a:t>  usages</a:t>
            </a:r>
            <a:br>
              <a:rPr lang="fr-FR" dirty="0" smtClean="0"/>
            </a:br>
            <a:r>
              <a:rPr lang="fr-FR" b="0" i="1" dirty="0"/>
              <a:t>Marketing </a:t>
            </a:r>
            <a:r>
              <a:rPr lang="fr-FR" b="0" i="1" dirty="0" smtClean="0"/>
              <a:t>&amp; Visual </a:t>
            </a:r>
            <a:r>
              <a:rPr lang="fr-FR" b="0" i="1" dirty="0" err="1" smtClean="0"/>
              <a:t>Anticounterfeiting</a:t>
            </a:r>
            <a:r>
              <a:rPr lang="fr-FR" b="0" i="1" dirty="0" smtClean="0"/>
              <a:t> </a:t>
            </a:r>
            <a:endParaRPr lang="fr-FR" b="0" i="1" dirty="0"/>
          </a:p>
        </p:txBody>
      </p:sp>
      <p:pic>
        <p:nvPicPr>
          <p:cNvPr id="31" name="Picture 2" descr="C:\Documents and Settings\Laurent T.LAURENT-11A161F\Bureau\FB\toto\201207-valorisation-onera-france-brevets_img3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97" y="359738"/>
            <a:ext cx="1023681" cy="720080"/>
          </a:xfrm>
          <a:prstGeom prst="rect">
            <a:avLst/>
          </a:prstGeom>
          <a:noFill/>
        </p:spPr>
      </p:pic>
      <p:pic>
        <p:nvPicPr>
          <p:cNvPr id="26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18000" y="2111550"/>
            <a:ext cx="1908000" cy="1908000"/>
          </a:xfrm>
          <a:prstGeom prst="rect">
            <a:avLst/>
          </a:prstGeom>
          <a:noFill/>
        </p:spPr>
      </p:pic>
      <p:pic>
        <p:nvPicPr>
          <p:cNvPr id="27" name="Picture 5" descr="C:\Documents and Settings\Laurent T.LAURENT-11A161F\Mes documents\My Dropbox\logos\iphone4.emf"/>
          <p:cNvPicPr>
            <a:picLocks noChangeAspect="1" noChangeArrowheads="1"/>
          </p:cNvPicPr>
          <p:nvPr/>
        </p:nvPicPr>
        <p:blipFill>
          <a:blip r:embed="rId6" cstate="screen"/>
          <a:stretch>
            <a:fillRect/>
          </a:stretch>
        </p:blipFill>
        <p:spPr bwMode="auto">
          <a:xfrm>
            <a:off x="5410200" y="1200150"/>
            <a:ext cx="1662261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5" descr="C:\Documents and Settings\Laurent T.LAURENT-11A161F\Mes documents\My Dropbox\logos\iphone4.emf"/>
          <p:cNvPicPr>
            <a:picLocks noChangeAspect="1" noChangeArrowheads="1"/>
          </p:cNvPicPr>
          <p:nvPr/>
        </p:nvPicPr>
        <p:blipFill>
          <a:blip r:embed="rId6" cstate="screen"/>
          <a:stretch>
            <a:fillRect/>
          </a:stretch>
        </p:blipFill>
        <p:spPr bwMode="auto">
          <a:xfrm>
            <a:off x="2071539" y="1200150"/>
            <a:ext cx="1662261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02807" y="1755877"/>
            <a:ext cx="1399724" cy="2111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2" name="Straight Arrow Connector 14"/>
          <p:cNvCxnSpPr/>
          <p:nvPr/>
        </p:nvCxnSpPr>
        <p:spPr>
          <a:xfrm flipH="1">
            <a:off x="2238600" y="2876550"/>
            <a:ext cx="1800000" cy="0"/>
          </a:xfrm>
          <a:prstGeom prst="straightConnector1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Imag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16" y="2952750"/>
            <a:ext cx="808856" cy="876410"/>
          </a:xfrm>
          <a:prstGeom prst="rect">
            <a:avLst/>
          </a:prstGeom>
        </p:spPr>
      </p:pic>
      <p:pic>
        <p:nvPicPr>
          <p:cNvPr id="30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8530" y="1755750"/>
            <a:ext cx="1425600" cy="1425600"/>
          </a:xfrm>
          <a:prstGeom prst="rect">
            <a:avLst/>
          </a:prstGeom>
          <a:noFill/>
        </p:spPr>
      </p:pic>
      <p:cxnSp>
        <p:nvCxnSpPr>
          <p:cNvPr id="41" name="Straight Arrow Connector 14"/>
          <p:cNvCxnSpPr/>
          <p:nvPr/>
        </p:nvCxnSpPr>
        <p:spPr>
          <a:xfrm>
            <a:off x="5105400" y="2876551"/>
            <a:ext cx="1800000" cy="0"/>
          </a:xfrm>
          <a:prstGeom prst="straightConnector1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902" y="2952750"/>
            <a:ext cx="808856" cy="87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273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27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2111550"/>
            <a:ext cx="1908000" cy="1908000"/>
          </a:xfrm>
          <a:prstGeom prst="rect">
            <a:avLst/>
          </a:prstGeom>
          <a:noFill/>
        </p:spPr>
      </p:pic>
      <p:sp>
        <p:nvSpPr>
          <p:cNvPr id="36" name="Rectangle 35"/>
          <p:cNvSpPr/>
          <p:nvPr/>
        </p:nvSpPr>
        <p:spPr>
          <a:xfrm>
            <a:off x="510794" y="3798153"/>
            <a:ext cx="2384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With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r>
              <a:rPr lang="fr-FR" sz="2000" b="1" dirty="0" smtClean="0"/>
              <a:t>Visual Identifier </a:t>
            </a:r>
            <a:endParaRPr lang="fr-FR" sz="2000" b="1" dirty="0"/>
          </a:p>
        </p:txBody>
      </p:sp>
      <p:sp>
        <p:nvSpPr>
          <p:cNvPr id="38" name="Rectangle 37"/>
          <p:cNvSpPr/>
          <p:nvPr/>
        </p:nvSpPr>
        <p:spPr>
          <a:xfrm>
            <a:off x="6310606" y="3798153"/>
            <a:ext cx="239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</a:rPr>
              <a:t>What</a:t>
            </a:r>
            <a:r>
              <a:rPr lang="fr-FR" sz="2000" b="1" dirty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/>
              <a:t>GTIN Identifier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10794" y="2449748"/>
            <a:ext cx="21109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When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r>
              <a:rPr lang="fr-FR" sz="2000" b="1" dirty="0" err="1" smtClean="0"/>
              <a:t>Timestamp</a:t>
            </a:r>
            <a:r>
              <a:rPr lang="fr-FR" sz="2000" b="1" dirty="0"/>
              <a:t/>
            </a:r>
            <a:br>
              <a:rPr lang="fr-FR" sz="2000" b="1" dirty="0"/>
            </a:br>
            <a:r>
              <a:rPr lang="fr-FR" sz="2000" b="1" dirty="0" err="1"/>
              <a:t>Period</a:t>
            </a:r>
            <a:r>
              <a:rPr lang="fr-FR" sz="2000" b="1" dirty="0"/>
              <a:t> of </a:t>
            </a:r>
            <a:r>
              <a:rPr lang="fr-FR" sz="2000" b="1" dirty="0" smtClean="0"/>
              <a:t>Time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096000" y="1047750"/>
            <a:ext cx="26134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What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 smtClean="0"/>
              <a:t>Label Signature</a:t>
            </a:r>
            <a:br>
              <a:rPr lang="fr-FR" sz="2000" b="1" dirty="0" smtClean="0"/>
            </a:br>
            <a:r>
              <a:rPr lang="fr-FR" sz="2000" b="1" dirty="0" smtClean="0"/>
              <a:t>Product Signature</a:t>
            </a:r>
          </a:p>
        </p:txBody>
      </p:sp>
      <p:cxnSp>
        <p:nvCxnSpPr>
          <p:cNvPr id="18" name="Straight Arrow Connector 14"/>
          <p:cNvCxnSpPr/>
          <p:nvPr/>
        </p:nvCxnSpPr>
        <p:spPr>
          <a:xfrm>
            <a:off x="2238600" y="2918251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14"/>
          <p:cNvCxnSpPr/>
          <p:nvPr/>
        </p:nvCxnSpPr>
        <p:spPr>
          <a:xfrm rot="18900000">
            <a:off x="2502203" y="3817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14"/>
          <p:cNvCxnSpPr/>
          <p:nvPr/>
        </p:nvCxnSpPr>
        <p:spPr>
          <a:xfrm rot="2700000" flipV="1">
            <a:off x="2502203" y="1912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14"/>
          <p:cNvCxnSpPr/>
          <p:nvPr/>
        </p:nvCxnSpPr>
        <p:spPr>
          <a:xfrm flipH="1">
            <a:off x="5105400" y="2918251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14"/>
          <p:cNvCxnSpPr/>
          <p:nvPr/>
        </p:nvCxnSpPr>
        <p:spPr>
          <a:xfrm rot="2700000" flipH="1">
            <a:off x="4841797" y="3817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14"/>
          <p:cNvCxnSpPr/>
          <p:nvPr/>
        </p:nvCxnSpPr>
        <p:spPr>
          <a:xfrm rot="18900000" flipH="1" flipV="1">
            <a:off x="4841797" y="1912748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310606" y="2449749"/>
            <a:ext cx="239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What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 smtClean="0"/>
              <a:t>ERP Identifier</a:t>
            </a:r>
          </a:p>
        </p:txBody>
      </p:sp>
      <p:sp>
        <p:nvSpPr>
          <p:cNvPr id="29" name="Titre 6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Driven</a:t>
            </a:r>
            <a:r>
              <a:rPr lang="fr-FR" dirty="0"/>
              <a:t> by Innovation,</a:t>
            </a:r>
            <a:br>
              <a:rPr lang="fr-FR" dirty="0"/>
            </a:br>
            <a:r>
              <a:rPr lang="fr-FR" dirty="0"/>
              <a:t>a unique </a:t>
            </a:r>
            <a:r>
              <a:rPr lang="fr-FR" dirty="0" smtClean="0"/>
              <a:t>and original </a:t>
            </a:r>
            <a:r>
              <a:rPr lang="fr-FR" dirty="0" err="1" smtClean="0"/>
              <a:t>approach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510794" y="1047750"/>
            <a:ext cx="1905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Where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  <a:b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fr-FR" sz="2000" b="1" dirty="0" err="1" smtClean="0"/>
              <a:t>Geocoding</a:t>
            </a:r>
            <a:r>
              <a:rPr lang="fr-FR" sz="2000" b="1" dirty="0" smtClean="0"/>
              <a:t/>
            </a:r>
            <a:br>
              <a:rPr lang="fr-FR" sz="2000" b="1" dirty="0" smtClean="0"/>
            </a:br>
            <a:r>
              <a:rPr lang="fr-FR" sz="2000" b="1" dirty="0" smtClean="0"/>
              <a:t>Region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82900" y="4026753"/>
            <a:ext cx="190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err="1" smtClean="0"/>
              <a:t>Coded</a:t>
            </a:r>
            <a:endParaRPr lang="fr-FR" sz="2800" b="1" dirty="0" smtClean="0"/>
          </a:p>
          <a:p>
            <a:pPr algn="ctr"/>
            <a:r>
              <a:rPr lang="fr-FR" sz="2800" b="1" dirty="0" err="1" smtClean="0"/>
              <a:t>Cyphered</a:t>
            </a:r>
            <a:endParaRPr lang="fr-FR" sz="2800" b="1" dirty="0"/>
          </a:p>
        </p:txBody>
      </p:sp>
      <p:sp>
        <p:nvSpPr>
          <p:cNvPr id="23" name="Rectangle 22"/>
          <p:cNvSpPr/>
          <p:nvPr/>
        </p:nvSpPr>
        <p:spPr>
          <a:xfrm>
            <a:off x="3582900" y="1276350"/>
            <a:ext cx="190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/>
              <a:t>URL </a:t>
            </a:r>
            <a:r>
              <a:rPr lang="fr-FR" sz="2800" b="1" dirty="0" err="1" smtClean="0"/>
              <a:t>based</a:t>
            </a:r>
            <a:r>
              <a:rPr lang="fr-FR" sz="2800" b="1" dirty="0" smtClean="0"/>
              <a:t/>
            </a:r>
            <a:br>
              <a:rPr lang="fr-FR" sz="2800" b="1" dirty="0" smtClean="0"/>
            </a:br>
            <a:r>
              <a:rPr lang="fr-FR" sz="2800" b="1" dirty="0" smtClean="0"/>
              <a:t>Unique ID</a:t>
            </a:r>
            <a:endParaRPr lang="fr-FR" sz="2800" b="1" dirty="0"/>
          </a:p>
        </p:txBody>
      </p:sp>
      <p:pic>
        <p:nvPicPr>
          <p:cNvPr id="20" name="Picture 2" descr="C:\Documents and Settings\Laurent T.LAURENT-11A161F\Bureau\FB\toto\201207-valorisation-onera-france-brevets_img3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09550"/>
            <a:ext cx="1023681" cy="720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95194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 33"/>
          <p:cNvPicPr>
            <a:picLocks noChangeAspect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9378"/>
            <a:ext cx="9144000" cy="2944122"/>
          </a:xfrm>
          <a:prstGeom prst="rect">
            <a:avLst/>
          </a:prstGeom>
        </p:spPr>
      </p:pic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13171492" y="-581023"/>
            <a:ext cx="0" cy="4606923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Line 6"/>
          <p:cNvSpPr>
            <a:spLocks noChangeShapeType="1"/>
          </p:cNvSpPr>
          <p:nvPr/>
        </p:nvSpPr>
        <p:spPr bwMode="auto">
          <a:xfrm>
            <a:off x="13171492" y="-581023"/>
            <a:ext cx="0" cy="4606923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Driven</a:t>
            </a:r>
            <a:r>
              <a:rPr lang="fr-FR" dirty="0"/>
              <a:t> by Innovation,</a:t>
            </a:r>
            <a:br>
              <a:rPr lang="fr-FR" dirty="0"/>
            </a:br>
            <a:r>
              <a:rPr lang="fr-FR" dirty="0"/>
              <a:t>a unique and original </a:t>
            </a:r>
            <a:r>
              <a:rPr lang="fr-FR" dirty="0" err="1"/>
              <a:t>approach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Not </a:t>
            </a:r>
            <a:r>
              <a:rPr lang="fr-FR" dirty="0" err="1" smtClean="0"/>
              <a:t>only</a:t>
            </a:r>
            <a:r>
              <a:rPr lang="fr-FR" dirty="0" smtClean="0"/>
              <a:t>…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err="1" smtClean="0"/>
              <a:t>We</a:t>
            </a:r>
            <a:r>
              <a:rPr lang="fr-FR" dirty="0" smtClean="0"/>
              <a:t> are able to </a:t>
            </a:r>
            <a:r>
              <a:rPr lang="fr-FR" dirty="0" err="1" smtClean="0"/>
              <a:t>create</a:t>
            </a:r>
            <a:r>
              <a:rPr lang="fr-FR" dirty="0" smtClean="0"/>
              <a:t> </a:t>
            </a:r>
            <a:r>
              <a:rPr lang="fr-FR" dirty="0" err="1" smtClean="0"/>
              <a:t>hundreds</a:t>
            </a:r>
            <a:r>
              <a:rPr lang="fr-FR" dirty="0" smtClean="0"/>
              <a:t>, </a:t>
            </a:r>
            <a:r>
              <a:rPr lang="fr-FR" dirty="0" err="1" smtClean="0"/>
              <a:t>thousands</a:t>
            </a:r>
            <a:r>
              <a:rPr lang="fr-FR" dirty="0" smtClean="0"/>
              <a:t>, millions, billions of uniques URL Links.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 err="1" smtClean="0"/>
              <a:t>We</a:t>
            </a:r>
            <a:r>
              <a:rPr lang="fr-FR" dirty="0" smtClean="0"/>
              <a:t> are able to </a:t>
            </a:r>
            <a:r>
              <a:rPr lang="fr-FR" dirty="0" err="1" smtClean="0"/>
              <a:t>provide</a:t>
            </a:r>
            <a:r>
              <a:rPr lang="fr-FR" dirty="0" smtClean="0"/>
              <a:t> Unique </a:t>
            </a:r>
            <a:r>
              <a:rPr lang="fr-FR" dirty="0" err="1" smtClean="0"/>
              <a:t>IDs</a:t>
            </a:r>
            <a:r>
              <a:rPr lang="fr-FR" dirty="0" smtClean="0"/>
              <a:t>, Unique </a:t>
            </a:r>
            <a:r>
              <a:rPr lang="fr-FR" dirty="0" err="1" smtClean="0"/>
              <a:t>URLs</a:t>
            </a:r>
            <a:r>
              <a:rPr lang="fr-FR" dirty="0" smtClean="0"/>
              <a:t>, Unique Tags (QR Code, NFC)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 smtClean="0"/>
              <a:t>… But </a:t>
            </a:r>
            <a:r>
              <a:rPr lang="fr-FR" dirty="0" err="1" smtClean="0"/>
              <a:t>also</a:t>
            </a:r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r-FR" dirty="0" err="1" smtClean="0"/>
              <a:t>We</a:t>
            </a:r>
            <a:r>
              <a:rPr lang="fr-FR" dirty="0" smtClean="0"/>
              <a:t> are able to manage </a:t>
            </a:r>
            <a:r>
              <a:rPr lang="fr-FR" dirty="0" err="1" smtClean="0"/>
              <a:t>each</a:t>
            </a:r>
            <a:r>
              <a:rPr lang="fr-FR" dirty="0" smtClean="0"/>
              <a:t> </a:t>
            </a:r>
            <a:r>
              <a:rPr lang="fr-FR" dirty="0" err="1" smtClean="0"/>
              <a:t>link</a:t>
            </a:r>
            <a:r>
              <a:rPr lang="fr-FR" dirty="0" smtClean="0"/>
              <a:t> on the serveur </a:t>
            </a:r>
            <a:r>
              <a:rPr lang="fr-FR" dirty="0" err="1" smtClean="0"/>
              <a:t>side</a:t>
            </a:r>
            <a:r>
              <a:rPr lang="fr-FR" dirty="0" smtClean="0"/>
              <a:t>, on </a:t>
            </a:r>
            <a:r>
              <a:rPr lang="fr-FR" dirty="0" err="1" smtClean="0"/>
              <a:t>premise</a:t>
            </a:r>
            <a:r>
              <a:rPr lang="fr-FR" dirty="0" smtClean="0"/>
              <a:t>, or </a:t>
            </a:r>
            <a:r>
              <a:rPr lang="fr-FR" dirty="0" err="1" smtClean="0"/>
              <a:t>locally</a:t>
            </a:r>
            <a:r>
              <a:rPr lang="fr-FR" dirty="0" smtClean="0"/>
              <a:t>.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 err="1"/>
              <a:t>We</a:t>
            </a:r>
            <a:r>
              <a:rPr lang="fr-FR" dirty="0"/>
              <a:t> are able to </a:t>
            </a:r>
            <a:r>
              <a:rPr lang="fr-FR" dirty="0" err="1"/>
              <a:t>provide</a:t>
            </a:r>
            <a:r>
              <a:rPr lang="fr-FR" dirty="0"/>
              <a:t> </a:t>
            </a:r>
            <a:r>
              <a:rPr lang="fr-FR" dirty="0" err="1" smtClean="0"/>
              <a:t>integrated</a:t>
            </a:r>
            <a:r>
              <a:rPr lang="fr-FR" dirty="0" smtClean="0"/>
              <a:t> solutions, software licences, </a:t>
            </a:r>
            <a:r>
              <a:rPr lang="fr-FR" dirty="0" err="1" smtClean="0"/>
              <a:t>algorithms</a:t>
            </a:r>
            <a:r>
              <a:rPr lang="fr-FR" dirty="0" smtClean="0"/>
              <a:t>, patent IP licences </a:t>
            </a:r>
            <a:r>
              <a:rPr lang="fr-FR" dirty="0" err="1" smtClean="0"/>
              <a:t>thru</a:t>
            </a:r>
            <a:r>
              <a:rPr lang="fr-FR" dirty="0" smtClean="0"/>
              <a:t> FRANCE BREVET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13461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 33"/>
          <p:cNvPicPr>
            <a:picLocks noChangeAspect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9378"/>
            <a:ext cx="9144000" cy="2944122"/>
          </a:xfrm>
          <a:prstGeom prst="rect">
            <a:avLst/>
          </a:prstGeom>
        </p:spPr>
      </p:pic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13171492" y="-581023"/>
            <a:ext cx="0" cy="4606923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Line 6"/>
          <p:cNvSpPr>
            <a:spLocks noChangeShapeType="1"/>
          </p:cNvSpPr>
          <p:nvPr/>
        </p:nvSpPr>
        <p:spPr bwMode="auto">
          <a:xfrm>
            <a:off x="13171492" y="-581023"/>
            <a:ext cx="0" cy="4606923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Driven</a:t>
            </a:r>
            <a:r>
              <a:rPr lang="fr-FR" dirty="0"/>
              <a:t> by Innovation,</a:t>
            </a:r>
            <a:br>
              <a:rPr lang="fr-FR" dirty="0"/>
            </a:br>
            <a:r>
              <a:rPr lang="fr-FR" dirty="0"/>
              <a:t>a unique and original </a:t>
            </a:r>
            <a:r>
              <a:rPr lang="fr-FR" dirty="0" err="1"/>
              <a:t>approach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Not </a:t>
            </a:r>
            <a:r>
              <a:rPr lang="fr-FR" dirty="0" err="1" smtClean="0"/>
              <a:t>only</a:t>
            </a:r>
            <a:r>
              <a:rPr lang="fr-FR" dirty="0" smtClean="0"/>
              <a:t>…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We do believe in Research and Development, Intellectual Properties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 smtClean="0"/>
              <a:t>… But </a:t>
            </a:r>
            <a:r>
              <a:rPr lang="fr-FR" dirty="0" err="1" smtClean="0"/>
              <a:t>also</a:t>
            </a:r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r-FR" dirty="0" err="1" smtClean="0"/>
              <a:t>We</a:t>
            </a:r>
            <a:r>
              <a:rPr lang="fr-FR" dirty="0" smtClean="0"/>
              <a:t> are </a:t>
            </a:r>
            <a:r>
              <a:rPr lang="fr-FR" dirty="0" err="1" smtClean="0"/>
              <a:t>willing</a:t>
            </a:r>
            <a:r>
              <a:rPr lang="fr-FR" dirty="0" smtClean="0"/>
              <a:t> to </a:t>
            </a:r>
            <a:r>
              <a:rPr lang="fr-FR" dirty="0" err="1" smtClean="0"/>
              <a:t>share</a:t>
            </a:r>
            <a:r>
              <a:rPr lang="fr-FR" dirty="0" smtClean="0"/>
              <a:t> </a:t>
            </a:r>
            <a:r>
              <a:rPr lang="fr-FR" dirty="0" err="1" smtClean="0"/>
              <a:t>our</a:t>
            </a:r>
            <a:r>
              <a:rPr lang="fr-FR" dirty="0" smtClean="0"/>
              <a:t> IP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others</a:t>
            </a:r>
            <a:r>
              <a:rPr lang="fr-FR" dirty="0" smtClean="0"/>
              <a:t>, to </a:t>
            </a:r>
            <a:r>
              <a:rPr lang="fr-FR" dirty="0" err="1"/>
              <a:t>b</a:t>
            </a:r>
            <a:r>
              <a:rPr lang="fr-FR" dirty="0" err="1" smtClean="0"/>
              <a:t>e</a:t>
            </a:r>
            <a:r>
              <a:rPr lang="fr-FR" dirty="0" smtClean="0"/>
              <a:t> part of </a:t>
            </a:r>
            <a:r>
              <a:rPr lang="fr-FR" dirty="0" err="1" smtClean="0"/>
              <a:t>Norms</a:t>
            </a:r>
            <a:r>
              <a:rPr lang="fr-FR" dirty="0" smtClean="0"/>
              <a:t>, Standards and Best Practices – </a:t>
            </a:r>
            <a:r>
              <a:rPr lang="fr-FR" dirty="0" err="1" smtClean="0"/>
              <a:t>including</a:t>
            </a:r>
            <a:r>
              <a:rPr lang="fr-FR" dirty="0" smtClean="0"/>
              <a:t> Open Innovation.</a:t>
            </a:r>
            <a:endParaRPr lang="fr-FR" dirty="0"/>
          </a:p>
        </p:txBody>
      </p:sp>
      <p:pic>
        <p:nvPicPr>
          <p:cNvPr id="10" name="Picture 2" descr="C:\Documents and Settings\Laurent T.LAURENT-11A161F\Bureau\FB\toto\201207-valorisation-onera-france-brevets_img3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09550"/>
            <a:ext cx="1023681" cy="720080"/>
          </a:xfrm>
          <a:prstGeom prst="rect">
            <a:avLst/>
          </a:prstGeom>
          <a:noFill/>
        </p:spPr>
      </p:pic>
      <p:pic>
        <p:nvPicPr>
          <p:cNvPr id="11" name="Picture 4" descr="D:\Dropbox\_mobiLead IMAGES REFs\logos\iso.e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484600" y="3739387"/>
            <a:ext cx="864000" cy="78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4" descr="w3cmember-v.em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785"/>
          <a:stretch>
            <a:fillRect/>
          </a:stretch>
        </p:blipFill>
        <p:spPr>
          <a:xfrm>
            <a:off x="7848600" y="3736706"/>
            <a:ext cx="1219200" cy="630267"/>
          </a:xfrm>
          <a:prstGeom prst="rect">
            <a:avLst/>
          </a:prstGeom>
        </p:spPr>
      </p:pic>
      <p:pic>
        <p:nvPicPr>
          <p:cNvPr id="13" name="Picture 4" descr="D:\Dropbox\_mobiLead IMAGES REFs\logos\iso.emf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38380" y="3714750"/>
            <a:ext cx="138662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00" y="3608769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3301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 33"/>
          <p:cNvPicPr>
            <a:picLocks noChangeAspect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9378"/>
            <a:ext cx="9144000" cy="2944122"/>
          </a:xfrm>
          <a:prstGeom prst="rect">
            <a:avLst/>
          </a:prstGeom>
        </p:spPr>
      </p:pic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13171492" y="-581023"/>
            <a:ext cx="0" cy="4606923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Line 6"/>
          <p:cNvSpPr>
            <a:spLocks noChangeShapeType="1"/>
          </p:cNvSpPr>
          <p:nvPr/>
        </p:nvSpPr>
        <p:spPr bwMode="auto">
          <a:xfrm>
            <a:off x="13171492" y="-581023"/>
            <a:ext cx="0" cy="4606923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Driven</a:t>
            </a:r>
            <a:r>
              <a:rPr lang="fr-FR" dirty="0"/>
              <a:t> by Innovation,</a:t>
            </a:r>
            <a:br>
              <a:rPr lang="fr-FR" dirty="0"/>
            </a:br>
            <a:r>
              <a:rPr lang="fr-FR" dirty="0"/>
              <a:t>a unique and original </a:t>
            </a:r>
            <a:r>
              <a:rPr lang="fr-FR" dirty="0" err="1"/>
              <a:t>approach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Not </a:t>
            </a:r>
            <a:r>
              <a:rPr lang="fr-FR" dirty="0" err="1" smtClean="0"/>
              <a:t>only</a:t>
            </a:r>
            <a:r>
              <a:rPr lang="fr-FR" dirty="0" smtClean="0"/>
              <a:t>…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dirty="0" err="1" smtClean="0"/>
              <a:t>We</a:t>
            </a:r>
            <a:r>
              <a:rPr lang="fr-FR" dirty="0" smtClean="0"/>
              <a:t> are able to </a:t>
            </a:r>
            <a:r>
              <a:rPr lang="fr-FR" dirty="0" err="1" smtClean="0"/>
              <a:t>create</a:t>
            </a:r>
            <a:r>
              <a:rPr lang="fr-FR" dirty="0" smtClean="0"/>
              <a:t> Unique URL links, </a:t>
            </a:r>
            <a:r>
              <a:rPr lang="fr-FR" dirty="0" err="1" smtClean="0"/>
              <a:t>either</a:t>
            </a:r>
            <a:r>
              <a:rPr lang="fr-FR" dirty="0" smtClean="0"/>
              <a:t> QR Code or NFC tag, to </a:t>
            </a:r>
            <a:r>
              <a:rPr lang="fr-FR" dirty="0" err="1" smtClean="0"/>
              <a:t>personalized</a:t>
            </a:r>
            <a:r>
              <a:rPr lang="fr-FR" dirty="0" smtClean="0"/>
              <a:t> and </a:t>
            </a:r>
            <a:r>
              <a:rPr lang="fr-FR" dirty="0" err="1" smtClean="0"/>
              <a:t>tailored</a:t>
            </a:r>
            <a:r>
              <a:rPr lang="fr-FR" dirty="0" smtClean="0"/>
              <a:t> content.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 err="1" smtClean="0"/>
              <a:t>We</a:t>
            </a:r>
            <a:r>
              <a:rPr lang="fr-FR" dirty="0" smtClean="0"/>
              <a:t> are able to </a:t>
            </a:r>
            <a:r>
              <a:rPr lang="fr-FR" dirty="0" err="1" smtClean="0"/>
              <a:t>provide</a:t>
            </a:r>
            <a:r>
              <a:rPr lang="fr-FR" dirty="0" smtClean="0"/>
              <a:t> </a:t>
            </a:r>
            <a:r>
              <a:rPr lang="fr-FR" dirty="0" err="1" smtClean="0"/>
              <a:t>remotely</a:t>
            </a:r>
            <a:r>
              <a:rPr lang="fr-FR" dirty="0" smtClean="0"/>
              <a:t> on a distant machine </a:t>
            </a:r>
            <a:r>
              <a:rPr lang="fr-FR" dirty="0" err="1" smtClean="0"/>
              <a:t>such</a:t>
            </a:r>
            <a:r>
              <a:rPr lang="fr-FR" dirty="0" smtClean="0"/>
              <a:t> a MDM </a:t>
            </a:r>
            <a:r>
              <a:rPr lang="fr-FR" dirty="0" err="1" smtClean="0"/>
              <a:t>product</a:t>
            </a:r>
            <a:r>
              <a:rPr lang="fr-FR" dirty="0" smtClean="0"/>
              <a:t> information server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 smtClean="0"/>
              <a:t>… But </a:t>
            </a:r>
            <a:r>
              <a:rPr lang="fr-FR" dirty="0" err="1" smtClean="0"/>
              <a:t>also</a:t>
            </a:r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r-FR" dirty="0" err="1"/>
              <a:t>We</a:t>
            </a:r>
            <a:r>
              <a:rPr lang="fr-FR" dirty="0"/>
              <a:t> are able to </a:t>
            </a:r>
            <a:r>
              <a:rPr lang="fr-FR" dirty="0" err="1"/>
              <a:t>create</a:t>
            </a:r>
            <a:r>
              <a:rPr lang="fr-FR" dirty="0"/>
              <a:t> Unique </a:t>
            </a:r>
            <a:r>
              <a:rPr lang="fr-FR" dirty="0" err="1" smtClean="0"/>
              <a:t>IDentifiers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contains</a:t>
            </a:r>
            <a:r>
              <a:rPr lang="fr-FR" dirty="0" smtClean="0"/>
              <a:t> </a:t>
            </a:r>
            <a:r>
              <a:rPr lang="fr-FR" dirty="0" err="1" smtClean="0"/>
              <a:t>coded</a:t>
            </a:r>
            <a:r>
              <a:rPr lang="fr-FR" dirty="0" smtClean="0"/>
              <a:t> and </a:t>
            </a:r>
            <a:r>
              <a:rPr lang="fr-FR" dirty="0" err="1" smtClean="0"/>
              <a:t>cyphered</a:t>
            </a:r>
            <a:r>
              <a:rPr lang="fr-FR" dirty="0"/>
              <a:t> </a:t>
            </a:r>
            <a:r>
              <a:rPr lang="fr-FR" dirty="0" smtClean="0"/>
              <a:t>information.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/>
              <a:t>are able to </a:t>
            </a:r>
            <a:r>
              <a:rPr lang="fr-FR" dirty="0" err="1"/>
              <a:t>provide</a:t>
            </a:r>
            <a:r>
              <a:rPr lang="fr-FR" dirty="0"/>
              <a:t> </a:t>
            </a:r>
            <a:r>
              <a:rPr lang="fr-FR" dirty="0" smtClean="0"/>
              <a:t>local information, or </a:t>
            </a:r>
            <a:r>
              <a:rPr lang="fr-FR" dirty="0" err="1" smtClean="0"/>
              <a:t>premises</a:t>
            </a:r>
            <a:r>
              <a:rPr lang="fr-FR" dirty="0" smtClean="0"/>
              <a:t>, </a:t>
            </a:r>
            <a:r>
              <a:rPr lang="fr-FR" dirty="0" err="1" smtClean="0"/>
              <a:t>without</a:t>
            </a:r>
            <a:r>
              <a:rPr lang="fr-FR" dirty="0" smtClean="0"/>
              <a:t> network </a:t>
            </a:r>
            <a:r>
              <a:rPr lang="fr-FR" dirty="0" err="1" smtClean="0"/>
              <a:t>required</a:t>
            </a:r>
            <a:r>
              <a:rPr lang="fr-FR" dirty="0" smtClean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47384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 33"/>
          <p:cNvPicPr>
            <a:picLocks noChangeAspect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9378"/>
            <a:ext cx="9144000" cy="2944122"/>
          </a:xfrm>
          <a:prstGeom prst="rect">
            <a:avLst/>
          </a:prstGeom>
        </p:spPr>
      </p:pic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13171492" y="-581023"/>
            <a:ext cx="0" cy="4606923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Line 6"/>
          <p:cNvSpPr>
            <a:spLocks noChangeShapeType="1"/>
          </p:cNvSpPr>
          <p:nvPr/>
        </p:nvSpPr>
        <p:spPr bwMode="auto">
          <a:xfrm>
            <a:off x="13171492" y="-581023"/>
            <a:ext cx="0" cy="4606923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2" name="Title 16"/>
          <p:cNvSpPr txBox="1">
            <a:spLocks/>
          </p:cNvSpPr>
          <p:nvPr/>
        </p:nvSpPr>
        <p:spPr>
          <a:xfrm>
            <a:off x="685800" y="1504950"/>
            <a:ext cx="8229600" cy="152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INTERNET of THINGS enabler</a:t>
            </a:r>
            <a:br>
              <a:rPr lang="en-US" dirty="0" smtClean="0"/>
            </a:br>
            <a:r>
              <a:rPr lang="en-US" b="0" dirty="0" smtClean="0"/>
              <a:t>from unique identification</a:t>
            </a:r>
            <a:br>
              <a:rPr lang="en-US" b="0" dirty="0" smtClean="0"/>
            </a:br>
            <a:r>
              <a:rPr lang="en-US" b="0" dirty="0"/>
              <a:t>to related content and services</a:t>
            </a:r>
            <a:endParaRPr lang="fr-FR" sz="4000" b="0" dirty="0"/>
          </a:p>
        </p:txBody>
      </p:sp>
      <p:pic>
        <p:nvPicPr>
          <p:cNvPr id="11" name="Picture 4" descr="D:\Dropbox\_mobiLead IMAGES REFs\logos\iso.emf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484600" y="4044187"/>
            <a:ext cx="864000" cy="78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3" descr="C:\Documents and Settings\Laurent T.LAURENT-11A161F\Bureau\afnor.emf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4338022"/>
            <a:ext cx="1619061" cy="442857"/>
          </a:xfrm>
          <a:prstGeom prst="rect">
            <a:avLst/>
          </a:prstGeom>
          <a:noFill/>
        </p:spPr>
      </p:pic>
      <p:pic>
        <p:nvPicPr>
          <p:cNvPr id="13" name="Picture 14" descr="w3cmember-v.emf"/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785"/>
          <a:stretch>
            <a:fillRect/>
          </a:stretch>
        </p:blipFill>
        <p:spPr>
          <a:xfrm>
            <a:off x="7848600" y="4041506"/>
            <a:ext cx="1219200" cy="630267"/>
          </a:xfrm>
          <a:prstGeom prst="rect">
            <a:avLst/>
          </a:prstGeom>
        </p:spPr>
      </p:pic>
      <p:pic>
        <p:nvPicPr>
          <p:cNvPr id="16" name="Picture 4" descr="D:\Dropbox\_mobiLead IMAGES REFs\logos\iso.emf"/>
          <p:cNvPicPr>
            <a:picLocks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38380" y="4019550"/>
            <a:ext cx="138662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2" descr="C:\Documents and Settings\Laurent T.LAURENT-11A161F\Bureau\aipia_logo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833750" y="3105150"/>
            <a:ext cx="2728850" cy="1164054"/>
          </a:xfrm>
          <a:prstGeom prst="rect">
            <a:avLst/>
          </a:prstGeom>
          <a:noFill/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683" y="3181350"/>
            <a:ext cx="3047890" cy="1219199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05" y="4356341"/>
            <a:ext cx="2133756" cy="577609"/>
          </a:xfrm>
          <a:prstGeom prst="rect">
            <a:avLst/>
          </a:prstGeom>
        </p:spPr>
      </p:pic>
      <p:pic>
        <p:nvPicPr>
          <p:cNvPr id="21" name="Picture 2" descr="J:\Copie de logo_cnrfid_quadri_fr.pn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29005" y="3333749"/>
            <a:ext cx="2133395" cy="812107"/>
          </a:xfrm>
          <a:prstGeom prst="rect">
            <a:avLst/>
          </a:prstGeom>
          <a:noFill/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03502"/>
            <a:ext cx="2848851" cy="1330048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22" y="1962150"/>
            <a:ext cx="2080587" cy="84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3135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3"/>
            <a:ext cx="9144000" cy="5142094"/>
          </a:xfrm>
          <a:prstGeom prst="rect">
            <a:avLst/>
          </a:prstGeom>
        </p:spPr>
      </p:pic>
      <p:pic>
        <p:nvPicPr>
          <p:cNvPr id="17" name="Picture 5" descr="D:\Dropbox\mobiLead Admin\logos\mobilead_header_white.em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0816" y="4656032"/>
            <a:ext cx="1285200" cy="436918"/>
          </a:xfrm>
          <a:prstGeom prst="rect">
            <a:avLst/>
          </a:prstGeom>
          <a:noFill/>
        </p:spPr>
      </p:pic>
      <p:sp>
        <p:nvSpPr>
          <p:cNvPr id="22" name="TextBox 3"/>
          <p:cNvSpPr txBox="1"/>
          <p:nvPr/>
        </p:nvSpPr>
        <p:spPr>
          <a:xfrm>
            <a:off x="3733800" y="195486"/>
            <a:ext cx="1168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i="1" dirty="0" err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Sensors</a:t>
            </a:r>
            <a:endParaRPr lang="fr-FR" sz="2400" b="1" i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4"/>
          <p:cNvSpPr txBox="1"/>
          <p:nvPr/>
        </p:nvSpPr>
        <p:spPr>
          <a:xfrm>
            <a:off x="4285586" y="627534"/>
            <a:ext cx="1161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i="1" dirty="0" err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Devices</a:t>
            </a:r>
            <a:endParaRPr lang="fr-FR" sz="2400" b="1" i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5"/>
          <p:cNvSpPr txBox="1"/>
          <p:nvPr/>
        </p:nvSpPr>
        <p:spPr>
          <a:xfrm>
            <a:off x="5383197" y="195486"/>
            <a:ext cx="3509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26 Billion Units by 2020 ”  Gartner</a:t>
            </a:r>
            <a:endParaRPr lang="fr-FR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6"/>
          <p:cNvSpPr txBox="1"/>
          <p:nvPr/>
        </p:nvSpPr>
        <p:spPr>
          <a:xfrm>
            <a:off x="5823759" y="2211710"/>
            <a:ext cx="1492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URL </a:t>
            </a:r>
            <a:r>
              <a:rPr lang="fr-FR" sz="2400" dirty="0" err="1" smtClean="0">
                <a:solidFill>
                  <a:schemeClr val="bg1"/>
                </a:solidFill>
              </a:rPr>
              <a:t>based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29" name="TextBox 7"/>
          <p:cNvSpPr txBox="1"/>
          <p:nvPr/>
        </p:nvSpPr>
        <p:spPr>
          <a:xfrm>
            <a:off x="3912469" y="2211710"/>
            <a:ext cx="1547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Unique </a:t>
            </a:r>
            <a:r>
              <a:rPr lang="fr-FR" sz="2400" dirty="0" err="1" smtClean="0">
                <a:solidFill>
                  <a:schemeClr val="bg1"/>
                </a:solidFill>
              </a:rPr>
              <a:t>IDs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30" name="TextBox 8"/>
          <p:cNvSpPr txBox="1"/>
          <p:nvPr/>
        </p:nvSpPr>
        <p:spPr>
          <a:xfrm>
            <a:off x="3131840" y="2705894"/>
            <a:ext cx="1292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NFC Tags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31" name="TextBox 9"/>
          <p:cNvSpPr txBox="1"/>
          <p:nvPr/>
        </p:nvSpPr>
        <p:spPr>
          <a:xfrm>
            <a:off x="4947462" y="2705894"/>
            <a:ext cx="1388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QR Codes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32" name="TextBox 10"/>
          <p:cNvSpPr txBox="1"/>
          <p:nvPr/>
        </p:nvSpPr>
        <p:spPr>
          <a:xfrm>
            <a:off x="6804248" y="2705894"/>
            <a:ext cx="1526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Audio Tags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33" name="TextBox 11"/>
          <p:cNvSpPr txBox="1"/>
          <p:nvPr/>
        </p:nvSpPr>
        <p:spPr>
          <a:xfrm>
            <a:off x="3539610" y="3363838"/>
            <a:ext cx="1635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Documents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extBox 12"/>
          <p:cNvSpPr txBox="1"/>
          <p:nvPr/>
        </p:nvSpPr>
        <p:spPr>
          <a:xfrm>
            <a:off x="4932040" y="3858021"/>
            <a:ext cx="3768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Consumer  </a:t>
            </a:r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Packaged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Goods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Box 13"/>
          <p:cNvSpPr txBox="1"/>
          <p:nvPr/>
        </p:nvSpPr>
        <p:spPr>
          <a:xfrm>
            <a:off x="2987824" y="3858021"/>
            <a:ext cx="986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Labels</a:t>
            </a:r>
          </a:p>
        </p:txBody>
      </p:sp>
      <p:sp>
        <p:nvSpPr>
          <p:cNvPr id="36" name="TextBox 14"/>
          <p:cNvSpPr txBox="1"/>
          <p:nvPr/>
        </p:nvSpPr>
        <p:spPr>
          <a:xfrm>
            <a:off x="5868144" y="3363838"/>
            <a:ext cx="894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Cards</a:t>
            </a:r>
            <a:endParaRPr lang="fr-FR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extBox 4"/>
          <p:cNvSpPr txBox="1"/>
          <p:nvPr/>
        </p:nvSpPr>
        <p:spPr>
          <a:xfrm>
            <a:off x="5868413" y="627534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i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M2M</a:t>
            </a:r>
            <a:endParaRPr lang="fr-FR" sz="2400" b="1" i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Title 16"/>
          <p:cNvSpPr txBox="1">
            <a:spLocks/>
          </p:cNvSpPr>
          <p:nvPr/>
        </p:nvSpPr>
        <p:spPr>
          <a:xfrm>
            <a:off x="2438400" y="895351"/>
            <a:ext cx="6477000" cy="152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200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INTERNET OF THINGS</a:t>
            </a:r>
            <a:endParaRPr lang="fr-FR" sz="44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377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3"/>
            <a:ext cx="9144000" cy="5142094"/>
          </a:xfrm>
          <a:prstGeom prst="rect">
            <a:avLst/>
          </a:prstGeom>
        </p:spPr>
      </p:pic>
      <p:pic>
        <p:nvPicPr>
          <p:cNvPr id="16" name="Picture 5" descr="D:\Dropbox\mobiLead Admin\logos\mobilead_header_white.e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0816" y="4656032"/>
            <a:ext cx="1285200" cy="436918"/>
          </a:xfrm>
          <a:prstGeom prst="rect">
            <a:avLst/>
          </a:prstGeom>
          <a:noFill/>
        </p:spPr>
      </p:pic>
      <p:sp>
        <p:nvSpPr>
          <p:cNvPr id="31" name="TextBox 20"/>
          <p:cNvSpPr txBox="1"/>
          <p:nvPr/>
        </p:nvSpPr>
        <p:spPr>
          <a:xfrm>
            <a:off x="3124200" y="4781550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bg1"/>
                </a:solidFill>
              </a:rPr>
              <a:t>Ralls</a:t>
            </a:r>
            <a:r>
              <a:rPr lang="en-US" sz="1600" i="1" dirty="0">
                <a:solidFill>
                  <a:schemeClr val="bg1"/>
                </a:solidFill>
              </a:rPr>
              <a:t>, Texas </a:t>
            </a:r>
            <a:r>
              <a:rPr lang="en-US" sz="1600" i="1" dirty="0" smtClean="0">
                <a:solidFill>
                  <a:schemeClr val="bg1"/>
                </a:solidFill>
              </a:rPr>
              <a:t>– Grain silos</a:t>
            </a:r>
            <a:endParaRPr lang="en-US" sz="1600" i="1" dirty="0">
              <a:solidFill>
                <a:schemeClr val="bg1"/>
              </a:solidFill>
            </a:endParaRPr>
          </a:p>
        </p:txBody>
      </p:sp>
      <p:sp>
        <p:nvSpPr>
          <p:cNvPr id="13" name="Title 16"/>
          <p:cNvSpPr txBox="1">
            <a:spLocks/>
          </p:cNvSpPr>
          <p:nvPr/>
        </p:nvSpPr>
        <p:spPr>
          <a:xfrm>
            <a:off x="2438400" y="895351"/>
            <a:ext cx="6477000" cy="152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200" cap="all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SeveraL</a:t>
            </a:r>
            <a:r>
              <a:rPr lang="fr-FR" sz="3200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USAGES</a:t>
            </a:r>
            <a:endParaRPr lang="fr-FR" sz="44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7"/>
          <p:cNvSpPr txBox="1"/>
          <p:nvPr/>
        </p:nvSpPr>
        <p:spPr>
          <a:xfrm>
            <a:off x="0" y="4774168"/>
            <a:ext cx="2899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Marketing, Commerce, </a:t>
            </a:r>
            <a:r>
              <a:rPr lang="fr-FR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Logistic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fr-FR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44746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3"/>
            <a:ext cx="9144000" cy="5142094"/>
          </a:xfrm>
          <a:prstGeom prst="rect">
            <a:avLst/>
          </a:prstGeom>
        </p:spPr>
      </p:pic>
      <p:pic>
        <p:nvPicPr>
          <p:cNvPr id="16" name="Picture 5" descr="D:\Dropbox\mobiLead Admin\logos\mobilead_header_white.e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0816" y="4656032"/>
            <a:ext cx="1285200" cy="436918"/>
          </a:xfrm>
          <a:prstGeom prst="rect">
            <a:avLst/>
          </a:prstGeom>
          <a:noFill/>
        </p:spPr>
      </p:pic>
      <p:sp>
        <p:nvSpPr>
          <p:cNvPr id="31" name="TextBox 20"/>
          <p:cNvSpPr txBox="1"/>
          <p:nvPr/>
        </p:nvSpPr>
        <p:spPr>
          <a:xfrm>
            <a:off x="3124200" y="4781550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smtClean="0">
                <a:solidFill>
                  <a:schemeClr val="bg1"/>
                </a:solidFill>
              </a:rPr>
              <a:t>Babel Tour, Pieter Bruegel</a:t>
            </a:r>
            <a:endParaRPr lang="en-US" sz="1600" i="1" dirty="0">
              <a:solidFill>
                <a:schemeClr val="bg1"/>
              </a:solidFill>
            </a:endParaRPr>
          </a:p>
        </p:txBody>
      </p:sp>
      <p:sp>
        <p:nvSpPr>
          <p:cNvPr id="10" name="Title 16"/>
          <p:cNvSpPr txBox="1">
            <a:spLocks/>
          </p:cNvSpPr>
          <p:nvPr/>
        </p:nvSpPr>
        <p:spPr>
          <a:xfrm>
            <a:off x="2438400" y="895351"/>
            <a:ext cx="6477000" cy="152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200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SEVERAL TECHNOLOGIES</a:t>
            </a:r>
            <a:endParaRPr lang="fr-FR" sz="44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7"/>
          <p:cNvSpPr txBox="1"/>
          <p:nvPr/>
        </p:nvSpPr>
        <p:spPr>
          <a:xfrm>
            <a:off x="0" y="4774168"/>
            <a:ext cx="18635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QR, DM, UPC, NFC…</a:t>
            </a:r>
            <a:endParaRPr lang="fr-FR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0791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27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8000" y="2111550"/>
            <a:ext cx="1908000" cy="1908000"/>
          </a:xfrm>
          <a:prstGeom prst="rect">
            <a:avLst/>
          </a:prstGeom>
          <a:noFill/>
        </p:spPr>
      </p:pic>
      <p:sp>
        <p:nvSpPr>
          <p:cNvPr id="36" name="Rectangle 35"/>
          <p:cNvSpPr/>
          <p:nvPr/>
        </p:nvSpPr>
        <p:spPr>
          <a:xfrm>
            <a:off x="228600" y="3790950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 smtClean="0"/>
              <a:t>Ticketing</a:t>
            </a:r>
            <a:endParaRPr lang="fr-FR" sz="2400" b="1" dirty="0" smtClean="0"/>
          </a:p>
        </p:txBody>
      </p:sp>
      <p:sp>
        <p:nvSpPr>
          <p:cNvPr id="38" name="Rectangle 37"/>
          <p:cNvSpPr/>
          <p:nvPr/>
        </p:nvSpPr>
        <p:spPr>
          <a:xfrm>
            <a:off x="7086600" y="3793275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b="1" dirty="0" err="1" smtClean="0"/>
              <a:t>Logistics</a:t>
            </a:r>
            <a:endParaRPr lang="fr-FR" sz="2400" b="1" dirty="0" smtClean="0"/>
          </a:p>
        </p:txBody>
      </p:sp>
      <p:sp>
        <p:nvSpPr>
          <p:cNvPr id="39" name="Rectangle 38"/>
          <p:cNvSpPr/>
          <p:nvPr/>
        </p:nvSpPr>
        <p:spPr>
          <a:xfrm>
            <a:off x="228600" y="2503912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Commerce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858000" y="1214550"/>
            <a:ext cx="2133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b="1" dirty="0" smtClean="0"/>
              <a:t>Anti</a:t>
            </a:r>
          </a:p>
          <a:p>
            <a:pPr algn="r"/>
            <a:r>
              <a:rPr lang="fr-FR" sz="2400" b="1" dirty="0" err="1"/>
              <a:t>counterfeiting</a:t>
            </a:r>
            <a:r>
              <a:rPr lang="fr-FR" sz="2400" b="1" dirty="0"/>
              <a:t> </a:t>
            </a:r>
            <a:endParaRPr lang="fr-FR" sz="2400" b="1" dirty="0" smtClean="0"/>
          </a:p>
        </p:txBody>
      </p:sp>
      <p:cxnSp>
        <p:nvCxnSpPr>
          <p:cNvPr id="18" name="Straight Arrow Connector 14"/>
          <p:cNvCxnSpPr/>
          <p:nvPr/>
        </p:nvCxnSpPr>
        <p:spPr>
          <a:xfrm>
            <a:off x="2238600" y="2876550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14"/>
          <p:cNvCxnSpPr/>
          <p:nvPr/>
        </p:nvCxnSpPr>
        <p:spPr>
          <a:xfrm rot="18900000">
            <a:off x="2502203" y="3764152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14"/>
          <p:cNvCxnSpPr/>
          <p:nvPr/>
        </p:nvCxnSpPr>
        <p:spPr>
          <a:xfrm rot="2700000" flipV="1">
            <a:off x="2502203" y="1912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14"/>
          <p:cNvCxnSpPr/>
          <p:nvPr/>
        </p:nvCxnSpPr>
        <p:spPr>
          <a:xfrm flipH="1">
            <a:off x="5105400" y="2876551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14"/>
          <p:cNvCxnSpPr/>
          <p:nvPr/>
        </p:nvCxnSpPr>
        <p:spPr>
          <a:xfrm rot="2700000" flipH="1">
            <a:off x="4841797" y="3764153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14"/>
          <p:cNvCxnSpPr/>
          <p:nvPr/>
        </p:nvCxnSpPr>
        <p:spPr>
          <a:xfrm rot="18900000" flipH="1" flipV="1">
            <a:off x="4841797" y="1912748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566347" y="2343150"/>
            <a:ext cx="2206053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2400" b="1" dirty="0" smtClean="0"/>
              <a:t>3779000000576</a:t>
            </a:r>
            <a:endParaRPr lang="fr-FR" b="1" dirty="0"/>
          </a:p>
        </p:txBody>
      </p:sp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4278" y="1138350"/>
            <a:ext cx="900000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70" name="Picture 6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1155075"/>
            <a:ext cx="900000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Rectangle 36"/>
          <p:cNvSpPr/>
          <p:nvPr/>
        </p:nvSpPr>
        <p:spPr>
          <a:xfrm>
            <a:off x="228600" y="1504950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Marketing</a:t>
            </a:r>
          </a:p>
        </p:txBody>
      </p:sp>
      <p:pic>
        <p:nvPicPr>
          <p:cNvPr id="23" name="Picture 2"/>
          <p:cNvPicPr>
            <a:picLocks noChangeArrowheads="1"/>
          </p:cNvPicPr>
          <p:nvPr/>
        </p:nvPicPr>
        <p:blipFill>
          <a:blip r:embed="rId7" cstate="print"/>
          <a:srcRect l="8140" r="6202" b="16901"/>
          <a:stretch>
            <a:fillRect/>
          </a:stretch>
        </p:blipFill>
        <p:spPr bwMode="auto">
          <a:xfrm>
            <a:off x="1963356" y="2388450"/>
            <a:ext cx="1541844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Rectangle 23"/>
          <p:cNvSpPr/>
          <p:nvPr/>
        </p:nvSpPr>
        <p:spPr>
          <a:xfrm>
            <a:off x="7086600" y="2688578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b="1" dirty="0" smtClean="0"/>
              <a:t>Identification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3600" y="3652950"/>
            <a:ext cx="900000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4278" y="3643200"/>
            <a:ext cx="9000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Titre 6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/>
          <a:lstStyle/>
          <a:p>
            <a:pPr algn="r"/>
            <a:r>
              <a:rPr lang="fr-FR" dirty="0" smtClean="0"/>
              <a:t>Convergence of Technologies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095208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228600" y="3790950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 smtClean="0"/>
              <a:t>Ticketing</a:t>
            </a:r>
            <a:endParaRPr lang="fr-FR" sz="2400" b="1" dirty="0" smtClean="0"/>
          </a:p>
        </p:txBody>
      </p:sp>
      <p:sp>
        <p:nvSpPr>
          <p:cNvPr id="38" name="Rectangle 37"/>
          <p:cNvSpPr/>
          <p:nvPr/>
        </p:nvSpPr>
        <p:spPr>
          <a:xfrm>
            <a:off x="7086600" y="3793275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b="1" dirty="0" err="1" smtClean="0"/>
              <a:t>Logistics</a:t>
            </a:r>
            <a:endParaRPr lang="fr-FR" sz="2400" b="1" dirty="0" smtClean="0"/>
          </a:p>
        </p:txBody>
      </p:sp>
      <p:sp>
        <p:nvSpPr>
          <p:cNvPr id="39" name="Rectangle 38"/>
          <p:cNvSpPr/>
          <p:nvPr/>
        </p:nvSpPr>
        <p:spPr>
          <a:xfrm>
            <a:off x="228600" y="2503912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Commerce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858000" y="1214550"/>
            <a:ext cx="2133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b="1" dirty="0" smtClean="0"/>
              <a:t>Anti</a:t>
            </a:r>
          </a:p>
          <a:p>
            <a:pPr algn="r"/>
            <a:r>
              <a:rPr lang="fr-FR" sz="2400" b="1" dirty="0" err="1"/>
              <a:t>counterfeiting</a:t>
            </a:r>
            <a:r>
              <a:rPr lang="fr-FR" sz="2400" b="1" dirty="0"/>
              <a:t> </a:t>
            </a:r>
            <a:endParaRPr lang="fr-FR" sz="2400" b="1" dirty="0" smtClean="0"/>
          </a:p>
        </p:txBody>
      </p:sp>
      <p:sp>
        <p:nvSpPr>
          <p:cNvPr id="37" name="Rectangle 36"/>
          <p:cNvSpPr/>
          <p:nvPr/>
        </p:nvSpPr>
        <p:spPr>
          <a:xfrm>
            <a:off x="228600" y="1504950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Marketing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086600" y="2688578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b="1" dirty="0" smtClean="0"/>
              <a:t>Identification</a:t>
            </a:r>
          </a:p>
        </p:txBody>
      </p:sp>
      <p:sp>
        <p:nvSpPr>
          <p:cNvPr id="29" name="Titre 6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/>
          <a:lstStyle/>
          <a:p>
            <a:r>
              <a:rPr lang="fr-FR" dirty="0" err="1" smtClean="0"/>
              <a:t>different</a:t>
            </a:r>
            <a:r>
              <a:rPr lang="fr-FR" dirty="0" smtClean="0"/>
              <a:t> Point of </a:t>
            </a:r>
            <a:r>
              <a:rPr lang="fr-FR" dirty="0" err="1" smtClean="0"/>
              <a:t>View</a:t>
            </a:r>
            <a:r>
              <a:rPr lang="fr-FR" dirty="0" err="1"/>
              <a:t>s</a:t>
            </a:r>
            <a:endParaRPr lang="fr-FR" dirty="0"/>
          </a:p>
        </p:txBody>
      </p:sp>
      <p:pic>
        <p:nvPicPr>
          <p:cNvPr id="19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8000" y="2111550"/>
            <a:ext cx="1908000" cy="1908000"/>
          </a:xfrm>
          <a:prstGeom prst="rect">
            <a:avLst/>
          </a:prstGeom>
          <a:noFill/>
        </p:spPr>
      </p:pic>
      <p:cxnSp>
        <p:nvCxnSpPr>
          <p:cNvPr id="20" name="Straight Arrow Connector 14"/>
          <p:cNvCxnSpPr/>
          <p:nvPr/>
        </p:nvCxnSpPr>
        <p:spPr>
          <a:xfrm rot="18900000" flipH="1" flipV="1">
            <a:off x="2502203" y="3764152"/>
            <a:ext cx="1800000" cy="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14"/>
          <p:cNvCxnSpPr/>
          <p:nvPr/>
        </p:nvCxnSpPr>
        <p:spPr>
          <a:xfrm rot="2700000" flipH="1">
            <a:off x="2502203" y="1912747"/>
            <a:ext cx="1800000" cy="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14"/>
          <p:cNvCxnSpPr/>
          <p:nvPr/>
        </p:nvCxnSpPr>
        <p:spPr>
          <a:xfrm rot="2700000" flipV="1">
            <a:off x="4841797" y="3764153"/>
            <a:ext cx="1800000" cy="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14"/>
          <p:cNvCxnSpPr/>
          <p:nvPr/>
        </p:nvCxnSpPr>
        <p:spPr>
          <a:xfrm rot="18900000">
            <a:off x="4841797" y="1912748"/>
            <a:ext cx="1800000" cy="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14"/>
          <p:cNvCxnSpPr/>
          <p:nvPr/>
        </p:nvCxnSpPr>
        <p:spPr>
          <a:xfrm flipH="1">
            <a:off x="2895600" y="2876550"/>
            <a:ext cx="1143000" cy="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14"/>
          <p:cNvCxnSpPr/>
          <p:nvPr/>
        </p:nvCxnSpPr>
        <p:spPr>
          <a:xfrm flipV="1">
            <a:off x="5105400" y="2876550"/>
            <a:ext cx="1066800" cy="2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2195467" y="1948755"/>
            <a:ext cx="47530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err="1" smtClean="0"/>
              <a:t>Personalization</a:t>
            </a:r>
            <a:endParaRPr lang="fr-FR" sz="2800" b="1" dirty="0" smtClean="0"/>
          </a:p>
          <a:p>
            <a:pPr algn="ctr"/>
            <a:r>
              <a:rPr lang="fr-FR" sz="2800" b="1" dirty="0" err="1" smtClean="0"/>
              <a:t>Unitary</a:t>
            </a:r>
            <a:r>
              <a:rPr lang="fr-FR" sz="2800" b="1" dirty="0" smtClean="0"/>
              <a:t> </a:t>
            </a:r>
            <a:r>
              <a:rPr lang="fr-FR" sz="2800" b="1" dirty="0" err="1" smtClean="0"/>
              <a:t>Tracking</a:t>
            </a:r>
            <a:endParaRPr lang="fr-FR" sz="2800" b="1" dirty="0" smtClean="0"/>
          </a:p>
          <a:p>
            <a:pPr algn="ctr"/>
            <a:r>
              <a:rPr lang="fr-FR" sz="2800" b="1" dirty="0" smtClean="0"/>
              <a:t>One to One Marketing</a:t>
            </a:r>
          </a:p>
        </p:txBody>
      </p:sp>
    </p:spTree>
    <p:extLst>
      <p:ext uri="{BB962C8B-B14F-4D97-AF65-F5344CB8AC3E}">
        <p14:creationId xmlns:p14="http://schemas.microsoft.com/office/powerpoint/2010/main" val="25470796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63500">
          <a:solidFill>
            <a:schemeClr val="accent6">
              <a:lumMod val="60000"/>
              <a:lumOff val="40000"/>
            </a:schemeClr>
          </a:solidFill>
          <a:headEnd type="triangl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7649</TotalTime>
  <Words>1331</Words>
  <Application>Microsoft Office PowerPoint</Application>
  <PresentationFormat>Affichage à l'écran (16:9)</PresentationFormat>
  <Paragraphs>626</Paragraphs>
  <Slides>47</Slides>
  <Notes>45</Notes>
  <HiddenSlides>9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47</vt:i4>
      </vt:variant>
    </vt:vector>
  </HeadingPairs>
  <TitlesOfParts>
    <vt:vector size="50" baseType="lpstr">
      <vt:lpstr>Arial</vt:lpstr>
      <vt:lpstr>Calibri</vt:lpstr>
      <vt:lpstr>Office Theme</vt:lpstr>
      <vt:lpstr>Présentation PowerPoint</vt:lpstr>
      <vt:lpstr>From MDM data to PRINT and MOBILE Content</vt:lpstr>
      <vt:lpstr>NFC Stickers</vt:lpstr>
      <vt:lpstr>NFC Window Stickers</vt:lpstr>
      <vt:lpstr>Présentation PowerPoint</vt:lpstr>
      <vt:lpstr>Présentation PowerPoint</vt:lpstr>
      <vt:lpstr>Présentation PowerPoint</vt:lpstr>
      <vt:lpstr>Convergence of Technologies</vt:lpstr>
      <vt:lpstr>different Point of Views</vt:lpstr>
      <vt:lpstr>Driven by Innovation, a unique and original approach</vt:lpstr>
      <vt:lpstr>MOBILEAD, committed to Norms and Standards</vt:lpstr>
      <vt:lpstr>MOBILEAD, selected by ORACLE Startup Initiative</vt:lpstr>
      <vt:lpstr>MOBILEAD, selected by FRANCE BREVETS fund</vt:lpstr>
      <vt:lpstr>Global Intellectual Property policy</vt:lpstr>
      <vt:lpstr>Présentation PowerPoint</vt:lpstr>
      <vt:lpstr>QR+ Image fusion (patent #1)</vt:lpstr>
      <vt:lpstr>Quality delivered ISO Certified QR Codes</vt:lpstr>
      <vt:lpstr>Présentation PowerPoint</vt:lpstr>
      <vt:lpstr>High Quality Grade</vt:lpstr>
      <vt:lpstr>GS1 Partner in CPG</vt:lpstr>
      <vt:lpstr>Marketing and Commerce combined URL and GS1 GTIN (EAN/UPC) in a QR</vt:lpstr>
      <vt:lpstr>Driven by Innovation, a unique and original approach</vt:lpstr>
      <vt:lpstr>Marketing and Commerce combined URL and GS1 GTIN in a Graphical QR</vt:lpstr>
      <vt:lpstr>Marketing and Commerce combined URL and GS1 GTIN in a Graphical QR</vt:lpstr>
      <vt:lpstr>Marketing and Commerce combined URL and GS1 GTIN in a Graphical QR</vt:lpstr>
      <vt:lpstr>Marketing and Commerce combined URL and GS1 GTIN in a Graphical QR</vt:lpstr>
      <vt:lpstr>Marketing and Commerce combined Graphical QR, URL and GS1 GTIN</vt:lpstr>
      <vt:lpstr>Driven by Innovation, a unique and original approach</vt:lpstr>
      <vt:lpstr>Marketing, Logistics, Commerce combined URL and GS1 GTIN in a QR</vt:lpstr>
      <vt:lpstr>Marketing, Logistics, Commerce combined URL, ERP ID, Exp. and GTIN in a QR</vt:lpstr>
      <vt:lpstr>Unitary Tagging and Variable Digital Printing</vt:lpstr>
      <vt:lpstr>Unitary Tagging and Variable Digital Printing</vt:lpstr>
      <vt:lpstr>Unitary Tagging and Variable Digital Printing</vt:lpstr>
      <vt:lpstr>Unitary Tagging and Variable Digital Printing Scalable Solutions (patent #2)</vt:lpstr>
      <vt:lpstr>Unitary Tagging and Variable Digital Printing Scalable Solutions (patent #2)</vt:lpstr>
      <vt:lpstr>Driven by Innovation, a unique and original approach</vt:lpstr>
      <vt:lpstr>Driven by Innovation, a unique and original approach</vt:lpstr>
      <vt:lpstr>From one Tag to several  usages Marketing &amp; Semantic Anticounterfeiting</vt:lpstr>
      <vt:lpstr>Driven by Innovation, a unique and original approach</vt:lpstr>
      <vt:lpstr>From one Tag to several  usages Marketing &amp; Semantic Anticounterfeiting</vt:lpstr>
      <vt:lpstr>Driven by Innovation, a unique and original approach</vt:lpstr>
      <vt:lpstr>From one Tag to several  usages Marketing &amp; Visual Anticounterfeiting </vt:lpstr>
      <vt:lpstr>Driven by Innovation, a unique and original approach</vt:lpstr>
      <vt:lpstr>Driven by Innovation, a unique and original approach</vt:lpstr>
      <vt:lpstr>Driven by Innovation, a unique and original approach</vt:lpstr>
      <vt:lpstr>Driven by Innovation, a unique and original approach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mobiLead, Jassen, Open Innovation</dc:title>
  <dc:subject>from product identification to related content and services</dc:subject>
  <dc:creator>Laurent TONNELIER, mobiLead CEO</dc:creator>
  <cp:keywords>mobiLead, Jassen, Open Innovation</cp:keywords>
  <dc:description>November 2-4, 2014
PackExpo - Chicago USA</dc:description>
  <cp:lastModifiedBy>Laurent Tonnelier</cp:lastModifiedBy>
  <cp:revision>456</cp:revision>
  <cp:lastPrinted>2015-11-16T08:59:48Z</cp:lastPrinted>
  <dcterms:created xsi:type="dcterms:W3CDTF">2006-08-16T00:00:00Z</dcterms:created>
  <dcterms:modified xsi:type="dcterms:W3CDTF">2016-03-16T21:42:37Z</dcterms:modified>
  <cp:category>mobiLead, Jassen, Open Innovation</cp:category>
</cp:coreProperties>
</file>