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92" r:id="rId2"/>
    <p:sldId id="645" r:id="rId3"/>
    <p:sldId id="593" r:id="rId4"/>
    <p:sldId id="694" r:id="rId5"/>
  </p:sldIdLst>
  <p:sldSz cx="9144000" cy="5143500" type="screen16x9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333"/>
    <a:srgbClr val="197DB6"/>
    <a:srgbClr val="B91F30"/>
    <a:srgbClr val="C0C0C0"/>
    <a:srgbClr val="7F7F7F"/>
    <a:srgbClr val="B92030"/>
    <a:srgbClr val="B81D2E"/>
    <a:srgbClr val="0C76B3"/>
    <a:srgbClr val="0E77B4"/>
    <a:srgbClr val="1E5C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6984" autoAdjust="0"/>
  </p:normalViewPr>
  <p:slideViewPr>
    <p:cSldViewPr>
      <p:cViewPr varScale="1">
        <p:scale>
          <a:sx n="93" d="100"/>
          <a:sy n="93" d="100"/>
        </p:scale>
        <p:origin x="90" y="8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2058" y="-114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2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/>
          <a:lstStyle>
            <a:lvl1pPr algn="r">
              <a:defRPr sz="1300"/>
            </a:lvl1pPr>
          </a:lstStyle>
          <a:p>
            <a:fld id="{5F1F6DD3-640B-4BDD-9747-AF035BCAD5D4}" type="datetimeFigureOut">
              <a:rPr lang="fr-FR" smtClean="0"/>
              <a:pPr/>
              <a:t>05/09/2016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7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7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 anchor="b"/>
          <a:lstStyle>
            <a:lvl1pPr algn="r">
              <a:defRPr sz="1300"/>
            </a:lvl1pPr>
          </a:lstStyle>
          <a:p>
            <a:fld id="{C34B7DCB-BA24-4AA2-8683-76724D7968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44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2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/>
          <a:lstStyle>
            <a:lvl1pPr algn="r">
              <a:defRPr sz="1300"/>
            </a:lvl1pPr>
          </a:lstStyle>
          <a:p>
            <a:fld id="{2DFAFBA4-7F77-40CF-A247-F8D156A946DA}" type="datetimeFigureOut">
              <a:rPr lang="fr-FR" smtClean="0"/>
              <a:pPr/>
              <a:t>05/09/2016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7" tIns="45904" rIns="91807" bIns="4590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807" tIns="45904" rIns="91807" bIns="459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2" cy="493316"/>
          </a:xfrm>
          <a:prstGeom prst="rect">
            <a:avLst/>
          </a:prstGeom>
        </p:spPr>
        <p:txBody>
          <a:bodyPr vert="horz" lIns="91807" tIns="45904" rIns="91807" bIns="45904" rtlCol="0" anchor="b"/>
          <a:lstStyle>
            <a:lvl1pPr algn="r">
              <a:defRPr sz="1300"/>
            </a:lvl1pPr>
          </a:lstStyle>
          <a:p>
            <a:fld id="{C91E57C9-92A7-4417-A233-FC753F8BD2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78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Team: details on who you are, experience and qualifications</a:t>
            </a:r>
          </a:p>
          <a:p>
            <a:endParaRPr lang="en-US" dirty="0" smtClean="0"/>
          </a:p>
          <a:p>
            <a:r>
              <a:rPr lang="en-US" dirty="0" smtClean="0"/>
              <a:t>Our DNA: Large companies, Software </a:t>
            </a:r>
          </a:p>
          <a:p>
            <a:r>
              <a:rPr lang="en-US" dirty="0" smtClean="0"/>
              <a:t>Technical expertise </a:t>
            </a:r>
            <a:r>
              <a:rPr lang="en-US" dirty="0" err="1" smtClean="0"/>
              <a:t>IoT</a:t>
            </a:r>
            <a:r>
              <a:rPr lang="en-US" dirty="0" smtClean="0"/>
              <a:t>, </a:t>
            </a:r>
            <a:r>
              <a:rPr lang="en-US" dirty="0" err="1" smtClean="0"/>
              <a:t>WoT</a:t>
            </a:r>
            <a:r>
              <a:rPr lang="en-US" dirty="0" smtClean="0"/>
              <a:t>, </a:t>
            </a:r>
            <a:r>
              <a:rPr lang="en-US" dirty="0" err="1" smtClean="0"/>
              <a:t>WoO</a:t>
            </a:r>
            <a:endParaRPr lang="en-US" dirty="0" smtClean="0"/>
          </a:p>
          <a:p>
            <a:r>
              <a:rPr lang="en-US" dirty="0" smtClean="0"/>
              <a:t>Market expertise	</a:t>
            </a:r>
          </a:p>
          <a:p>
            <a:r>
              <a:rPr lang="en-US" dirty="0" smtClean="0"/>
              <a:t>Marketing expertise</a:t>
            </a:r>
          </a:p>
          <a:p>
            <a:endParaRPr lang="en-US" dirty="0" smtClean="0"/>
          </a:p>
          <a:p>
            <a:r>
              <a:rPr lang="en-US" dirty="0" smtClean="0"/>
              <a:t>Existing Problem</a:t>
            </a:r>
          </a:p>
          <a:p>
            <a:r>
              <a:rPr lang="en-US" dirty="0" smtClean="0"/>
              <a:t>	Silos</a:t>
            </a:r>
          </a:p>
          <a:p>
            <a:r>
              <a:rPr lang="en-US" dirty="0" smtClean="0"/>
              <a:t>	Online offline</a:t>
            </a:r>
          </a:p>
          <a:p>
            <a:r>
              <a:rPr lang="en-US" dirty="0" smtClean="0"/>
              <a:t>	No network</a:t>
            </a:r>
          </a:p>
          <a:p>
            <a:r>
              <a:rPr lang="en-US" dirty="0" smtClean="0"/>
              <a:t>	Performances</a:t>
            </a:r>
          </a:p>
          <a:p>
            <a:endParaRPr lang="en-US" dirty="0" smtClean="0"/>
          </a:p>
          <a:p>
            <a:r>
              <a:rPr lang="en-US" dirty="0" smtClean="0"/>
              <a:t>QR Code and NFC are good candidates </a:t>
            </a:r>
          </a:p>
          <a:p>
            <a:endParaRPr lang="en-US" dirty="0" smtClean="0"/>
          </a:p>
          <a:p>
            <a:r>
              <a:rPr lang="en-US" dirty="0" smtClean="0"/>
              <a:t>•	Unique Product/Company</a:t>
            </a:r>
          </a:p>
          <a:p>
            <a:r>
              <a:rPr lang="en-US" dirty="0" smtClean="0"/>
              <a:t>R&amp;D is good to be done from France</a:t>
            </a:r>
          </a:p>
          <a:p>
            <a:r>
              <a:rPr lang="en-US" dirty="0" smtClean="0"/>
              <a:t>IP is protected in France</a:t>
            </a:r>
          </a:p>
          <a:p>
            <a:endParaRPr lang="en-US" dirty="0" smtClean="0"/>
          </a:p>
          <a:p>
            <a:r>
              <a:rPr lang="en-US" dirty="0" smtClean="0"/>
              <a:t>•	Market Opportunity</a:t>
            </a:r>
          </a:p>
          <a:p>
            <a:r>
              <a:rPr lang="en-US" dirty="0" smtClean="0"/>
              <a:t>Each consumer package good, each printed document,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electonic</a:t>
            </a:r>
            <a:r>
              <a:rPr lang="en-US" dirty="0" smtClean="0"/>
              <a:t> printed document</a:t>
            </a:r>
          </a:p>
          <a:p>
            <a:endParaRPr lang="en-US" dirty="0" smtClean="0"/>
          </a:p>
          <a:p>
            <a:r>
              <a:rPr lang="en-US" dirty="0" smtClean="0"/>
              <a:t>•	Competition/ co petition</a:t>
            </a:r>
          </a:p>
          <a:p>
            <a:r>
              <a:rPr lang="en-US" dirty="0" err="1" smtClean="0"/>
              <a:t>Evrythng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Adent</a:t>
            </a:r>
            <a:endParaRPr lang="en-US" dirty="0" smtClean="0"/>
          </a:p>
          <a:p>
            <a:r>
              <a:rPr lang="en-US" dirty="0" smtClean="0"/>
              <a:t> with FRANCE BREVET</a:t>
            </a:r>
          </a:p>
          <a:p>
            <a:r>
              <a:rPr lang="en-US" dirty="0" smtClean="0"/>
              <a:t>•	Business model</a:t>
            </a:r>
          </a:p>
          <a:p>
            <a:r>
              <a:rPr lang="en-US" dirty="0" smtClean="0"/>
              <a:t>IP </a:t>
            </a:r>
            <a:r>
              <a:rPr lang="en-US" dirty="0" err="1" smtClean="0"/>
              <a:t>Licencing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	Traction with users and customers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	Investment received, investment seeking, and what the money is for</a:t>
            </a:r>
          </a:p>
          <a:p>
            <a:r>
              <a:rPr lang="en-US" dirty="0" smtClean="0"/>
              <a:t>Private money 94K€ (to be 150K€ by the end if June)</a:t>
            </a:r>
          </a:p>
          <a:p>
            <a:r>
              <a:rPr lang="en-US" dirty="0" smtClean="0"/>
              <a:t>We want to turn this IP company, into a software company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Please confirm receipt of email and that you have selected a time, </a:t>
            </a:r>
          </a:p>
          <a:p>
            <a:r>
              <a:rPr lang="en-US" dirty="0" smtClean="0"/>
              <a:t>and let me know if you have any questions. We look forward to meeting you!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056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00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59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4764" y="133350"/>
            <a:ext cx="3176836" cy="1080000"/>
          </a:xfrm>
          <a:prstGeom prst="rect">
            <a:avLst/>
          </a:prstGeom>
          <a:noFill/>
        </p:spPr>
      </p:pic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0" y="1733550"/>
            <a:ext cx="28956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/>
          </p:nvPr>
        </p:nvSpPr>
        <p:spPr>
          <a:xfrm>
            <a:off x="3124200" y="1733550"/>
            <a:ext cx="2895600" cy="25146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5"/>
          </p:nvPr>
        </p:nvSpPr>
        <p:spPr>
          <a:xfrm>
            <a:off x="6248400" y="1733550"/>
            <a:ext cx="2895600" cy="2514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12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4549500"/>
            <a:ext cx="9144000" cy="594000"/>
          </a:xfrm>
          <a:prstGeom prst="rect">
            <a:avLst/>
          </a:prstGeo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107504" y="195487"/>
            <a:ext cx="2592288" cy="4464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fr-FR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74032" y="1253207"/>
            <a:ext cx="6118448" cy="958503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71800" y="2283718"/>
            <a:ext cx="6120680" cy="2376264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r-FR" dirty="0"/>
          </a:p>
        </p:txBody>
      </p:sp>
      <p:pic>
        <p:nvPicPr>
          <p:cNvPr id="17" name="Picture 5" descr="D:\Dropbox\mobiLead Admin\logos\mobilead_header_white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4649556"/>
            <a:ext cx="1151752" cy="391551"/>
          </a:xfrm>
          <a:prstGeom prst="rect">
            <a:avLst/>
          </a:prstGeom>
          <a:noFill/>
        </p:spPr>
      </p:pic>
      <p:pic>
        <p:nvPicPr>
          <p:cNvPr id="18" name="Picture 3" descr="C:\Documents and Settings\Laurent T.LAURENT-11A161F\Bureau\Interquest_logob.em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87974"/>
            <a:ext cx="577309" cy="529200"/>
          </a:xfrm>
          <a:prstGeom prst="rect">
            <a:avLst/>
          </a:prstGeom>
          <a:noFill/>
        </p:spPr>
      </p:pic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DEE1447-79D5-4218-BDB6-C26CD086C9C7}" type="datetimeFigureOut">
              <a:rPr lang="fr-FR" smtClean="0"/>
              <a:pPr/>
              <a:t>05/09/2016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E5BB72-3B92-475E-9EF6-91066BF9684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4" name="Footer Placeholder 4"/>
          <p:cNvSpPr txBox="1">
            <a:spLocks/>
          </p:cNvSpPr>
          <p:nvPr userDrawn="1"/>
        </p:nvSpPr>
        <p:spPr>
          <a:xfrm>
            <a:off x="899592" y="4731990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5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Forum 2014 de l’impression numérique et de la communication </a:t>
            </a:r>
            <a:r>
              <a:rPr kumimoji="0" lang="fr-FR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multicanal</a:t>
            </a:r>
            <a:endParaRPr kumimoji="0" lang="fr-FR" sz="15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1" name="Picture 10" descr="noelGS1-EN[1]_shape_00086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2" name="Picture 11" descr="noelGS1-EN[1]_shape_00086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6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5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8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3" descr="D:\Dropbox\mobiLead Helene\_TimeLine\20140409 RHE\logos divers\mobilead_header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656570"/>
            <a:ext cx="1283616" cy="436380"/>
          </a:xfrm>
          <a:prstGeom prst="rect">
            <a:avLst/>
          </a:prstGeom>
          <a:noFill/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50000">
              <a:schemeClr val="bg1"/>
            </a:gs>
            <a:gs pos="100000">
              <a:schemeClr val="bg1">
                <a:lumMod val="85000"/>
              </a:schemeClr>
            </a:gs>
            <a:gs pos="87000">
              <a:srgbClr val="ECEC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05979"/>
            <a:ext cx="7315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 descr="noelGS1-EN[1]_shape_00086.emf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12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11" Type="http://schemas.openxmlformats.org/officeDocument/2006/relationships/image" Target="../media/image14.png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Relationship Id="rId1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13" Type="http://schemas.openxmlformats.org/officeDocument/2006/relationships/image" Target="../media/image33.emf"/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12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emf"/><Relationship Id="rId11" Type="http://schemas.openxmlformats.org/officeDocument/2006/relationships/image" Target="../media/image32.emf"/><Relationship Id="rId5" Type="http://schemas.openxmlformats.org/officeDocument/2006/relationships/image" Target="../media/image26.emf"/><Relationship Id="rId15" Type="http://schemas.openxmlformats.org/officeDocument/2006/relationships/image" Target="../media/image35.emf"/><Relationship Id="rId10" Type="http://schemas.openxmlformats.org/officeDocument/2006/relationships/image" Target="../media/image31.emf"/><Relationship Id="rId4" Type="http://schemas.openxmlformats.org/officeDocument/2006/relationships/image" Target="../media/image25.emf"/><Relationship Id="rId9" Type="http://schemas.openxmlformats.org/officeDocument/2006/relationships/image" Target="../media/image30.emf"/><Relationship Id="rId14" Type="http://schemas.openxmlformats.org/officeDocument/2006/relationships/image" Target="../media/image3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13171492" y="-581023"/>
            <a:ext cx="0" cy="460692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13171492" y="-581023"/>
            <a:ext cx="0" cy="460692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Title 16"/>
          <p:cNvSpPr txBox="1">
            <a:spLocks/>
          </p:cNvSpPr>
          <p:nvPr/>
        </p:nvSpPr>
        <p:spPr>
          <a:xfrm>
            <a:off x="685800" y="1504950"/>
            <a:ext cx="8229600" cy="1523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Smart </a:t>
            </a:r>
            <a:r>
              <a:rPr lang="en-US" sz="3200" dirty="0" smtClean="0"/>
              <a:t>Packaging</a:t>
            </a:r>
            <a:br>
              <a:rPr lang="en-US" sz="3200" dirty="0" smtClean="0"/>
            </a:br>
            <a:r>
              <a:rPr lang="en-US" b="0" dirty="0" smtClean="0"/>
              <a:t>from unique identification</a:t>
            </a:r>
            <a:br>
              <a:rPr lang="en-US" b="0" dirty="0" smtClean="0"/>
            </a:br>
            <a:r>
              <a:rPr lang="en-US" b="0" dirty="0"/>
              <a:t>to related content and services</a:t>
            </a:r>
            <a:endParaRPr lang="fr-FR" sz="4000" b="0" dirty="0"/>
          </a:p>
        </p:txBody>
      </p:sp>
      <p:pic>
        <p:nvPicPr>
          <p:cNvPr id="11" name="Picture 4" descr="D:\Dropbox\_mobiLead IMAGES REFs\logos\iso.e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484600" y="4044187"/>
            <a:ext cx="864000" cy="788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 descr="C:\Documents and Settings\Laurent T.LAURENT-11A161F\Bureau\afnor.em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200" y="4338022"/>
            <a:ext cx="1619061" cy="442857"/>
          </a:xfrm>
          <a:prstGeom prst="rect">
            <a:avLst/>
          </a:prstGeom>
          <a:noFill/>
        </p:spPr>
      </p:pic>
      <p:pic>
        <p:nvPicPr>
          <p:cNvPr id="13" name="Picture 14" descr="w3cmember-v.emf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2785"/>
          <a:stretch>
            <a:fillRect/>
          </a:stretch>
        </p:blipFill>
        <p:spPr>
          <a:xfrm>
            <a:off x="7848600" y="4041506"/>
            <a:ext cx="1219200" cy="630267"/>
          </a:xfrm>
          <a:prstGeom prst="rect">
            <a:avLst/>
          </a:prstGeom>
        </p:spPr>
      </p:pic>
      <p:pic>
        <p:nvPicPr>
          <p:cNvPr id="16" name="Picture 4" descr="D:\Dropbox\_mobiLead IMAGES REFs\logos\iso.emf"/>
          <p:cNvPicPr>
            <a:picLocks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38380" y="4019550"/>
            <a:ext cx="138662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2" descr="C:\Documents and Settings\Laurent T.LAURENT-11A161F\Bureau\aipia_logo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833750" y="3105150"/>
            <a:ext cx="2728850" cy="1164054"/>
          </a:xfrm>
          <a:prstGeom prst="rect">
            <a:avLst/>
          </a:prstGeom>
          <a:noFill/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05" y="4356341"/>
            <a:ext cx="2133756" cy="57760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683" y="3181350"/>
            <a:ext cx="3047890" cy="1219199"/>
          </a:xfrm>
          <a:prstGeom prst="rect">
            <a:avLst/>
          </a:prstGeom>
        </p:spPr>
      </p:pic>
      <p:pic>
        <p:nvPicPr>
          <p:cNvPr id="21" name="Picture 2" descr="J:\Copie de logo_cnrfid_quadri_fr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005" y="3333749"/>
            <a:ext cx="2133395" cy="812107"/>
          </a:xfrm>
          <a:prstGeom prst="rect">
            <a:avLst/>
          </a:prstGeom>
          <a:noFill/>
        </p:spPr>
      </p:pic>
      <p:pic>
        <p:nvPicPr>
          <p:cNvPr id="19" name="Picture 1" descr="D:\Dropbox\mobiLead Helene\_TimeLine\20140409 RHE\logos\RedHerringEurope_Winner.emf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1657350"/>
            <a:ext cx="1219200" cy="1219200"/>
          </a:xfrm>
          <a:prstGeom prst="rect">
            <a:avLst/>
          </a:prstGeom>
          <a:noFill/>
        </p:spPr>
      </p:pic>
      <p:pic>
        <p:nvPicPr>
          <p:cNvPr id="22" name="Picture 2" descr="C:\Documents and Settings\Laurent T.LAURENT-11A161F\Bureau\FB\toto\201207-valorisation-onera-france-brevets_img30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8600" y="209550"/>
            <a:ext cx="1023681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9015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noelGS1-EN[1]_shape_00086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27" name="Picture 2" descr="C:\Documents and Settings\Laurent T.LAURENT-11A161F\Bureau\NEW TREE\Image tags\NFC+QR_s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2111550"/>
            <a:ext cx="1908000" cy="1908000"/>
          </a:xfrm>
          <a:prstGeom prst="rect">
            <a:avLst/>
          </a:prstGeom>
          <a:noFill/>
        </p:spPr>
      </p:pic>
      <p:sp>
        <p:nvSpPr>
          <p:cNvPr id="36" name="Rectangle 35"/>
          <p:cNvSpPr/>
          <p:nvPr/>
        </p:nvSpPr>
        <p:spPr>
          <a:xfrm>
            <a:off x="510794" y="3798153"/>
            <a:ext cx="23848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err="1" smtClean="0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fr-FR" sz="2000" b="1" dirty="0" smtClean="0"/>
              <a:t>Visual Identifier </a:t>
            </a:r>
            <a:endParaRPr lang="fr-FR" sz="2000" b="1" dirty="0"/>
          </a:p>
        </p:txBody>
      </p:sp>
      <p:sp>
        <p:nvSpPr>
          <p:cNvPr id="38" name="Rectangle 37"/>
          <p:cNvSpPr/>
          <p:nvPr/>
        </p:nvSpPr>
        <p:spPr>
          <a:xfrm>
            <a:off x="6310606" y="3798153"/>
            <a:ext cx="239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err="1">
                <a:solidFill>
                  <a:schemeClr val="bg1">
                    <a:lumMod val="65000"/>
                  </a:schemeClr>
                </a:solidFill>
              </a:rPr>
              <a:t>What</a:t>
            </a:r>
            <a:r>
              <a:rPr lang="fr-FR" sz="2000" b="1" dirty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algn="r"/>
            <a:r>
              <a:rPr lang="fr-FR" sz="2000" b="1" dirty="0"/>
              <a:t>GTIN Identifier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10794" y="2449748"/>
            <a:ext cx="21109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err="1" smtClean="0">
                <a:solidFill>
                  <a:schemeClr val="bg1">
                    <a:lumMod val="65000"/>
                  </a:schemeClr>
                </a:solidFill>
              </a:rPr>
              <a:t>When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fr-FR" sz="2000" b="1" dirty="0" err="1" smtClean="0"/>
              <a:t>Timestamp</a:t>
            </a:r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 err="1"/>
              <a:t>Period</a:t>
            </a:r>
            <a:r>
              <a:rPr lang="fr-FR" sz="2000" b="1" dirty="0"/>
              <a:t> of </a:t>
            </a:r>
            <a:r>
              <a:rPr lang="fr-FR" sz="2000" b="1" dirty="0" smtClean="0"/>
              <a:t>Time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96000" y="1047750"/>
            <a:ext cx="26134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err="1" smtClean="0">
                <a:solidFill>
                  <a:schemeClr val="bg1">
                    <a:lumMod val="65000"/>
                  </a:schemeClr>
                </a:solidFill>
              </a:rPr>
              <a:t>What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algn="r"/>
            <a:r>
              <a:rPr lang="fr-FR" sz="2000" b="1" dirty="0" smtClean="0"/>
              <a:t>Label Signature</a:t>
            </a:r>
            <a:br>
              <a:rPr lang="fr-FR" sz="2000" b="1" dirty="0" smtClean="0"/>
            </a:br>
            <a:r>
              <a:rPr lang="fr-FR" sz="2000" b="1" dirty="0" smtClean="0"/>
              <a:t>Product Signature</a:t>
            </a:r>
          </a:p>
        </p:txBody>
      </p:sp>
      <p:cxnSp>
        <p:nvCxnSpPr>
          <p:cNvPr id="18" name="Straight Arrow Connector 14"/>
          <p:cNvCxnSpPr/>
          <p:nvPr/>
        </p:nvCxnSpPr>
        <p:spPr>
          <a:xfrm>
            <a:off x="2238600" y="2918251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14"/>
          <p:cNvCxnSpPr/>
          <p:nvPr/>
        </p:nvCxnSpPr>
        <p:spPr>
          <a:xfrm rot="18900000">
            <a:off x="2502203" y="3817747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14"/>
          <p:cNvCxnSpPr/>
          <p:nvPr/>
        </p:nvCxnSpPr>
        <p:spPr>
          <a:xfrm rot="2700000" flipV="1">
            <a:off x="2502203" y="1912747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4"/>
          <p:cNvCxnSpPr/>
          <p:nvPr/>
        </p:nvCxnSpPr>
        <p:spPr>
          <a:xfrm flipH="1">
            <a:off x="5105400" y="2918251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14"/>
          <p:cNvCxnSpPr/>
          <p:nvPr/>
        </p:nvCxnSpPr>
        <p:spPr>
          <a:xfrm rot="2700000" flipH="1">
            <a:off x="4841797" y="3817747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14"/>
          <p:cNvCxnSpPr/>
          <p:nvPr/>
        </p:nvCxnSpPr>
        <p:spPr>
          <a:xfrm rot="18900000" flipH="1" flipV="1">
            <a:off x="4841797" y="1912748"/>
            <a:ext cx="1800000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310606" y="2449749"/>
            <a:ext cx="239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err="1" smtClean="0">
                <a:solidFill>
                  <a:schemeClr val="bg1">
                    <a:lumMod val="65000"/>
                  </a:schemeClr>
                </a:solidFill>
              </a:rPr>
              <a:t>What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algn="r"/>
            <a:r>
              <a:rPr lang="fr-FR" sz="2000" b="1" dirty="0" smtClean="0"/>
              <a:t>ERP Identifier</a:t>
            </a:r>
          </a:p>
        </p:txBody>
      </p:sp>
      <p:sp>
        <p:nvSpPr>
          <p:cNvPr id="29" name="Titre 6"/>
          <p:cNvSpPr>
            <a:spLocks noGrp="1"/>
          </p:cNvSpPr>
          <p:nvPr>
            <p:ph type="title"/>
          </p:nvPr>
        </p:nvSpPr>
        <p:spPr>
          <a:xfrm>
            <a:off x="1371600" y="205979"/>
            <a:ext cx="7315200" cy="857250"/>
          </a:xfrm>
        </p:spPr>
        <p:txBody>
          <a:bodyPr>
            <a:normAutofit fontScale="90000"/>
          </a:bodyPr>
          <a:lstStyle/>
          <a:p>
            <a:r>
              <a:rPr lang="fr-FR" b="0" dirty="0" err="1" smtClean="0"/>
              <a:t>Driven</a:t>
            </a:r>
            <a:r>
              <a:rPr lang="fr-FR" b="0" dirty="0" smtClean="0"/>
              <a:t> by Innovation, a unique and original </a:t>
            </a:r>
            <a:r>
              <a:rPr lang="fr-FR" b="0" dirty="0" err="1" smtClean="0"/>
              <a:t>approach</a:t>
            </a:r>
            <a:endParaRPr lang="fr-FR" b="0" dirty="0"/>
          </a:p>
        </p:txBody>
      </p:sp>
      <p:sp>
        <p:nvSpPr>
          <p:cNvPr id="19" name="Rectangle 18"/>
          <p:cNvSpPr/>
          <p:nvPr/>
        </p:nvSpPr>
        <p:spPr>
          <a:xfrm>
            <a:off x="510794" y="1047750"/>
            <a:ext cx="1905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err="1" smtClean="0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br>
              <a:rPr lang="fr-FR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fr-FR" sz="2000" b="1" dirty="0" err="1" smtClean="0"/>
              <a:t>Geocoding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Region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82900" y="4026753"/>
            <a:ext cx="190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err="1" smtClean="0"/>
              <a:t>Coded</a:t>
            </a:r>
            <a:endParaRPr lang="fr-FR" sz="2800" b="1" dirty="0" smtClean="0"/>
          </a:p>
          <a:p>
            <a:pPr algn="ctr"/>
            <a:r>
              <a:rPr lang="fr-FR" sz="2800" b="1" dirty="0" err="1" smtClean="0"/>
              <a:t>Cyphered</a:t>
            </a:r>
            <a:endParaRPr lang="fr-FR" sz="2800" b="1" dirty="0"/>
          </a:p>
        </p:txBody>
      </p:sp>
      <p:sp>
        <p:nvSpPr>
          <p:cNvPr id="23" name="Rectangle 22"/>
          <p:cNvSpPr/>
          <p:nvPr/>
        </p:nvSpPr>
        <p:spPr>
          <a:xfrm>
            <a:off x="3582900" y="1276350"/>
            <a:ext cx="1905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URL </a:t>
            </a:r>
            <a:r>
              <a:rPr lang="fr-FR" sz="2800" b="1" dirty="0" err="1" smtClean="0"/>
              <a:t>based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Unique ID</a:t>
            </a:r>
            <a:endParaRPr lang="fr-FR" sz="2800" b="1" dirty="0"/>
          </a:p>
        </p:txBody>
      </p:sp>
      <p:pic>
        <p:nvPicPr>
          <p:cNvPr id="20" name="Picture 2" descr="C:\Documents and Settings\Laurent T.LAURENT-11A161F\Bureau\FB\toto\201207-valorisation-onera-france-brevets_img3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09550"/>
            <a:ext cx="1023681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8692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64000" y="2817246"/>
            <a:ext cx="7416000" cy="229638"/>
          </a:xfrm>
          <a:prstGeom prst="rect">
            <a:avLst/>
          </a:prstGeom>
          <a:gradFill flip="none" rotWithShape="1">
            <a:gsLst>
              <a:gs pos="0">
                <a:srgbClr val="0C76B3"/>
              </a:gs>
              <a:gs pos="100000">
                <a:srgbClr val="B81D2E"/>
              </a:gs>
              <a:gs pos="50000">
                <a:srgbClr val="ECECE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456300" y="118786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Product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844900" y="118786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Item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50600" y="118786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Batch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3400" y="237505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 smtClean="0"/>
              <a:t>Every</a:t>
            </a:r>
            <a:endParaRPr lang="fr-FR" sz="2400" b="1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6705600" y="236539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 err="1" smtClean="0"/>
              <a:t>Each</a:t>
            </a:r>
            <a:endParaRPr lang="fr-FR" sz="2400" b="1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5844900" y="3373949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 smtClean="0"/>
              <a:t>Unitary</a:t>
            </a:r>
            <a:endParaRPr lang="fr-FR" sz="2400" dirty="0" smtClean="0"/>
          </a:p>
          <a:p>
            <a:pPr algn="ctr"/>
            <a:r>
              <a:rPr lang="fr-FR" sz="2400" dirty="0" err="1" smtClean="0"/>
              <a:t>Tagging</a:t>
            </a:r>
            <a:endParaRPr lang="fr-FR" sz="2400" dirty="0" smtClean="0"/>
          </a:p>
        </p:txBody>
      </p:sp>
      <p:grpSp>
        <p:nvGrpSpPr>
          <p:cNvPr id="9" name="Groupe 8"/>
          <p:cNvGrpSpPr/>
          <p:nvPr/>
        </p:nvGrpSpPr>
        <p:grpSpPr>
          <a:xfrm>
            <a:off x="762000" y="3486150"/>
            <a:ext cx="381000" cy="1169696"/>
            <a:chOff x="552450" y="2905587"/>
            <a:chExt cx="381000" cy="1169696"/>
          </a:xfrm>
        </p:grpSpPr>
        <p:sp>
          <p:nvSpPr>
            <p:cNvPr id="37" name="Ellipse 36"/>
            <p:cNvSpPr/>
            <p:nvPr/>
          </p:nvSpPr>
          <p:spPr>
            <a:xfrm>
              <a:off x="552450" y="3694283"/>
              <a:ext cx="38100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5800" y="2976535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685350" y="2905587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85800" y="3534708"/>
              <a:ext cx="114300" cy="28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4165600" y="3352621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Variable Printing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001000" y="3486150"/>
            <a:ext cx="381000" cy="1169696"/>
            <a:chOff x="8001000" y="3486150"/>
            <a:chExt cx="381000" cy="1169696"/>
          </a:xfrm>
        </p:grpSpPr>
        <p:sp>
          <p:nvSpPr>
            <p:cNvPr id="45" name="Ellipse 44"/>
            <p:cNvSpPr/>
            <p:nvPr/>
          </p:nvSpPr>
          <p:spPr>
            <a:xfrm>
              <a:off x="8001000" y="4274846"/>
              <a:ext cx="381000" cy="381000"/>
            </a:xfrm>
            <a:prstGeom prst="ellipse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134350" y="3557098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8133900" y="3486150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134350" y="3671098"/>
              <a:ext cx="114300" cy="648000"/>
            </a:xfrm>
            <a:prstGeom prst="rect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838200" y="3046730"/>
            <a:ext cx="1425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197DB6"/>
                </a:solidFill>
              </a:rPr>
              <a:t>Cold data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629400" y="3037070"/>
            <a:ext cx="167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 smtClean="0">
                <a:solidFill>
                  <a:srgbClr val="B92333"/>
                </a:solidFill>
              </a:rPr>
              <a:t>Warm data</a:t>
            </a:r>
          </a:p>
        </p:txBody>
      </p:sp>
      <p:pic>
        <p:nvPicPr>
          <p:cNvPr id="51" name="Picture 2" descr="D:\Dropbox\mobiLead Helene\_TimeLine\20140824 GS1\Présentation mobiLead\logo_HP2.e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23471" y="4095750"/>
            <a:ext cx="789259" cy="789259"/>
          </a:xfrm>
          <a:prstGeom prst="rect">
            <a:avLst/>
          </a:prstGeom>
          <a:noFill/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000" y="4283379"/>
            <a:ext cx="1950000" cy="414000"/>
          </a:xfrm>
          <a:prstGeom prst="rect">
            <a:avLst/>
          </a:prstGeom>
        </p:spPr>
      </p:pic>
      <p:sp>
        <p:nvSpPr>
          <p:cNvPr id="55" name="Rectangle 54"/>
          <p:cNvSpPr/>
          <p:nvPr/>
        </p:nvSpPr>
        <p:spPr>
          <a:xfrm>
            <a:off x="762000" y="118786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Brand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456300" y="1523821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SKU / GTIN</a:t>
            </a:r>
          </a:p>
          <a:p>
            <a:pPr algn="ctr"/>
            <a:r>
              <a:rPr lang="fr-FR" sz="2400" dirty="0" err="1" smtClean="0"/>
              <a:t>Ingredients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err="1" smtClean="0"/>
              <a:t>Allergens</a:t>
            </a:r>
            <a:endParaRPr lang="fr-FR" sz="2400" dirty="0" smtClean="0"/>
          </a:p>
        </p:txBody>
      </p:sp>
      <p:sp>
        <p:nvSpPr>
          <p:cNvPr id="58" name="Rectangle 57"/>
          <p:cNvSpPr/>
          <p:nvPr/>
        </p:nvSpPr>
        <p:spPr>
          <a:xfrm>
            <a:off x="5844900" y="1519356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 smtClean="0"/>
              <a:t>sGTIN</a:t>
            </a:r>
            <a:endParaRPr lang="fr-FR" sz="2400" dirty="0" smtClean="0"/>
          </a:p>
          <a:p>
            <a:pPr algn="ctr"/>
            <a:r>
              <a:rPr lang="fr-FR" sz="2400" dirty="0" smtClean="0"/>
              <a:t>UUID</a:t>
            </a:r>
          </a:p>
          <a:p>
            <a:pPr algn="ctr"/>
            <a:r>
              <a:rPr lang="fr-FR" sz="2400" dirty="0" err="1" smtClean="0"/>
              <a:t>Exp</a:t>
            </a:r>
            <a:r>
              <a:rPr lang="fr-FR" sz="2400" dirty="0" smtClean="0"/>
              <a:t>.</a:t>
            </a:r>
          </a:p>
        </p:txBody>
      </p:sp>
      <p:sp>
        <p:nvSpPr>
          <p:cNvPr id="60" name="Titre 6"/>
          <p:cNvSpPr>
            <a:spLocks noGrp="1"/>
          </p:cNvSpPr>
          <p:nvPr>
            <p:ph type="title"/>
          </p:nvPr>
        </p:nvSpPr>
        <p:spPr>
          <a:xfrm>
            <a:off x="1371600" y="205979"/>
            <a:ext cx="7315200" cy="857250"/>
          </a:xfrm>
        </p:spPr>
        <p:txBody>
          <a:bodyPr>
            <a:normAutofit fontScale="90000"/>
          </a:bodyPr>
          <a:lstStyle/>
          <a:p>
            <a:r>
              <a:rPr lang="fr-FR" b="0" dirty="0" err="1" smtClean="0"/>
              <a:t>Driven</a:t>
            </a:r>
            <a:r>
              <a:rPr lang="fr-FR" b="0" dirty="0" smtClean="0"/>
              <a:t> by Innovation, a unique and original </a:t>
            </a:r>
            <a:r>
              <a:rPr lang="fr-FR" b="0" dirty="0" err="1" smtClean="0"/>
              <a:t>approach</a:t>
            </a:r>
            <a:endParaRPr lang="fr-FR" b="0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100" y="1165054"/>
            <a:ext cx="808856" cy="87641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817" y="3498119"/>
            <a:ext cx="539983" cy="54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498119"/>
            <a:ext cx="53998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74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0" y="1369377"/>
            <a:ext cx="855435" cy="855466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65" y="4078922"/>
            <a:ext cx="855435" cy="855466"/>
          </a:xfr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724150"/>
            <a:ext cx="855435" cy="85546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529" y="2699159"/>
            <a:ext cx="855435" cy="85546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529" y="1369377"/>
            <a:ext cx="855435" cy="85546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65" y="1369377"/>
            <a:ext cx="855435" cy="85546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078922"/>
            <a:ext cx="855435" cy="855466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235" y="4078922"/>
            <a:ext cx="855435" cy="85546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765" y="2724150"/>
            <a:ext cx="855435" cy="85546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235" y="2724150"/>
            <a:ext cx="855435" cy="855466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0" y="4078922"/>
            <a:ext cx="855435" cy="855466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235" y="1369377"/>
            <a:ext cx="855435" cy="855466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0" y="2724150"/>
            <a:ext cx="855435" cy="855466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369377"/>
            <a:ext cx="855435" cy="85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65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chemeClr val="accent6">
              <a:lumMod val="60000"/>
              <a:lumOff val="40000"/>
            </a:schemeClr>
          </a:solidFill>
          <a:headEnd type="triangl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7808</TotalTime>
  <Words>97</Words>
  <Application>Microsoft Office PowerPoint</Application>
  <PresentationFormat>Affichage à l'écran (16:9)</PresentationFormat>
  <Paragraphs>77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Présentation PowerPoint</vt:lpstr>
      <vt:lpstr>Driven by Innovation, a unique and original approach</vt:lpstr>
      <vt:lpstr>Driven by Innovation, a unique and original approach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mobiLead, Jassen, Open Innovation</dc:title>
  <dc:subject>from product identification to related content and services</dc:subject>
  <dc:creator>Laurent TONNELIER, mobiLead CEO</dc:creator>
  <cp:keywords>mobiLead, Jassen, Open Innovation</cp:keywords>
  <dc:description>November 2-4, 2014
PackExpo - Chicago USA</dc:description>
  <cp:lastModifiedBy>Laurent Tonnelier</cp:lastModifiedBy>
  <cp:revision>468</cp:revision>
  <cp:lastPrinted>2016-03-09T21:09:49Z</cp:lastPrinted>
  <dcterms:created xsi:type="dcterms:W3CDTF">2006-08-16T00:00:00Z</dcterms:created>
  <dcterms:modified xsi:type="dcterms:W3CDTF">2016-09-05T16:45:28Z</dcterms:modified>
  <cp:category>mobiLead, Jassen, Open Innovation</cp:category>
</cp:coreProperties>
</file>