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706" r:id="rId2"/>
    <p:sldId id="687" r:id="rId3"/>
    <p:sldId id="688" r:id="rId4"/>
    <p:sldId id="707" r:id="rId5"/>
    <p:sldId id="626" r:id="rId6"/>
    <p:sldId id="609" r:id="rId7"/>
    <p:sldId id="610" r:id="rId8"/>
    <p:sldId id="644" r:id="rId9"/>
    <p:sldId id="662" r:id="rId10"/>
    <p:sldId id="634" r:id="rId11"/>
    <p:sldId id="701" r:id="rId12"/>
    <p:sldId id="675" r:id="rId13"/>
    <p:sldId id="624" r:id="rId14"/>
    <p:sldId id="663" r:id="rId15"/>
    <p:sldId id="503" r:id="rId16"/>
    <p:sldId id="645" r:id="rId17"/>
    <p:sldId id="469" r:id="rId18"/>
    <p:sldId id="601" r:id="rId19"/>
    <p:sldId id="566" r:id="rId20"/>
    <p:sldId id="690" r:id="rId21"/>
    <p:sldId id="478" r:id="rId22"/>
    <p:sldId id="668" r:id="rId23"/>
    <p:sldId id="667" r:id="rId24"/>
    <p:sldId id="677" r:id="rId25"/>
    <p:sldId id="680" r:id="rId26"/>
    <p:sldId id="586" r:id="rId27"/>
    <p:sldId id="673" r:id="rId28"/>
    <p:sldId id="484" r:id="rId29"/>
    <p:sldId id="672" r:id="rId30"/>
    <p:sldId id="676" r:id="rId31"/>
    <p:sldId id="709" r:id="rId32"/>
    <p:sldId id="664" r:id="rId33"/>
    <p:sldId id="627" r:id="rId34"/>
    <p:sldId id="635" r:id="rId35"/>
    <p:sldId id="636" r:id="rId36"/>
    <p:sldId id="685" r:id="rId37"/>
    <p:sldId id="686" r:id="rId38"/>
    <p:sldId id="684" r:id="rId39"/>
    <p:sldId id="656" r:id="rId40"/>
    <p:sldId id="683" r:id="rId41"/>
    <p:sldId id="657" r:id="rId42"/>
    <p:sldId id="695" r:id="rId43"/>
    <p:sldId id="696" r:id="rId44"/>
    <p:sldId id="694" r:id="rId45"/>
    <p:sldId id="666" r:id="rId46"/>
    <p:sldId id="708" r:id="rId47"/>
  </p:sldIdLst>
  <p:sldSz cx="9144000" cy="5143500" type="screen16x9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CB3"/>
    <a:srgbClr val="CDCDCD"/>
    <a:srgbClr val="C0C0C0"/>
    <a:srgbClr val="ECECEC"/>
    <a:srgbClr val="7F7F7F"/>
    <a:srgbClr val="848484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369" autoAdjust="0"/>
    <p:restoredTop sz="57490" autoAdjust="0"/>
  </p:normalViewPr>
  <p:slideViewPr>
    <p:cSldViewPr>
      <p:cViewPr varScale="1">
        <p:scale>
          <a:sx n="104" d="100"/>
          <a:sy n="104" d="100"/>
        </p:scale>
        <p:origin x="1494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2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2058" y="-114"/>
      </p:cViewPr>
      <p:guideLst>
        <p:guide orient="horz" pos="3109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r">
              <a:defRPr sz="1300"/>
            </a:lvl1pPr>
          </a:lstStyle>
          <a:p>
            <a:fld id="{5F1F6DD3-640B-4BDD-9747-AF035BCAD5D4}" type="datetimeFigureOut">
              <a:rPr lang="fr-FR" smtClean="0"/>
              <a:pPr/>
              <a:t>23/03/2016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r">
              <a:defRPr sz="1300"/>
            </a:lvl1pPr>
          </a:lstStyle>
          <a:p>
            <a:fld id="{C34B7DCB-BA24-4AA2-8683-76724D79683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442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r">
              <a:defRPr sz="1300"/>
            </a:lvl1pPr>
          </a:lstStyle>
          <a:p>
            <a:fld id="{2DFAFBA4-7F77-40CF-A247-F8D156A946DA}" type="datetimeFigureOut">
              <a:rPr lang="fr-FR" smtClean="0"/>
              <a:pPr/>
              <a:t>23/03/2016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" y="739775"/>
            <a:ext cx="6580188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07" tIns="45904" rIns="91807" bIns="45904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6"/>
            <a:ext cx="5335270" cy="4442698"/>
          </a:xfrm>
          <a:prstGeom prst="rect">
            <a:avLst/>
          </a:prstGeom>
        </p:spPr>
        <p:txBody>
          <a:bodyPr vert="horz" lIns="91807" tIns="45904" rIns="91807" bIns="459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r">
              <a:defRPr sz="1300"/>
            </a:lvl1pPr>
          </a:lstStyle>
          <a:p>
            <a:fld id="{C91E57C9-92A7-4417-A233-FC753F8BD2F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292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021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fr-FR" sz="1300" dirty="0" err="1"/>
              <a:t>Unitary</a:t>
            </a:r>
            <a:r>
              <a:rPr lang="fr-FR" sz="1300" dirty="0"/>
              <a:t> </a:t>
            </a:r>
            <a:r>
              <a:rPr lang="fr-FR" sz="1300" dirty="0" err="1"/>
              <a:t>marking</a:t>
            </a:r>
            <a:endParaRPr lang="fr-FR" sz="1300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262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072">
              <a:defRPr/>
            </a:pPr>
            <a:r>
              <a:rPr lang="en-US" dirty="0" smtClean="0"/>
              <a:t>Team: details on who you are, experience and qualifications</a:t>
            </a:r>
          </a:p>
          <a:p>
            <a:pPr defTabSz="918072">
              <a:defRPr/>
            </a:pP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Our DNA: Large companies, Software </a:t>
            </a:r>
          </a:p>
          <a:p>
            <a:pPr defTabSz="918072">
              <a:defRPr/>
            </a:pPr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Market expertise	</a:t>
            </a:r>
          </a:p>
          <a:p>
            <a:pPr defTabSz="918072">
              <a:defRPr/>
            </a:pPr>
            <a:r>
              <a:rPr lang="en-US" dirty="0" smtClean="0"/>
              <a:t>Marketing expertise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790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072">
              <a:defRPr/>
            </a:pPr>
            <a:r>
              <a:rPr lang="en-US" dirty="0" smtClean="0"/>
              <a:t>Team: details on who you are, experience and qualifications</a:t>
            </a:r>
          </a:p>
          <a:p>
            <a:pPr defTabSz="918072">
              <a:defRPr/>
            </a:pP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Our DNA: Large companies, Software </a:t>
            </a:r>
          </a:p>
          <a:p>
            <a:pPr defTabSz="918072">
              <a:defRPr/>
            </a:pPr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Market expertise	</a:t>
            </a:r>
          </a:p>
          <a:p>
            <a:pPr defTabSz="918072">
              <a:defRPr/>
            </a:pPr>
            <a:r>
              <a:rPr lang="en-US" dirty="0" smtClean="0"/>
              <a:t>Marketing expertise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73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079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004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69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4247D-2163-4412-81E4-A4B4D7B3CB61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343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697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fr-FR" smtClean="0"/>
              <a:t>Highly Graphical QR Code (QR+)</a:t>
            </a:r>
          </a:p>
          <a:p>
            <a:pPr algn="r"/>
            <a:r>
              <a:rPr lang="fr-FR" smtClean="0"/>
              <a:t>ISO / IEC 18004 compliance</a:t>
            </a:r>
          </a:p>
          <a:p>
            <a:pPr algn="r"/>
            <a:r>
              <a:rPr lang="fr-FR" smtClean="0"/>
              <a:t>Custom URL domain name</a:t>
            </a:r>
          </a:p>
          <a:p>
            <a:pPr algn="r"/>
            <a:r>
              <a:rPr lang="fr-FR" smtClean="0"/>
              <a:t>Optimised Codification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427F-519A-4300-9269-4B2D5CB53DD5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71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4247D-2163-4412-81E4-A4B4D7B3CB6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056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4634">
              <a:defRPr/>
            </a:pPr>
            <a:r>
              <a:rPr lang="fr-FR" dirty="0" smtClean="0"/>
              <a:t>GTIN: http://mt.ag/5bFEcQ8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384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4634">
              <a:defRPr/>
            </a:pPr>
            <a:r>
              <a:rPr lang="en-US" dirty="0" smtClean="0"/>
              <a:t>Mobile</a:t>
            </a:r>
          </a:p>
          <a:p>
            <a:pPr defTabSz="954634">
              <a:defRPr/>
            </a:pPr>
            <a:r>
              <a:rPr lang="en-US" dirty="0" smtClean="0"/>
              <a:t>Web </a:t>
            </a:r>
            <a:r>
              <a:rPr lang="en-US" dirty="0" err="1" smtClean="0"/>
              <a:t>Organisation</a:t>
            </a:r>
            <a:endParaRPr lang="en-US" dirty="0" smtClean="0"/>
          </a:p>
          <a:p>
            <a:pPr defTabSz="954634">
              <a:defRPr/>
            </a:pPr>
            <a:r>
              <a:rPr lang="en-US" dirty="0" smtClean="0"/>
              <a:t>Salon de </a:t>
            </a:r>
            <a:r>
              <a:rPr lang="en-US" dirty="0" err="1" smtClean="0"/>
              <a:t>l'emballage</a:t>
            </a:r>
            <a:endParaRPr lang="en-US" dirty="0" smtClean="0"/>
          </a:p>
          <a:p>
            <a:pPr defTabSz="954634">
              <a:defRPr/>
            </a:pPr>
            <a:endParaRPr lang="en-US" dirty="0" smtClean="0"/>
          </a:p>
          <a:p>
            <a:pPr defTabSz="954634">
              <a:defRPr/>
            </a:pPr>
            <a:r>
              <a:rPr lang="en-US" dirty="0" smtClean="0"/>
              <a:t>GS1 identification</a:t>
            </a:r>
          </a:p>
          <a:p>
            <a:pPr defTabSz="954634">
              <a:defRPr/>
            </a:pPr>
            <a:r>
              <a:rPr lang="en-US" dirty="0" smtClean="0"/>
              <a:t>in the physical world, the number used in a UPC barcode</a:t>
            </a:r>
          </a:p>
          <a:p>
            <a:pPr defTabSz="954634">
              <a:defRPr/>
            </a:pPr>
            <a:r>
              <a:rPr lang="en-US" dirty="0" smtClean="0"/>
              <a:t>represents the global trade item number or G-ten</a:t>
            </a:r>
          </a:p>
          <a:p>
            <a:pPr defTabSz="954634">
              <a:defRPr/>
            </a:pPr>
            <a:r>
              <a:rPr lang="en-US" dirty="0" smtClean="0"/>
              <a:t>that identifies that item around the world</a:t>
            </a:r>
          </a:p>
          <a:p>
            <a:pPr defTabSz="954634">
              <a:defRPr/>
            </a:pPr>
            <a:endParaRPr lang="en-US" dirty="0" smtClean="0"/>
          </a:p>
          <a:p>
            <a:pPr defTabSz="954634">
              <a:defRPr/>
            </a:pPr>
            <a:r>
              <a:rPr lang="en-US" dirty="0" smtClean="0"/>
              <a:t>encoding a global trade item number in a URL link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454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025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fr-FR" dirty="0" err="1" smtClean="0"/>
              <a:t>Highly</a:t>
            </a:r>
            <a:r>
              <a:rPr lang="fr-FR" dirty="0" smtClean="0"/>
              <a:t> </a:t>
            </a:r>
            <a:r>
              <a:rPr lang="fr-FR" dirty="0" err="1" smtClean="0"/>
              <a:t>Graphical</a:t>
            </a:r>
            <a:r>
              <a:rPr lang="fr-FR" dirty="0" smtClean="0"/>
              <a:t> QR Code (QR+)</a:t>
            </a:r>
          </a:p>
          <a:p>
            <a:pPr algn="r"/>
            <a:r>
              <a:rPr lang="fr-FR" dirty="0" smtClean="0"/>
              <a:t>ISO / IEC 18004 compliance</a:t>
            </a:r>
          </a:p>
          <a:p>
            <a:pPr algn="r"/>
            <a:r>
              <a:rPr lang="fr-FR" dirty="0" smtClean="0"/>
              <a:t>Custom URL </a:t>
            </a:r>
            <a:r>
              <a:rPr lang="fr-FR" dirty="0" err="1" smtClean="0"/>
              <a:t>domain</a:t>
            </a:r>
            <a:r>
              <a:rPr lang="fr-FR" dirty="0" smtClean="0"/>
              <a:t> </a:t>
            </a:r>
            <a:r>
              <a:rPr lang="fr-FR" dirty="0" err="1" smtClean="0"/>
              <a:t>name</a:t>
            </a:r>
            <a:endParaRPr lang="fr-FR" dirty="0" smtClean="0"/>
          </a:p>
          <a:p>
            <a:pPr algn="r"/>
            <a:r>
              <a:rPr lang="fr-FR" dirty="0" err="1" smtClean="0"/>
              <a:t>Optimised</a:t>
            </a:r>
            <a:r>
              <a:rPr lang="fr-FR" dirty="0" smtClean="0"/>
              <a:t> Codification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427F-519A-4300-9269-4B2D5CB53DD5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041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661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780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pPr defTabSz="918072">
              <a:defRPr/>
            </a:pPr>
            <a:r>
              <a:rPr lang="fr-FR" dirty="0" smtClean="0"/>
              <a:t>http://wst.ag/5LeI8AM</a:t>
            </a:r>
          </a:p>
          <a:p>
            <a:pPr defTabSz="918072">
              <a:defRPr/>
            </a:pPr>
            <a:r>
              <a:rPr lang="fr-FR" dirty="0" smtClean="0"/>
              <a:t>http://www.garbit.fr/#</a:t>
            </a:r>
            <a:r>
              <a:rPr lang="fr-FR" b="1" dirty="0" smtClean="0"/>
              <a:t>3038353421309</a:t>
            </a:r>
          </a:p>
          <a:p>
            <a:pPr defTabSz="918072">
              <a:defRPr/>
            </a:pPr>
            <a:endParaRPr lang="fr-FR" b="1" dirty="0" smtClean="0"/>
          </a:p>
          <a:p>
            <a:pPr defTabSz="918072">
              <a:defRPr/>
            </a:pPr>
            <a:r>
              <a:rPr lang="fr-FR" b="0" dirty="0" smtClean="0"/>
              <a:t>1</a:t>
            </a:r>
            <a:r>
              <a:rPr lang="fr-FR" b="0" baseline="0" dirty="0" smtClean="0"/>
              <a:t> modèle graphique optimisé : (QR plus) moins intrusif + image</a:t>
            </a:r>
          </a:p>
          <a:p>
            <a:pPr defTabSz="918072">
              <a:defRPr/>
            </a:pPr>
            <a:r>
              <a:rPr lang="fr-FR" b="0" baseline="0" dirty="0" smtClean="0"/>
              <a:t>Permettant création de séries de codes tous différents adoptant le même visuel </a:t>
            </a:r>
          </a:p>
          <a:p>
            <a:pPr defTabSz="918072">
              <a:defRPr/>
            </a:pPr>
            <a:endParaRPr lang="fr-FR" b="0" baseline="0" dirty="0" smtClean="0"/>
          </a:p>
          <a:p>
            <a:pPr defTabSz="918072">
              <a:defRPr/>
            </a:pPr>
            <a:endParaRPr lang="fr-FR" b="0" baseline="0" dirty="0" smtClean="0"/>
          </a:p>
          <a:p>
            <a:pPr defTabSz="918072">
              <a:defRPr/>
            </a:pPr>
            <a:endParaRPr lang="fr-FR" b="0" baseline="0" dirty="0" smtClean="0"/>
          </a:p>
          <a:p>
            <a:pPr defTabSz="918072">
              <a:defRPr/>
            </a:pPr>
            <a:endParaRPr lang="fr-FR" b="0" dirty="0" smtClean="0"/>
          </a:p>
          <a:p>
            <a:pPr defTabSz="918072">
              <a:defRPr/>
            </a:pPr>
            <a:endParaRPr lang="fr-FR" dirty="0" smtClean="0"/>
          </a:p>
          <a:p>
            <a:pPr defTabSz="918072">
              <a:defRPr/>
            </a:pPr>
            <a:endParaRPr lang="fr-FR" b="1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9149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004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436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95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9591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072">
              <a:defRPr/>
            </a:pPr>
            <a:r>
              <a:rPr lang="en-US" dirty="0" smtClean="0"/>
              <a:t>Team: details on who you are, experience and qualifications</a:t>
            </a:r>
          </a:p>
          <a:p>
            <a:pPr defTabSz="918072">
              <a:defRPr/>
            </a:pP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Our DNA: Large companies, Software </a:t>
            </a:r>
          </a:p>
          <a:p>
            <a:pPr defTabSz="918072">
              <a:defRPr/>
            </a:pPr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Market expertise	</a:t>
            </a:r>
          </a:p>
          <a:p>
            <a:pPr defTabSz="918072">
              <a:defRPr/>
            </a:pPr>
            <a:r>
              <a:rPr lang="en-US" dirty="0" smtClean="0"/>
              <a:t>Marketing expertise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0100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4822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Personnel</a:t>
            </a:r>
          </a:p>
          <a:p>
            <a:pPr>
              <a:buNone/>
            </a:pPr>
            <a:r>
              <a:rPr lang="fr-FR" dirty="0" smtClean="0"/>
              <a:t>MultiMedia</a:t>
            </a:r>
          </a:p>
          <a:p>
            <a:pPr>
              <a:buNone/>
            </a:pPr>
            <a:r>
              <a:rPr lang="fr-FR" dirty="0" smtClean="0"/>
              <a:t>Connecté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5612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Personnel</a:t>
            </a:r>
          </a:p>
          <a:p>
            <a:pPr>
              <a:buNone/>
            </a:pPr>
            <a:r>
              <a:rPr lang="fr-FR" dirty="0" smtClean="0"/>
              <a:t>MultiMedia</a:t>
            </a:r>
          </a:p>
          <a:p>
            <a:pPr>
              <a:buNone/>
            </a:pPr>
            <a:r>
              <a:rPr lang="fr-FR" dirty="0" smtClean="0"/>
              <a:t>Connecté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9344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6017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7360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7507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1474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3820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31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378">
              <a:defRPr/>
            </a:pPr>
            <a:r>
              <a:rPr lang="fr-FR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DES OBJETS  (</a:t>
            </a:r>
            <a:r>
              <a:rPr lang="fr-FR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</a:t>
            </a:r>
            <a:r>
              <a:rPr lang="fr-FR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794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9445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1965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0935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3478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50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Silos</a:t>
            </a:r>
          </a:p>
          <a:p>
            <a:r>
              <a:rPr lang="en-US" dirty="0" smtClean="0"/>
              <a:t>Online offline</a:t>
            </a:r>
          </a:p>
          <a:p>
            <a:r>
              <a:rPr lang="en-US" dirty="0" smtClean="0"/>
              <a:t>No network</a:t>
            </a:r>
          </a:p>
          <a:p>
            <a:r>
              <a:rPr lang="en-US" dirty="0" smtClean="0"/>
              <a:t>Performances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619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39102"/>
            <a:r>
              <a:rPr lang="fr-FR" dirty="0" smtClean="0"/>
              <a:t>La Tour de Babel (1 563) de Pieter Bruegel </a:t>
            </a:r>
          </a:p>
          <a:p>
            <a:r>
              <a:rPr lang="en-US" dirty="0" smtClean="0"/>
              <a:t>Existing problems</a:t>
            </a:r>
          </a:p>
          <a:p>
            <a:r>
              <a:rPr lang="en-US" dirty="0" smtClean="0"/>
              <a:t>Online offline</a:t>
            </a:r>
          </a:p>
          <a:p>
            <a:r>
              <a:rPr lang="en-US" dirty="0" smtClean="0"/>
              <a:t>No network</a:t>
            </a:r>
          </a:p>
          <a:p>
            <a:r>
              <a:rPr lang="en-US" dirty="0" smtClean="0"/>
              <a:t>Performances</a:t>
            </a:r>
            <a:endParaRPr lang="fr-FR" dirty="0" smtClean="0"/>
          </a:p>
          <a:p>
            <a:pPr defTabSz="839102"/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844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534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57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http://www.centrenational-rfid.com/mobilead-offreurs-fiche-494-fr-ruid-1.html?searchtype=Fulltext&amp;searchstring=A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57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4764" y="133350"/>
            <a:ext cx="3176836" cy="1080000"/>
          </a:xfrm>
          <a:prstGeom prst="rect">
            <a:avLst/>
          </a:prstGeom>
          <a:noFill/>
        </p:spPr>
      </p:pic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0" y="1733550"/>
            <a:ext cx="2895600" cy="2514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3124200" y="1733550"/>
            <a:ext cx="2895600" cy="25146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5"/>
          </p:nvPr>
        </p:nvSpPr>
        <p:spPr>
          <a:xfrm>
            <a:off x="6248400" y="1733550"/>
            <a:ext cx="2895600" cy="2514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4549500"/>
            <a:ext cx="9144000" cy="594000"/>
          </a:xfrm>
          <a:prstGeom prst="rect">
            <a:avLst/>
          </a:prstGeom>
          <a:solidFill>
            <a:schemeClr val="bg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07504" y="195487"/>
            <a:ext cx="2592288" cy="4464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774032" y="1253207"/>
            <a:ext cx="6118448" cy="958503"/>
          </a:xfrm>
        </p:spPr>
        <p:txBody>
          <a:bodyPr>
            <a:normAutofit/>
          </a:bodyPr>
          <a:lstStyle>
            <a:lvl1pPr algn="ctr"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771800" y="2283718"/>
            <a:ext cx="6120680" cy="237626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fr-FR" dirty="0"/>
          </a:p>
        </p:txBody>
      </p:sp>
      <p:pic>
        <p:nvPicPr>
          <p:cNvPr id="17" name="Picture 5" descr="D:\Dropbox\mobiLead Admin\logos\mobilead_header_white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649556"/>
            <a:ext cx="1151752" cy="391551"/>
          </a:xfrm>
          <a:prstGeom prst="rect">
            <a:avLst/>
          </a:prstGeom>
          <a:noFill/>
        </p:spPr>
      </p:pic>
      <p:pic>
        <p:nvPicPr>
          <p:cNvPr id="18" name="Picture 3" descr="C:\Documents and Settings\Laurent T.LAURENT-11A161F\Bureau\Interquest_logob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87974"/>
            <a:ext cx="577309" cy="529200"/>
          </a:xfrm>
          <a:prstGeom prst="rect">
            <a:avLst/>
          </a:prstGeom>
          <a:noFill/>
        </p:spPr>
      </p:pic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DEE1447-79D5-4218-BDB6-C26CD086C9C7}" type="datetimeFigureOut">
              <a:rPr lang="fr-FR" smtClean="0"/>
              <a:pPr/>
              <a:t>23/03/2016</a:t>
            </a:fld>
            <a:endParaRPr lang="fr-F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E5BB72-3B92-475E-9EF6-91066BF9684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4" name="Footer Placeholder 4"/>
          <p:cNvSpPr txBox="1">
            <a:spLocks/>
          </p:cNvSpPr>
          <p:nvPr userDrawn="1"/>
        </p:nvSpPr>
        <p:spPr>
          <a:xfrm>
            <a:off x="899592" y="4731990"/>
            <a:ext cx="6336704" cy="36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5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Forum 2014 de l’impression numérique et de la communication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multicanal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Picture 10" descr="noelGS1-EN[1]_shape_00086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2" name="Picture 11" descr="noelGS1-EN[1]_shape_00086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6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5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flip="none" rotWithShape="1">
          <a:gsLst>
            <a:gs pos="50000">
              <a:schemeClr val="bg1"/>
            </a:gs>
            <a:gs pos="100000">
              <a:schemeClr val="bg1">
                <a:lumMod val="85000"/>
              </a:schemeClr>
            </a:gs>
            <a:gs pos="87000">
              <a:srgbClr val="ECEC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7" descr="noelGS1-EN[1]_shape_00086.em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13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1.emf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emf"/><Relationship Id="rId5" Type="http://schemas.openxmlformats.org/officeDocument/2006/relationships/image" Target="../media/image39.emf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3.emf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emf"/><Relationship Id="rId5" Type="http://schemas.openxmlformats.org/officeDocument/2006/relationships/image" Target="../media/image44.emf"/><Relationship Id="rId4" Type="http://schemas.openxmlformats.org/officeDocument/2006/relationships/image" Target="../media/image4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emf"/><Relationship Id="rId5" Type="http://schemas.openxmlformats.org/officeDocument/2006/relationships/image" Target="../media/image13.emf"/><Relationship Id="rId4" Type="http://schemas.openxmlformats.org/officeDocument/2006/relationships/image" Target="../media/image46.png"/><Relationship Id="rId9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13.emf"/><Relationship Id="rId7" Type="http://schemas.openxmlformats.org/officeDocument/2006/relationships/image" Target="../media/image50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emf"/><Relationship Id="rId5" Type="http://schemas.openxmlformats.org/officeDocument/2006/relationships/image" Target="../media/image3.emf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1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8.emf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emf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7.emf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1.emf"/><Relationship Id="rId10" Type="http://schemas.openxmlformats.org/officeDocument/2006/relationships/image" Target="../media/image58.png"/><Relationship Id="rId4" Type="http://schemas.openxmlformats.org/officeDocument/2006/relationships/image" Target="../media/image54.emf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13.emf"/><Relationship Id="rId10" Type="http://schemas.openxmlformats.org/officeDocument/2006/relationships/image" Target="../media/image56.png"/><Relationship Id="rId4" Type="http://schemas.openxmlformats.org/officeDocument/2006/relationships/image" Target="../media/image3.emf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.emf"/><Relationship Id="rId7" Type="http://schemas.openxmlformats.org/officeDocument/2006/relationships/image" Target="../media/image6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png"/><Relationship Id="rId9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13.emf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e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emf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6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3.em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22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.emf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22.emf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2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22.emf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22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1.emf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22.emf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13.emf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2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5112" y="4019550"/>
            <a:ext cx="222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Laurent TONNELIER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8763" y="4324350"/>
            <a:ext cx="1766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mobiLead, CEO</a:t>
            </a:r>
            <a:b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lt@mobilead.fr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" name="TextBox 20"/>
          <p:cNvSpPr txBox="1"/>
          <p:nvPr/>
        </p:nvSpPr>
        <p:spPr>
          <a:xfrm>
            <a:off x="3819037" y="4324350"/>
            <a:ext cx="1505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7F7F7F"/>
                </a:solidFill>
              </a:rPr>
              <a:t>March 2016</a:t>
            </a:r>
            <a:r>
              <a:rPr lang="en-US" sz="2000" dirty="0">
                <a:solidFill>
                  <a:srgbClr val="7F7F7F"/>
                </a:solidFill>
              </a:rPr>
              <a:t/>
            </a:r>
            <a:br>
              <a:rPr lang="en-US" sz="2000" dirty="0">
                <a:solidFill>
                  <a:srgbClr val="7F7F7F"/>
                </a:solidFill>
              </a:rPr>
            </a:br>
            <a:r>
              <a:rPr lang="en-US" sz="2000" dirty="0" smtClean="0">
                <a:solidFill>
                  <a:srgbClr val="7F7F7F"/>
                </a:solidFill>
              </a:rPr>
              <a:t>Paris, France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32" name="Title 16"/>
          <p:cNvSpPr txBox="1">
            <a:spLocks/>
          </p:cNvSpPr>
          <p:nvPr/>
        </p:nvSpPr>
        <p:spPr>
          <a:xfrm>
            <a:off x="685800" y="1657351"/>
            <a:ext cx="82296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INTERNET of THINGS enabler</a:t>
            </a:r>
            <a:br>
              <a:rPr lang="en-US" dirty="0" smtClean="0"/>
            </a:br>
            <a:r>
              <a:rPr lang="en-US" b="0" dirty="0" smtClean="0"/>
              <a:t>from unique identification</a:t>
            </a:r>
            <a:br>
              <a:rPr lang="en-US" b="0" dirty="0" smtClean="0"/>
            </a:br>
            <a:r>
              <a:rPr lang="en-US" b="0" dirty="0" smtClean="0"/>
              <a:t>(product, packaging, label) </a:t>
            </a:r>
            <a:br>
              <a:rPr lang="en-US" b="0" dirty="0" smtClean="0"/>
            </a:br>
            <a:r>
              <a:rPr lang="en-US" b="0" dirty="0" smtClean="0"/>
              <a:t>to related content and services </a:t>
            </a:r>
            <a:endParaRPr lang="fr-FR" sz="4000" b="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00" y="660245"/>
            <a:ext cx="3781877" cy="5399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00150"/>
            <a:ext cx="3200400" cy="32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87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MOBILEAD, </a:t>
            </a:r>
            <a:r>
              <a:rPr lang="fr-FR" dirty="0" err="1" smtClean="0"/>
              <a:t>committed</a:t>
            </a:r>
            <a:r>
              <a:rPr lang="fr-FR" dirty="0" smtClean="0"/>
              <a:t> to </a:t>
            </a:r>
            <a:r>
              <a:rPr lang="fr-FR" dirty="0" err="1" smtClean="0"/>
              <a:t>Norms</a:t>
            </a:r>
            <a:r>
              <a:rPr lang="fr-FR" dirty="0" smtClean="0"/>
              <a:t> and Standards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4419600" y="1122224"/>
            <a:ext cx="2819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 smtClean="0"/>
              <a:t>Norms</a:t>
            </a:r>
            <a:endParaRPr lang="fr-FR" sz="2800" b="1" dirty="0" smtClean="0"/>
          </a:p>
          <a:p>
            <a:r>
              <a:rPr lang="fr-FR" sz="2800" dirty="0" smtClean="0"/>
              <a:t>  AFNOR</a:t>
            </a:r>
            <a:br>
              <a:rPr lang="fr-FR" sz="2800" dirty="0" smtClean="0"/>
            </a:br>
            <a:r>
              <a:rPr lang="fr-FR" sz="2800" dirty="0"/>
              <a:t> </a:t>
            </a:r>
            <a:r>
              <a:rPr lang="fr-FR" sz="2800" dirty="0" smtClean="0"/>
              <a:t> ISO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69533" y="1122224"/>
            <a:ext cx="2209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/>
              <a:t>Standards</a:t>
            </a:r>
            <a:r>
              <a:rPr lang="fr-FR" sz="2800" dirty="0" smtClean="0"/>
              <a:t> 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  </a:t>
            </a:r>
            <a:r>
              <a:rPr lang="fr-FR" sz="2800" dirty="0" smtClean="0"/>
              <a:t>GS1</a:t>
            </a:r>
          </a:p>
          <a:p>
            <a:r>
              <a:rPr lang="fr-FR" sz="2800" dirty="0" smtClean="0"/>
              <a:t>  W3C</a:t>
            </a:r>
          </a:p>
        </p:txBody>
      </p:sp>
      <p:pic>
        <p:nvPicPr>
          <p:cNvPr id="36" name="Picture 4" descr="D:\Dropbox\_mobiLead IMAGES REFs\logos\iso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4600" y="3739387"/>
            <a:ext cx="864000" cy="7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C:\Documents and Settings\Laurent T.LAURENT-11A161F\Bureau\afnor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4033222"/>
            <a:ext cx="1619061" cy="442857"/>
          </a:xfrm>
          <a:prstGeom prst="rect">
            <a:avLst/>
          </a:prstGeom>
          <a:noFill/>
        </p:spPr>
      </p:pic>
      <p:pic>
        <p:nvPicPr>
          <p:cNvPr id="15" name="Picture 14" descr="w3cmember-v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848600" y="3736706"/>
            <a:ext cx="1219200" cy="630267"/>
          </a:xfrm>
          <a:prstGeom prst="rect">
            <a:avLst/>
          </a:prstGeom>
        </p:spPr>
      </p:pic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383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C:\Documents and Settings\Laurent T.LAURENT-11A161F\Bureau\aipia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33750" y="2800350"/>
            <a:ext cx="2728850" cy="116405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44663" y="1122224"/>
            <a:ext cx="3733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/>
              <a:t>Best Practices</a:t>
            </a:r>
          </a:p>
          <a:p>
            <a:r>
              <a:rPr lang="fr-FR" sz="2800" dirty="0" smtClean="0"/>
              <a:t>  </a:t>
            </a:r>
            <a:r>
              <a:rPr lang="fr-FR" sz="2800" dirty="0"/>
              <a:t>SYSTEMATIC</a:t>
            </a:r>
          </a:p>
          <a:p>
            <a:r>
              <a:rPr lang="fr-FR" sz="2800" dirty="0" smtClean="0"/>
              <a:t>  CNRFID  </a:t>
            </a:r>
          </a:p>
          <a:p>
            <a:r>
              <a:rPr lang="fr-FR" sz="2800" dirty="0" smtClean="0"/>
              <a:t>  AIPIA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5" y="4051541"/>
            <a:ext cx="2133756" cy="57760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83" y="2876550"/>
            <a:ext cx="3047890" cy="1219199"/>
          </a:xfrm>
          <a:prstGeom prst="rect">
            <a:avLst/>
          </a:prstGeom>
        </p:spPr>
      </p:pic>
      <p:pic>
        <p:nvPicPr>
          <p:cNvPr id="17" name="Picture 2" descr="J:\Copie de logo_cnrfid_quadri_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9005" y="3055043"/>
            <a:ext cx="2133395" cy="812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1788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85800" y="2817246"/>
            <a:ext cx="7416000" cy="229638"/>
          </a:xfrm>
          <a:prstGeom prst="rect">
            <a:avLst/>
          </a:prstGeom>
          <a:gradFill flip="none" rotWithShape="1">
            <a:gsLst>
              <a:gs pos="0">
                <a:srgbClr val="0C76B3"/>
              </a:gs>
              <a:gs pos="100000">
                <a:srgbClr val="B81D2E"/>
              </a:gs>
              <a:gs pos="50000">
                <a:srgbClr val="ECECE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676400" y="118786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Product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19800" y="118786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Item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72000" y="118786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Batch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1000" y="237505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Every</a:t>
            </a:r>
            <a:endParaRPr lang="fr-FR" sz="2400" b="1" dirty="0" smtClean="0"/>
          </a:p>
        </p:txBody>
      </p:sp>
      <p:sp>
        <p:nvSpPr>
          <p:cNvPr id="33" name="Rectangle 32"/>
          <p:cNvSpPr/>
          <p:nvPr/>
        </p:nvSpPr>
        <p:spPr>
          <a:xfrm>
            <a:off x="6477000" y="236539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/>
              <a:t>Each</a:t>
            </a:r>
            <a:endParaRPr lang="fr-FR" sz="2400" b="1" dirty="0" smtClean="0"/>
          </a:p>
        </p:txBody>
      </p:sp>
      <p:sp>
        <p:nvSpPr>
          <p:cNvPr id="34" name="Rectangle 33"/>
          <p:cNvSpPr/>
          <p:nvPr/>
        </p:nvSpPr>
        <p:spPr>
          <a:xfrm>
            <a:off x="5844900" y="3373949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/>
              <a:t>Unitary</a:t>
            </a:r>
            <a:endParaRPr lang="fr-FR" sz="2400" dirty="0" smtClean="0"/>
          </a:p>
          <a:p>
            <a:pPr algn="ctr"/>
            <a:r>
              <a:rPr lang="fr-FR" sz="2400" dirty="0" err="1" smtClean="0"/>
              <a:t>Tagging</a:t>
            </a:r>
            <a:endParaRPr lang="fr-FR" sz="2400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4165600" y="3352621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Variable Printing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533400" y="3486150"/>
            <a:ext cx="381000" cy="1169696"/>
            <a:chOff x="552450" y="2905587"/>
            <a:chExt cx="381000" cy="1169696"/>
          </a:xfrm>
        </p:grpSpPr>
        <p:sp>
          <p:nvSpPr>
            <p:cNvPr id="37" name="Ellipse 36"/>
            <p:cNvSpPr/>
            <p:nvPr/>
          </p:nvSpPr>
          <p:spPr>
            <a:xfrm>
              <a:off x="552450" y="3694283"/>
              <a:ext cx="381000" cy="381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5800" y="2976535"/>
              <a:ext cx="114300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685350" y="2905587"/>
              <a:ext cx="115200" cy="115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5800" y="3534708"/>
              <a:ext cx="114300" cy="28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7848600" y="3486150"/>
            <a:ext cx="381000" cy="1169696"/>
            <a:chOff x="2514600" y="3339002"/>
            <a:chExt cx="381000" cy="1169696"/>
          </a:xfrm>
        </p:grpSpPr>
        <p:sp>
          <p:nvSpPr>
            <p:cNvPr id="45" name="Ellipse 44"/>
            <p:cNvSpPr/>
            <p:nvPr/>
          </p:nvSpPr>
          <p:spPr>
            <a:xfrm>
              <a:off x="2514600" y="4127698"/>
              <a:ext cx="381000" cy="381000"/>
            </a:xfrm>
            <a:prstGeom prst="ellipse">
              <a:avLst/>
            </a:prstGeom>
            <a:solidFill>
              <a:srgbClr val="B9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647950" y="3409950"/>
              <a:ext cx="114300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/>
            <p:nvPr/>
          </p:nvSpPr>
          <p:spPr>
            <a:xfrm>
              <a:off x="2647500" y="3339002"/>
              <a:ext cx="115200" cy="115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647950" y="3523950"/>
              <a:ext cx="114300" cy="648000"/>
            </a:xfrm>
            <a:prstGeom prst="rect">
              <a:avLst/>
            </a:prstGeom>
            <a:solidFill>
              <a:srgbClr val="B9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381000" y="3046730"/>
            <a:ext cx="1425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197DB6"/>
                </a:solidFill>
              </a:rPr>
              <a:t>Cold data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705600" y="3037070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B92333"/>
                </a:solidFill>
              </a:rPr>
              <a:t>Warm data</a:t>
            </a:r>
          </a:p>
        </p:txBody>
      </p:sp>
      <p:pic>
        <p:nvPicPr>
          <p:cNvPr id="51" name="Picture 2" descr="D:\Dropbox\mobiLead Helene\_TimeLine\20140824 GS1\Présentation mobiLead\logo_HP2.e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23471" y="4095750"/>
            <a:ext cx="789259" cy="789259"/>
          </a:xfrm>
          <a:prstGeom prst="rect">
            <a:avLst/>
          </a:prstGeom>
          <a:noFill/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00" y="4283379"/>
            <a:ext cx="1950000" cy="41400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28600" y="118786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Brand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676400" y="1523821"/>
            <a:ext cx="190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SKU / GTIN</a:t>
            </a:r>
          </a:p>
          <a:p>
            <a:pPr algn="ctr"/>
            <a:r>
              <a:rPr lang="fr-FR" sz="2400" dirty="0" err="1" smtClean="0"/>
              <a:t>Ingredients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err="1" smtClean="0"/>
              <a:t>Allergens</a:t>
            </a:r>
            <a:endParaRPr lang="fr-FR" sz="2400" dirty="0" smtClean="0"/>
          </a:p>
        </p:txBody>
      </p:sp>
      <p:sp>
        <p:nvSpPr>
          <p:cNvPr id="58" name="Rectangle 57"/>
          <p:cNvSpPr/>
          <p:nvPr/>
        </p:nvSpPr>
        <p:spPr>
          <a:xfrm>
            <a:off x="6019800" y="1519356"/>
            <a:ext cx="190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/>
              <a:t>sGTIN</a:t>
            </a:r>
            <a:endParaRPr lang="fr-FR" sz="2400" dirty="0" smtClean="0"/>
          </a:p>
          <a:p>
            <a:pPr algn="ctr"/>
            <a:r>
              <a:rPr lang="fr-FR" sz="2400" dirty="0" smtClean="0"/>
              <a:t>UUID</a:t>
            </a:r>
          </a:p>
          <a:p>
            <a:pPr algn="ctr"/>
            <a:r>
              <a:rPr lang="fr-FR" sz="2400" dirty="0" err="1" smtClean="0"/>
              <a:t>Exp</a:t>
            </a:r>
            <a:r>
              <a:rPr lang="fr-FR" sz="2400" dirty="0" smtClean="0"/>
              <a:t>.</a:t>
            </a:r>
          </a:p>
        </p:txBody>
      </p:sp>
      <p:sp>
        <p:nvSpPr>
          <p:cNvPr id="60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b="0" dirty="0" err="1" smtClean="0"/>
              <a:t>Driven</a:t>
            </a:r>
            <a:r>
              <a:rPr lang="fr-FR" b="0" dirty="0" smtClean="0"/>
              <a:t> by Innovation,</a:t>
            </a:r>
            <a:br>
              <a:rPr lang="fr-FR" b="0" dirty="0" smtClean="0"/>
            </a:br>
            <a:r>
              <a:rPr lang="fr-FR" b="0" dirty="0" smtClean="0"/>
              <a:t>a unique and original </a:t>
            </a:r>
            <a:r>
              <a:rPr lang="fr-FR" b="0" dirty="0" err="1" smtClean="0"/>
              <a:t>approach</a:t>
            </a:r>
            <a:endParaRPr lang="fr-FR" b="0" dirty="0"/>
          </a:p>
        </p:txBody>
      </p:sp>
      <p:sp>
        <p:nvSpPr>
          <p:cNvPr id="30" name="Rectangle 29"/>
          <p:cNvSpPr/>
          <p:nvPr/>
        </p:nvSpPr>
        <p:spPr>
          <a:xfrm>
            <a:off x="3124200" y="1191824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Variant</a:t>
            </a:r>
          </a:p>
        </p:txBody>
      </p:sp>
    </p:spTree>
    <p:extLst>
      <p:ext uri="{BB962C8B-B14F-4D97-AF65-F5344CB8AC3E}">
        <p14:creationId xmlns:p14="http://schemas.microsoft.com/office/powerpoint/2010/main" val="1296930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9"/>
          <p:cNvSpPr txBox="1">
            <a:spLocks/>
          </p:cNvSpPr>
          <p:nvPr/>
        </p:nvSpPr>
        <p:spPr>
          <a:xfrm>
            <a:off x="457200" y="1419622"/>
            <a:ext cx="8229600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Drop on Demand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K600i-K-Series-DOD-webex-black-head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135120"/>
            <a:ext cx="3505200" cy="4008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05200" y="1200150"/>
            <a:ext cx="5638800" cy="394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3" descr="D:\Dropbox\mobiLead Helene\_TimeLine\20140824 GS1\Présentation mobiLead\TIndigoWS6600_Image_Ctcm2451649457_Ttcm245108560332_F.png"/>
          <p:cNvPicPr>
            <a:picLocks noChangeAspect="1" noChangeArrowheads="1"/>
          </p:cNvPicPr>
          <p:nvPr/>
        </p:nvPicPr>
        <p:blipFill rotWithShape="1">
          <a:blip r:embed="rId4" cstate="print"/>
          <a:srcRect t="24997" r="56826" b="28455"/>
          <a:stretch/>
        </p:blipFill>
        <p:spPr bwMode="auto">
          <a:xfrm>
            <a:off x="3347040" y="563623"/>
            <a:ext cx="5796960" cy="4598927"/>
          </a:xfrm>
          <a:prstGeom prst="rect">
            <a:avLst/>
          </a:prstGeom>
          <a:noFill/>
        </p:spPr>
      </p:pic>
      <p:pic>
        <p:nvPicPr>
          <p:cNvPr id="7" name="Picture 6" descr="noelGS1-EN[1]_shape_00086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8" name="Picture 2" descr="D:\Dropbox\mobiLead Helene\_TimeLine\20140824 GS1\Présentation mobiLead\logo_HP2.e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1723" y="4324350"/>
            <a:ext cx="789259" cy="789259"/>
          </a:xfrm>
          <a:prstGeom prst="rect">
            <a:avLst/>
          </a:prstGeo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and Variable Digital Printing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040" y="2031880"/>
            <a:ext cx="1950000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16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55"/>
          <a:stretch/>
        </p:blipFill>
        <p:spPr bwMode="auto">
          <a:xfrm>
            <a:off x="4529673" y="1851025"/>
            <a:ext cx="2938418" cy="33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23001" r="20833"/>
          <a:stretch/>
        </p:blipFill>
        <p:spPr>
          <a:xfrm>
            <a:off x="4724400" y="2876550"/>
            <a:ext cx="2514600" cy="2266950"/>
          </a:xfrm>
          <a:prstGeom prst="rect">
            <a:avLst/>
          </a:prstGeom>
        </p:spPr>
      </p:pic>
      <p:sp>
        <p:nvSpPr>
          <p:cNvPr id="40" name="Titre 3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MOBILEAD, </a:t>
            </a:r>
            <a:r>
              <a:rPr lang="fr-FR" dirty="0" err="1" smtClean="0"/>
              <a:t>selected</a:t>
            </a:r>
            <a:r>
              <a:rPr lang="fr-FR" dirty="0" smtClean="0"/>
              <a:t> by ORACLE Startup Initiative</a:t>
            </a:r>
            <a:endParaRPr lang="fr-FR" dirty="0"/>
          </a:p>
        </p:txBody>
      </p:sp>
      <p:sp>
        <p:nvSpPr>
          <p:cNvPr id="41" name="Espace réservé du contenu 40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Integrated </a:t>
            </a:r>
            <a:r>
              <a:rPr lang="fr-FR" dirty="0" err="1" smtClean="0"/>
              <a:t>with</a:t>
            </a:r>
            <a:r>
              <a:rPr lang="fr-FR" dirty="0" smtClean="0"/>
              <a:t> ORACLE </a:t>
            </a:r>
          </a:p>
          <a:p>
            <a:pPr>
              <a:buFontTx/>
              <a:buChar char="-"/>
            </a:pPr>
            <a:r>
              <a:rPr lang="fr-FR" b="1" dirty="0" smtClean="0"/>
              <a:t>ERP</a:t>
            </a:r>
          </a:p>
          <a:p>
            <a:pPr>
              <a:buFontTx/>
              <a:buChar char="-"/>
            </a:pPr>
            <a:r>
              <a:rPr lang="en-US" b="1" dirty="0" smtClean="0"/>
              <a:t>Pedigree </a:t>
            </a:r>
            <a:r>
              <a:rPr lang="en-US" b="1" dirty="0"/>
              <a:t>and Serialization </a:t>
            </a:r>
            <a:r>
              <a:rPr lang="en-US" b="1" dirty="0" smtClean="0"/>
              <a:t>Manager</a:t>
            </a:r>
          </a:p>
          <a:p>
            <a:pPr>
              <a:buFontTx/>
              <a:buChar char="-"/>
            </a:pPr>
            <a:r>
              <a:rPr lang="en-US" b="1" dirty="0" smtClean="0"/>
              <a:t>IOT Orchestrator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fr-FR" dirty="0" smtClean="0"/>
              <a:t>But not </a:t>
            </a:r>
            <a:r>
              <a:rPr lang="fr-FR" dirty="0" err="1" smtClean="0"/>
              <a:t>limited</a:t>
            </a:r>
            <a:r>
              <a:rPr lang="fr-FR" dirty="0" smtClean="0"/>
              <a:t> to…</a:t>
            </a:r>
            <a:endParaRPr lang="fr-FR" dirty="0"/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14" y="3770916"/>
            <a:ext cx="2008572" cy="116303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000" y="3181350"/>
            <a:ext cx="1613882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91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55"/>
          <a:stretch/>
        </p:blipFill>
        <p:spPr bwMode="auto">
          <a:xfrm>
            <a:off x="4529673" y="1851025"/>
            <a:ext cx="2938418" cy="33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23001" r="20833"/>
          <a:stretch/>
        </p:blipFill>
        <p:spPr>
          <a:xfrm>
            <a:off x="4724400" y="2876550"/>
            <a:ext cx="2514600" cy="2266950"/>
          </a:xfrm>
          <a:prstGeom prst="rect">
            <a:avLst/>
          </a:prstGeom>
        </p:spPr>
      </p:pic>
      <p:sp>
        <p:nvSpPr>
          <p:cNvPr id="40" name="Titre 3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MOBILEAD, </a:t>
            </a:r>
            <a:r>
              <a:rPr lang="fr-FR" dirty="0" err="1" smtClean="0"/>
              <a:t>selected</a:t>
            </a:r>
            <a:r>
              <a:rPr lang="fr-FR" dirty="0" smtClean="0"/>
              <a:t> by FRANCE BREVETS </a:t>
            </a:r>
            <a:r>
              <a:rPr lang="fr-FR" dirty="0" err="1" smtClean="0"/>
              <a:t>fund</a:t>
            </a:r>
            <a:endParaRPr lang="fr-FR" dirty="0"/>
          </a:p>
        </p:txBody>
      </p:sp>
      <p:sp>
        <p:nvSpPr>
          <p:cNvPr id="41" name="Espace réservé du contenu 4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/>
              <a:t>FRANCE </a:t>
            </a:r>
            <a:r>
              <a:rPr lang="fr-FR" sz="2400" b="1" dirty="0" smtClean="0"/>
              <a:t>BREVETS </a:t>
            </a:r>
            <a:r>
              <a:rPr lang="fr-FR" sz="2400" dirty="0" err="1" smtClean="0"/>
              <a:t>is</a:t>
            </a:r>
            <a:r>
              <a:rPr lang="fr-FR" sz="2400" dirty="0" smtClean="0"/>
              <a:t> a</a:t>
            </a:r>
            <a:r>
              <a:rPr lang="en-US" sz="2400" dirty="0" smtClean="0"/>
              <a:t>n </a:t>
            </a:r>
            <a:r>
              <a:rPr lang="en-US" sz="2400" dirty="0"/>
              <a:t>investment fund dedicated to international patent </a:t>
            </a:r>
            <a:r>
              <a:rPr lang="en-US" sz="2400" dirty="0" smtClean="0"/>
              <a:t>licensing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MOBILEAD</a:t>
            </a:r>
            <a:r>
              <a:rPr lang="en-US" sz="2400" dirty="0" smtClean="0"/>
              <a:t> recognize </a:t>
            </a:r>
            <a:r>
              <a:rPr lang="fr-FR" sz="2400" b="1" dirty="0"/>
              <a:t>FRANCE BREVETS </a:t>
            </a:r>
            <a:r>
              <a:rPr lang="en-US" sz="2400" dirty="0" smtClean="0"/>
              <a:t>for </a:t>
            </a:r>
            <a:r>
              <a:rPr lang="en-US" sz="2400" dirty="0"/>
              <a:t>its professional technical expertise and long term </a:t>
            </a:r>
            <a:r>
              <a:rPr lang="en-US" sz="2400" dirty="0" smtClean="0"/>
              <a:t>vision</a:t>
            </a:r>
            <a:endParaRPr lang="fr-FR" sz="2400" dirty="0"/>
          </a:p>
        </p:txBody>
      </p:sp>
      <p:pic>
        <p:nvPicPr>
          <p:cNvPr id="13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253310" y="3497660"/>
            <a:ext cx="1456780" cy="1024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147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895600" y="165735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Sharing</a:t>
            </a:r>
          </a:p>
          <a:p>
            <a:pPr algn="ctr"/>
            <a:r>
              <a:rPr lang="fr-FR" sz="2400" b="1" dirty="0" smtClean="0"/>
              <a:t>Influence</a:t>
            </a:r>
          </a:p>
          <a:p>
            <a:pPr algn="ctr"/>
            <a:r>
              <a:rPr lang="fr-FR" sz="2400" b="1" dirty="0" smtClean="0"/>
              <a:t>Expertise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895600" y="366909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Long </a:t>
            </a:r>
            <a:r>
              <a:rPr lang="fr-FR" sz="2400" b="1" dirty="0" err="1" smtClean="0"/>
              <a:t>term</a:t>
            </a:r>
            <a:r>
              <a:rPr lang="fr-FR" sz="2400" b="1" dirty="0" smtClean="0"/>
              <a:t> vision</a:t>
            </a:r>
          </a:p>
          <a:p>
            <a:pPr algn="ctr"/>
            <a:r>
              <a:rPr lang="fr-FR" sz="2400" b="1" dirty="0" err="1" smtClean="0"/>
              <a:t>Knowledge</a:t>
            </a:r>
            <a:endParaRPr lang="fr-FR" sz="2400" b="1" dirty="0" smtClean="0"/>
          </a:p>
        </p:txBody>
      </p:sp>
      <p:pic>
        <p:nvPicPr>
          <p:cNvPr id="37" name="Picture 36" descr="w3cmember-v.emf"/>
          <p:cNvPicPr>
            <a:picLocks noChangeAspect="1"/>
          </p:cNvPicPr>
          <p:nvPr/>
        </p:nvPicPr>
        <p:blipFill>
          <a:blip r:embed="rId4" cstate="print"/>
          <a:srcRect b="22785"/>
          <a:stretch>
            <a:fillRect/>
          </a:stretch>
        </p:blipFill>
        <p:spPr>
          <a:xfrm>
            <a:off x="6638380" y="1885950"/>
            <a:ext cx="1219200" cy="630272"/>
          </a:xfrm>
          <a:prstGeom prst="rect">
            <a:avLst/>
          </a:prstGeom>
        </p:spPr>
      </p:pic>
      <p:pic>
        <p:nvPicPr>
          <p:cNvPr id="38" name="Picture 4" descr="D:\Dropbox\_mobiLead IMAGES REFs\logos\iso.emf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638380" y="2655159"/>
            <a:ext cx="864000" cy="788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Arrow Connector 41"/>
          <p:cNvCxnSpPr/>
          <p:nvPr/>
        </p:nvCxnSpPr>
        <p:spPr>
          <a:xfrm>
            <a:off x="2419078" y="3257550"/>
            <a:ext cx="3981722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419078" y="3638550"/>
            <a:ext cx="3981722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48220" y="1699419"/>
            <a:ext cx="1456780" cy="102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6383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3486150"/>
            <a:ext cx="2749816" cy="93483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/>
          <p:nvPr/>
        </p:nvCxnSpPr>
        <p:spPr>
          <a:xfrm>
            <a:off x="2419078" y="1632525"/>
            <a:ext cx="3981722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895600" y="1047750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/>
              <a:t>Licensing</a:t>
            </a:r>
            <a:endParaRPr lang="fr-FR" sz="2400" b="1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Global </a:t>
            </a:r>
            <a:r>
              <a:rPr lang="fr-FR" dirty="0" err="1" smtClean="0"/>
              <a:t>Intellectual</a:t>
            </a:r>
            <a:r>
              <a:rPr lang="fr-FR" dirty="0" smtClean="0"/>
              <a:t> </a:t>
            </a:r>
            <a:r>
              <a:rPr lang="fr-FR" dirty="0" err="1" smtClean="0"/>
              <a:t>Property</a:t>
            </a:r>
            <a:r>
              <a:rPr lang="fr-FR" dirty="0" smtClean="0"/>
              <a:t> </a:t>
            </a:r>
            <a:r>
              <a:rPr lang="fr-FR" dirty="0" err="1" smtClean="0"/>
              <a:t>policy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/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err="1" smtClean="0"/>
              <a:t>Timestamp</a:t>
            </a:r>
            <a:r>
              <a:rPr lang="fr-FR" sz="2000" b="1" dirty="0"/>
              <a:t/>
            </a:r>
            <a:br>
              <a:rPr lang="fr-FR" sz="2000" b="1" dirty="0"/>
            </a:br>
            <a:r>
              <a:rPr lang="fr-FR" sz="2000" b="1" dirty="0" err="1"/>
              <a:t>Period</a:t>
            </a:r>
            <a:r>
              <a:rPr lang="fr-FR" sz="2000" b="1" dirty="0"/>
              <a:t> of </a:t>
            </a:r>
            <a:r>
              <a:rPr lang="fr-FR" sz="2000" b="1" dirty="0" smtClean="0"/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Driven</a:t>
            </a:r>
            <a:r>
              <a:rPr lang="fr-FR" dirty="0" smtClean="0"/>
              <a:t> by Innovation,</a:t>
            </a:r>
            <a:br>
              <a:rPr lang="fr-FR" dirty="0" smtClean="0"/>
            </a:br>
            <a:r>
              <a:rPr lang="fr-FR" dirty="0" smtClean="0"/>
              <a:t>a unique 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2000" b="1" dirty="0" err="1" smtClean="0"/>
              <a:t>Geocoding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692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ropbox\mobiLead Helene\_TimeLine\20140617 Berlin EPO\DSC_0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00" y="-10125"/>
            <a:ext cx="9180000" cy="5163750"/>
          </a:xfrm>
          <a:prstGeom prst="rect">
            <a:avLst/>
          </a:prstGeom>
          <a:noFill/>
        </p:spPr>
      </p:pic>
      <p:pic>
        <p:nvPicPr>
          <p:cNvPr id="27" name="Picture 5" descr="C:\Documents and Settings\Laurent T.LAURENT-11A161F\Bureau\dessin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743325"/>
            <a:ext cx="3454180" cy="809625"/>
          </a:xfrm>
          <a:prstGeom prst="rect">
            <a:avLst/>
          </a:prstGeom>
          <a:noFill/>
        </p:spPr>
      </p:pic>
      <p:pic>
        <p:nvPicPr>
          <p:cNvPr id="5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6" name="Titre 6"/>
          <p:cNvSpPr txBox="1">
            <a:spLocks/>
          </p:cNvSpPr>
          <p:nvPr/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QR+ Image fusion (patent #1)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QR+ Image fusion (patent #1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 smtClean="0"/>
              <a:t>« </a:t>
            </a:r>
            <a:r>
              <a:rPr lang="fr-FR" sz="2200" dirty="0" err="1" smtClean="0"/>
              <a:t>Barcodes</a:t>
            </a:r>
            <a:r>
              <a:rPr lang="fr-FR" sz="2200" dirty="0" smtClean="0"/>
              <a:t> do not  have to </a:t>
            </a:r>
            <a:r>
              <a:rPr lang="fr-FR" sz="2200" dirty="0" err="1" smtClean="0"/>
              <a:t>be</a:t>
            </a:r>
            <a:r>
              <a:rPr lang="fr-FR" sz="2200" dirty="0" smtClean="0"/>
              <a:t> </a:t>
            </a:r>
            <a:r>
              <a:rPr lang="fr-FR" sz="2200" dirty="0" err="1" smtClean="0"/>
              <a:t>just</a:t>
            </a:r>
            <a:r>
              <a:rPr lang="fr-FR" sz="2200" dirty="0" smtClean="0"/>
              <a:t> cold, </a:t>
            </a:r>
            <a:r>
              <a:rPr lang="fr-FR" sz="2200" dirty="0" err="1" smtClean="0"/>
              <a:t>emotionless</a:t>
            </a:r>
            <a:r>
              <a:rPr lang="fr-FR" sz="2200" dirty="0" smtClean="0"/>
              <a:t>, black and white squares. Solutions </a:t>
            </a:r>
            <a:r>
              <a:rPr lang="fr-FR" sz="2200" dirty="0" err="1" smtClean="0"/>
              <a:t>nows</a:t>
            </a:r>
            <a:r>
              <a:rPr lang="fr-FR" sz="2200" dirty="0" smtClean="0"/>
              <a:t> </a:t>
            </a:r>
            <a:r>
              <a:rPr lang="fr-FR" sz="2200" dirty="0" err="1" smtClean="0"/>
              <a:t>exist</a:t>
            </a:r>
            <a:r>
              <a:rPr lang="fr-FR" sz="2200" dirty="0" smtClean="0"/>
              <a:t>… mobiLead. »</a:t>
            </a:r>
          </a:p>
          <a:p>
            <a:pPr marL="0" indent="0">
              <a:buNone/>
            </a:pPr>
            <a:r>
              <a:rPr lang="fr-FR" sz="2200" b="0" i="1" dirty="0" smtClean="0"/>
              <a:t>Thomas Husson,</a:t>
            </a:r>
            <a:r>
              <a:rPr lang="fr-FR" sz="2200" i="1" dirty="0" smtClean="0"/>
              <a:t/>
            </a:r>
            <a:br>
              <a:rPr lang="fr-FR" sz="2200" i="1" dirty="0" smtClean="0"/>
            </a:br>
            <a:r>
              <a:rPr lang="fr-FR" sz="2200" b="0" i="1" dirty="0" err="1" smtClean="0"/>
              <a:t>Analyst</a:t>
            </a:r>
            <a:r>
              <a:rPr lang="fr-FR" sz="2200" b="0" i="1" dirty="0" smtClean="0"/>
              <a:t> – </a:t>
            </a:r>
            <a:r>
              <a:rPr lang="fr-FR" sz="2200" b="0" i="1" dirty="0" err="1" smtClean="0"/>
              <a:t>Forrester</a:t>
            </a:r>
            <a:r>
              <a:rPr lang="fr-FR" sz="2200" b="0" i="1" dirty="0" smtClean="0"/>
              <a:t> Research</a:t>
            </a:r>
            <a:endParaRPr lang="fr-FR" sz="2200" i="1" dirty="0" smtClean="0">
              <a:solidFill>
                <a:srgbClr val="8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2200" dirty="0" smtClean="0"/>
              <a:t>« The QR plus </a:t>
            </a:r>
            <a:r>
              <a:rPr lang="fr-FR" sz="2200" dirty="0" err="1" smtClean="0"/>
              <a:t>technical</a:t>
            </a:r>
            <a:r>
              <a:rPr lang="fr-FR" sz="2200" dirty="0" smtClean="0"/>
              <a:t> </a:t>
            </a:r>
            <a:r>
              <a:rPr lang="fr-FR" sz="2200" dirty="0" err="1" smtClean="0"/>
              <a:t>feat</a:t>
            </a:r>
            <a:r>
              <a:rPr lang="fr-FR" sz="2200" dirty="0" smtClean="0"/>
              <a:t> of </a:t>
            </a:r>
            <a:r>
              <a:rPr lang="fr-FR" sz="2200" dirty="0" err="1" smtClean="0"/>
              <a:t>strength</a:t>
            </a:r>
            <a:r>
              <a:rPr lang="fr-FR" sz="2200" dirty="0" smtClean="0"/>
              <a:t> </a:t>
            </a:r>
            <a:r>
              <a:rPr lang="fr-FR" sz="2200" dirty="0" err="1" smtClean="0"/>
              <a:t>puts</a:t>
            </a:r>
            <a:r>
              <a:rPr lang="fr-FR" sz="2200" dirty="0" smtClean="0"/>
              <a:t> mobiLead </a:t>
            </a:r>
            <a:r>
              <a:rPr lang="fr-FR" sz="2200" dirty="0" err="1" smtClean="0"/>
              <a:t>well</a:t>
            </a:r>
            <a:r>
              <a:rPr lang="fr-FR" sz="2200" dirty="0" smtClean="0"/>
              <a:t> </a:t>
            </a:r>
            <a:r>
              <a:rPr lang="fr-FR" sz="2200" dirty="0" err="1" smtClean="0"/>
              <a:t>ahead</a:t>
            </a:r>
            <a:r>
              <a:rPr lang="fr-FR" sz="2200" dirty="0" smtClean="0"/>
              <a:t> of the </a:t>
            </a:r>
            <a:r>
              <a:rPr lang="fr-FR" sz="2200" dirty="0" err="1" smtClean="0"/>
              <a:t>competition</a:t>
            </a:r>
            <a:r>
              <a:rPr lang="fr-FR" sz="2200" dirty="0" smtClean="0"/>
              <a:t>. »</a:t>
            </a:r>
          </a:p>
          <a:p>
            <a:pPr marL="0" indent="0">
              <a:buNone/>
            </a:pPr>
            <a:endParaRPr lang="fr-FR" sz="2200" dirty="0" smtClean="0"/>
          </a:p>
          <a:p>
            <a:pPr marL="0" indent="0">
              <a:buNone/>
            </a:pPr>
            <a:r>
              <a:rPr lang="fr-FR" sz="2200" b="0" i="1" dirty="0" smtClean="0"/>
              <a:t>Bruno Rolland</a:t>
            </a:r>
            <a:br>
              <a:rPr lang="fr-FR" sz="2200" b="0" i="1" dirty="0" smtClean="0"/>
            </a:br>
            <a:r>
              <a:rPr lang="fr-FR" sz="2200" b="0" i="1" dirty="0" err="1" smtClean="0"/>
              <a:t>Axicon</a:t>
            </a:r>
            <a:r>
              <a:rPr lang="fr-FR" sz="2200" b="0" i="1" dirty="0" smtClean="0"/>
              <a:t>, </a:t>
            </a:r>
            <a:r>
              <a:rPr lang="fr-FR" sz="2200" b="0" i="1" dirty="0" err="1" smtClean="0"/>
              <a:t>Barcode</a:t>
            </a:r>
            <a:r>
              <a:rPr lang="fr-FR" sz="2200" b="0" i="1" dirty="0" smtClean="0"/>
              <a:t> Expert</a:t>
            </a:r>
            <a:endParaRPr lang="fr-FR" sz="2200" dirty="0" smtClean="0"/>
          </a:p>
        </p:txBody>
      </p:sp>
      <p:pic>
        <p:nvPicPr>
          <p:cNvPr id="8" name="Picture 2" descr="D:\temp\axicon_logo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2460" y="3791975"/>
            <a:ext cx="1749940" cy="600175"/>
          </a:xfrm>
          <a:prstGeom prst="rect">
            <a:avLst/>
          </a:prstGeom>
          <a:noFill/>
        </p:spPr>
      </p:pic>
      <p:pic>
        <p:nvPicPr>
          <p:cNvPr id="8194" name="Picture 2" descr="C:\Documents and Settings\Laurent T.LAURENT-11A161F\Bureau\forest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1323" y="3790950"/>
            <a:ext cx="1849677" cy="601200"/>
          </a:xfrm>
          <a:prstGeom prst="rect">
            <a:avLst/>
          </a:prstGeom>
          <a:noFill/>
        </p:spPr>
      </p:pic>
      <p:pic>
        <p:nvPicPr>
          <p:cNvPr id="13" name="Picture 1" descr="D:\Dropbox\mobiLead Helene\_TimeLine\20140409 RHE\logos\RedHerringEurope_Winner.emf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6000" y="3562350"/>
            <a:ext cx="1219200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712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Laurent T.LAURENT-11A161F\Bureau\Seattle_Q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633" y="-11097"/>
            <a:ext cx="9199267" cy="5165695"/>
          </a:xfrm>
          <a:prstGeom prst="rect">
            <a:avLst/>
          </a:prstGeom>
          <a:noFill/>
        </p:spPr>
      </p:pic>
      <p:pic>
        <p:nvPicPr>
          <p:cNvPr id="10" name="Picture 5" descr="C:\Documents and Settings\Laurent T.LAURENT-11A161F\Bureau\dessin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743325"/>
            <a:ext cx="3454180" cy="809625"/>
          </a:xfrm>
          <a:prstGeom prst="rect">
            <a:avLst/>
          </a:prstGeom>
          <a:noFill/>
        </p:spPr>
      </p:pic>
      <p:pic>
        <p:nvPicPr>
          <p:cNvPr id="11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5" name="Titre 6"/>
          <p:cNvSpPr txBox="1">
            <a:spLocks/>
          </p:cNvSpPr>
          <p:nvPr/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Semantic</a:t>
            </a:r>
            <a:r>
              <a:rPr lang="fr-FR" dirty="0" smtClean="0"/>
              <a:t> </a:t>
            </a:r>
            <a:r>
              <a:rPr lang="fr-FR" dirty="0" err="1" smtClean="0"/>
              <a:t>URLs</a:t>
            </a:r>
            <a:r>
              <a:rPr lang="fr-FR" dirty="0" smtClean="0"/>
              <a:t> / IOT (patent #2)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Documents and Settings\Laurent T.LAURENT-11A161F\Bureau\sfr.e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395550"/>
            <a:ext cx="576000" cy="576000"/>
          </a:xfrm>
          <a:prstGeom prst="rect">
            <a:avLst/>
          </a:prstGeom>
          <a:noFill/>
        </p:spPr>
      </p:pic>
      <p:pic>
        <p:nvPicPr>
          <p:cNvPr id="11" name="Picture 3" descr="C:\Documents and Settings\Laurent T.LAURENT-11A161F\Bureau\Schneider_Electric.e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528" y="438150"/>
            <a:ext cx="1619672" cy="488941"/>
          </a:xfrm>
          <a:prstGeom prst="rect">
            <a:avLst/>
          </a:prstGeom>
          <a:noFill/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NFC Stickers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84775"/>
            <a:ext cx="4828627" cy="2716103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22" y="1200150"/>
            <a:ext cx="2545556" cy="3394075"/>
          </a:xfrm>
        </p:spPr>
      </p:pic>
      <p:pic>
        <p:nvPicPr>
          <p:cNvPr id="16" name="Picture 4" descr="D:\Dropbox\_mobiLead IMAGES REFs\logos\iso.emf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990600" y="858619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600" dirty="0" smtClean="0"/>
              <a:t> 25 000 QR+ NFC tags</a:t>
            </a:r>
          </a:p>
        </p:txBody>
      </p:sp>
    </p:spTree>
    <p:extLst>
      <p:ext uri="{BB962C8B-B14F-4D97-AF65-F5344CB8AC3E}">
        <p14:creationId xmlns:p14="http://schemas.microsoft.com/office/powerpoint/2010/main" val="193804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oelGS1-EN[1]_shape_00086.em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66950"/>
            <a:ext cx="9144000" cy="1782893"/>
          </a:xfrm>
          <a:prstGeom prst="rect">
            <a:avLst/>
          </a:prstGeom>
        </p:spPr>
      </p:pic>
      <p:pic>
        <p:nvPicPr>
          <p:cNvPr id="14" name="Picture 13" descr="noelGS1-EN[1]_shape_00086.em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Content Placeholder 7" descr="mobiLead_106593549_RGB_SD_60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36" y="2463444"/>
            <a:ext cx="1684338" cy="217560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Picture 4" descr="D:\Dropbox\_mobiLead IMAGES REFs\logos\iso.emf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sp>
        <p:nvSpPr>
          <p:cNvPr id="19" name="Title 8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High </a:t>
            </a:r>
            <a:r>
              <a:rPr lang="fr-FR" dirty="0" err="1" smtClean="0"/>
              <a:t>Quality</a:t>
            </a:r>
            <a:r>
              <a:rPr lang="fr-FR" dirty="0" smtClean="0"/>
              <a:t> Grade</a:t>
            </a:r>
            <a:endParaRPr lang="fr-FR" dirty="0"/>
          </a:p>
        </p:txBody>
      </p:sp>
      <p:pic>
        <p:nvPicPr>
          <p:cNvPr id="10" name="Picture 3" descr="C:\Documents and Settings\Laurent T.LAURENT-11A161F\Bureau\861C621C44EA6E4149C73CC9598E4C96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2716" y="1199860"/>
            <a:ext cx="3528484" cy="3745339"/>
          </a:xfrm>
          <a:prstGeom prst="rect">
            <a:avLst/>
          </a:prstGeom>
          <a:noFill/>
        </p:spPr>
      </p:pic>
      <p:pic>
        <p:nvPicPr>
          <p:cNvPr id="20" name="Content Placeholder 16" descr="t1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294"/>
          <a:stretch/>
        </p:blipFill>
        <p:spPr>
          <a:xfrm>
            <a:off x="5867400" y="209550"/>
            <a:ext cx="3097430" cy="323177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2" descr="D:\temp\axicon_logo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22460" y="3791975"/>
            <a:ext cx="1749940" cy="600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38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Content Placeholder 19" descr="mobiLead_Nurun_L_Oreal_Axicon_2.pn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14929" y="2381367"/>
            <a:ext cx="3761527" cy="2238636"/>
          </a:xfrm>
        </p:spPr>
      </p:pic>
      <p:pic>
        <p:nvPicPr>
          <p:cNvPr id="10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8" name="Picture 7" descr="noelGS1-EN[1]_shape_00086.e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9" name="Content Placeholder 18" descr="mobiLead_Nurun_L_Oreal_Axicon_1.pn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1314529" y="195486"/>
            <a:ext cx="3318389" cy="4424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 err="1" smtClean="0"/>
              <a:t>Quality</a:t>
            </a:r>
            <a:r>
              <a:rPr lang="fr-FR" dirty="0" smtClean="0"/>
              <a:t> </a:t>
            </a:r>
            <a:r>
              <a:rPr lang="fr-FR" dirty="0" err="1" smtClean="0"/>
              <a:t>delivered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ISO </a:t>
            </a:r>
            <a:r>
              <a:rPr lang="fr-FR" dirty="0" err="1" smtClean="0"/>
              <a:t>Certified</a:t>
            </a:r>
            <a:r>
              <a:rPr lang="fr-FR" dirty="0" smtClean="0"/>
              <a:t> QR Codes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85" y="1591053"/>
            <a:ext cx="1770171" cy="321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Picture 2" descr="C:\Documents and Settings\Laurent T.LAURENT-11A161F\Bureau\NEW TREE\Partenaires\GS1\Image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77257">
            <a:off x="2741560" y="161145"/>
            <a:ext cx="3366742" cy="4765908"/>
          </a:xfrm>
          <a:prstGeom prst="rect">
            <a:avLst/>
          </a:prstGeom>
          <a:noFill/>
        </p:spPr>
      </p:pic>
      <p:pic>
        <p:nvPicPr>
          <p:cNvPr id="14" name="Picture 3" descr="C:\Documents and Settings\Laurent T.LAURENT-11A161F\Bureau\afnor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3105150"/>
            <a:ext cx="1619061" cy="442857"/>
          </a:xfrm>
          <a:prstGeom prst="rect">
            <a:avLst/>
          </a:prstGeom>
          <a:noFill/>
        </p:spPr>
      </p:pic>
      <p:pic>
        <p:nvPicPr>
          <p:cNvPr id="15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694320"/>
            <a:ext cx="2749816" cy="93483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800600" y="0"/>
            <a:ext cx="1143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GS1 Partner in CPG</a:t>
            </a:r>
            <a:endParaRPr lang="fr-FR" dirty="0"/>
          </a:p>
        </p:txBody>
      </p:sp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857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9" descr="w3cmember-v.em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596000" y="3736706"/>
            <a:ext cx="1219200" cy="6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86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 txBox="1">
            <a:spLocks/>
          </p:cNvSpPr>
          <p:nvPr/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316"/>
          <a:stretch>
            <a:fillRect/>
          </a:stretch>
        </p:blipFill>
        <p:spPr bwMode="auto">
          <a:xfrm>
            <a:off x="381000" y="1428750"/>
            <a:ext cx="2358153" cy="72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Marketing and Commerce combined</a:t>
            </a:r>
            <a:br>
              <a:rPr lang="en-US" dirty="0"/>
            </a:br>
            <a:r>
              <a:rPr lang="en-US" i="1" dirty="0"/>
              <a:t>URL and GS1 GTIN </a:t>
            </a:r>
            <a:r>
              <a:rPr lang="en-US" i="1" dirty="0" smtClean="0"/>
              <a:t>(EAN/UPC) in </a:t>
            </a:r>
            <a:r>
              <a:rPr lang="en-US" i="1" dirty="0"/>
              <a:t>a </a:t>
            </a:r>
            <a:r>
              <a:rPr lang="en-US" i="1" dirty="0" smtClean="0"/>
              <a:t>QR</a:t>
            </a:r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457050" y="2186285"/>
            <a:ext cx="220605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sz="2400" b="1" dirty="0" smtClean="0"/>
              <a:t>3779000000576</a:t>
            </a:r>
            <a:endParaRPr lang="fr-FR" b="1" dirty="0"/>
          </a:p>
        </p:txBody>
      </p:sp>
      <p:pic>
        <p:nvPicPr>
          <p:cNvPr id="29" name="Picture 4" descr="D:\Dropbox\_mobiLead IMAGES REFs\logos\iso.emf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857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w3cmember-v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596000" y="3736706"/>
            <a:ext cx="1219200" cy="63026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409337" y="2876550"/>
            <a:ext cx="1943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GTIN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86400" y="287655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Contenu (GTIN)</a:t>
            </a:r>
            <a:endParaRPr lang="fr-FR" sz="3600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2857500" y="2876550"/>
            <a:ext cx="274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/>
              <a:t>URL (GTIN)</a:t>
            </a:r>
          </a:p>
          <a:p>
            <a:pPr algn="ctr"/>
            <a:endParaRPr lang="fr-FR" sz="2800" b="1" dirty="0" smtClean="0"/>
          </a:p>
          <a:p>
            <a:pPr algn="ctr"/>
            <a:r>
              <a:rPr lang="fr-FR" sz="2800" dirty="0" smtClean="0"/>
              <a:t>Tag NFC </a:t>
            </a:r>
            <a:br>
              <a:rPr lang="fr-FR" sz="2800" dirty="0" smtClean="0"/>
            </a:br>
            <a:r>
              <a:rPr lang="fr-FR" sz="2800" dirty="0" smtClean="0"/>
              <a:t>QR Code</a:t>
            </a:r>
            <a:r>
              <a:rPr lang="fr-FR" sz="2800" b="1" dirty="0" smtClean="0"/>
              <a:t>   </a:t>
            </a:r>
            <a:endParaRPr lang="fr-FR" sz="2000" dirty="0" smtClean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419078" y="2876550"/>
            <a:ext cx="3981722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438400" y="1230690"/>
            <a:ext cx="388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err="1" smtClean="0"/>
              <a:t>Leverage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existing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 err="1" smtClean="0"/>
              <a:t>Identifiers</a:t>
            </a:r>
            <a:endParaRPr lang="fr-FR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480609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/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Label Signature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Geocoding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>
                <a:solidFill>
                  <a:schemeClr val="bg1">
                    <a:lumMod val="85000"/>
                  </a:schemeClr>
                </a:solidFill>
              </a:rPr>
              <a:t>Cyphered</a:t>
            </a:r>
            <a:endParaRPr lang="fr-FR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>
                <a:solidFill>
                  <a:schemeClr val="bg1">
                    <a:lumMod val="85000"/>
                  </a:schemeClr>
                </a:solidFill>
              </a:rPr>
              <a:t>Unique</a:t>
            </a:r>
            <a:r>
              <a:rPr lang="fr-FR" sz="2800" b="1" dirty="0" smtClean="0"/>
              <a:t>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3733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609600" y="13525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490" y="2190750"/>
            <a:ext cx="1076481" cy="504000"/>
          </a:xfrm>
          <a:prstGeom prst="rect">
            <a:avLst/>
          </a:prstGeom>
          <a:noFill/>
        </p:spPr>
      </p:pic>
      <p:pic>
        <p:nvPicPr>
          <p:cNvPr id="14" name="Picture 13" descr="noelGS1-EN[1]_shape_00086.em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4" descr="D:\Dropbox\_mobiLead IMAGES REFs\logos\iso.emf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0" y="4215150"/>
            <a:ext cx="2467074" cy="414000"/>
          </a:xfrm>
          <a:prstGeom prst="rect">
            <a:avLst/>
          </a:prstGeom>
        </p:spPr>
      </p:pic>
      <p:pic>
        <p:nvPicPr>
          <p:cNvPr id="10" name="Picture 5" descr="D:\Dropbox\mobiLead - Clients - Prospects\William Saurin - Panzani\Petit Jean - lot 2\img pack\Quenelle Brochet sauce Nantua 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85950" y="1179604"/>
            <a:ext cx="3600450" cy="3600450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240" y="1325152"/>
            <a:ext cx="4039960" cy="254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8929" b="10714"/>
          <a:stretch/>
        </p:blipFill>
        <p:spPr>
          <a:xfrm flipH="1">
            <a:off x="0" y="1726828"/>
            <a:ext cx="5029200" cy="3429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Marketing and Commerce combined</a:t>
            </a:r>
            <a:br>
              <a:rPr lang="en-US" dirty="0"/>
            </a:br>
            <a:r>
              <a:rPr lang="en-US" i="1" dirty="0"/>
              <a:t>URL and GS1 GTIN in a Graphical QR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091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Picture 4" descr="D:\Dropbox\_mobiLead IMAGES REFs\logos\iso.emf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11" descr="1_back-2.pn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991191" y="1220878"/>
            <a:ext cx="3352618" cy="3352618"/>
          </a:xfrm>
        </p:spPr>
      </p:pic>
      <p:pic>
        <p:nvPicPr>
          <p:cNvPr id="25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497850"/>
            <a:ext cx="1524000" cy="713525"/>
          </a:xfrm>
          <a:prstGeom prst="rect">
            <a:avLst/>
          </a:prstGeom>
          <a:noFill/>
        </p:spPr>
      </p:pic>
      <p:pic>
        <p:nvPicPr>
          <p:cNvPr id="15" name="Picture 6" descr="D:\Dropbox\mobiLead - Clients - Prospects\William Saurin - Panzani\Petit Jean - lot 2\img pack\Quenelles Veau Sauce Financier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895350"/>
            <a:ext cx="3600450" cy="3600450"/>
          </a:xfrm>
          <a:prstGeom prst="rect">
            <a:avLst/>
          </a:prstGeom>
          <a:noFill/>
        </p:spPr>
      </p:pic>
      <p:pic>
        <p:nvPicPr>
          <p:cNvPr id="17" name="Picture 2" descr="D:\Dropbox\mobiLead - Clients - Prospects\William Saurin - Panzani\Petit Jean - lot 2\img pack\Quenelle Saumon Sauce Ocean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9650" y="1027204"/>
            <a:ext cx="3600450" cy="3600450"/>
          </a:xfrm>
          <a:prstGeom prst="rect">
            <a:avLst/>
          </a:prstGeom>
          <a:noFill/>
        </p:spPr>
      </p:pic>
      <p:pic>
        <p:nvPicPr>
          <p:cNvPr id="18" name="Picture 5" descr="D:\Dropbox\mobiLead - Clients - Prospects\William Saurin - Panzani\Petit Jean - lot 2\img pack\Quenelle Brochet sauce Nantua 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5950" y="1179604"/>
            <a:ext cx="3600450" cy="3600450"/>
          </a:xfrm>
          <a:prstGeom prst="rect">
            <a:avLst/>
          </a:prstGeom>
          <a:noFill/>
        </p:spPr>
      </p:pic>
      <p:sp>
        <p:nvSpPr>
          <p:cNvPr id="13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Marketing and </a:t>
            </a:r>
            <a:r>
              <a:rPr lang="en-US" dirty="0"/>
              <a:t>Commerce combined</a:t>
            </a:r>
            <a:br>
              <a:rPr lang="en-US" dirty="0"/>
            </a:br>
            <a:r>
              <a:rPr lang="en-US" i="1" dirty="0" smtClean="0"/>
              <a:t>URL </a:t>
            </a:r>
            <a:r>
              <a:rPr lang="en-US" i="1" dirty="0"/>
              <a:t>and GS1 GTIN in a Graphical </a:t>
            </a:r>
            <a:r>
              <a:rPr lang="en-US" i="1" dirty="0" smtClean="0"/>
              <a:t>QR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30" name="Content Placeholder 29" descr="Image4.pn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462" y="1200150"/>
            <a:ext cx="3394075" cy="3394075"/>
          </a:xfrm>
        </p:spPr>
      </p:pic>
      <p:pic>
        <p:nvPicPr>
          <p:cNvPr id="12" name="Picture 11" descr="Préparation pour tarte poireaux - 2D WL37 Tarte Poireau N745 1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56750"/>
            <a:ext cx="3420000" cy="3420000"/>
          </a:xfrm>
          <a:prstGeom prst="rect">
            <a:avLst/>
          </a:prstGeom>
        </p:spPr>
      </p:pic>
      <p:pic>
        <p:nvPicPr>
          <p:cNvPr id="14" name="Picture 13" descr="Préparation pour Tarte saumon épinards - 2D Tarte Saumon Epinard N744 1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00" y="1323450"/>
            <a:ext cx="3420000" cy="3420000"/>
          </a:xfrm>
          <a:prstGeom prst="rect">
            <a:avLst/>
          </a:prstGeom>
        </p:spPr>
      </p:pic>
      <p:pic>
        <p:nvPicPr>
          <p:cNvPr id="15" name="Picture 14" descr="Préparation pour Quiche Lorraine - 2D WL37 Quiche N743 1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7800" y="1590150"/>
            <a:ext cx="3420000" cy="3420000"/>
          </a:xfrm>
          <a:prstGeom prst="rect">
            <a:avLst/>
          </a:prstGeom>
        </p:spPr>
      </p:pic>
      <p:sp>
        <p:nvSpPr>
          <p:cNvPr id="18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Marketing </a:t>
            </a:r>
            <a:r>
              <a:rPr lang="en-US" dirty="0"/>
              <a:t>and Commerce combined</a:t>
            </a:r>
            <a:br>
              <a:rPr lang="en-US" dirty="0"/>
            </a:br>
            <a:r>
              <a:rPr lang="en-US" i="1" dirty="0"/>
              <a:t>URL and GS1 GTIN in a Graphical QR</a:t>
            </a:r>
            <a:endParaRPr lang="fr-FR" dirty="0"/>
          </a:p>
        </p:txBody>
      </p:sp>
      <p:pic>
        <p:nvPicPr>
          <p:cNvPr id="19" name="Picture 4" descr="D:\Dropbox\_mobiLead IMAGES REFs\logos\iso.emf"/>
          <p:cNvPicPr>
            <a:picLocks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497850"/>
            <a:ext cx="1524000" cy="713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4054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8" name="Content Placeholder 17" descr="use882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70462" y="1200150"/>
            <a:ext cx="3394075" cy="3394075"/>
          </a:xfrm>
        </p:spPr>
      </p:pic>
      <p:pic>
        <p:nvPicPr>
          <p:cNvPr id="8196" name="Picture 4" descr="D:\Dropbox\mobiLead - Clients - Prospects\William Saurin - Panzani\Garbit\wetransfer-e586d7\TABOULE_Menth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323366" y="1926490"/>
            <a:ext cx="2744669" cy="2590800"/>
          </a:xfrm>
          <a:prstGeom prst="rect">
            <a:avLst/>
          </a:prstGeom>
          <a:noFill/>
        </p:spPr>
      </p:pic>
      <p:pic>
        <p:nvPicPr>
          <p:cNvPr id="8194" name="Picture 2" descr="C:\Documents and Settings\Laurent T.LAURENT-11A161F\Bureau\Log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512414"/>
            <a:ext cx="1752600" cy="777426"/>
          </a:xfrm>
          <a:prstGeom prst="rect">
            <a:avLst/>
          </a:prstGeom>
          <a:noFill/>
        </p:spPr>
      </p:pic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Marketing and Commerce combined</a:t>
            </a:r>
            <a:br>
              <a:rPr lang="en-US" dirty="0"/>
            </a:br>
            <a:r>
              <a:rPr lang="en-US" i="1" dirty="0"/>
              <a:t>URL and GS1 GTIN in a Graphical QR</a:t>
            </a:r>
            <a:endParaRPr lang="fr-FR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D:\Dropbox\mobiLead - Clients - Prospects\William Saurin - Panzani\Garbit\wetransfer-e586d7\TABOULE_Menthe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62200" y="2266950"/>
            <a:ext cx="2667000" cy="2097874"/>
          </a:xfrm>
          <a:prstGeom prst="rect">
            <a:avLst/>
          </a:prstGeom>
          <a:noFill/>
        </p:spPr>
      </p:pic>
      <p:pic>
        <p:nvPicPr>
          <p:cNvPr id="18" name="Content Placeholder 17" descr="use882.pn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462" y="1200150"/>
            <a:ext cx="3394075" cy="3394075"/>
          </a:xfrm>
        </p:spPr>
      </p:pic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Marketing and Commerce combined</a:t>
            </a:r>
            <a:br>
              <a:rPr lang="en-US" dirty="0"/>
            </a:br>
            <a:r>
              <a:rPr lang="en-US" i="1" dirty="0"/>
              <a:t>Graphical QR, URL and GS1 GTIN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304800" y="4324350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http://wst.ag/5jxQlx3</a:t>
            </a:r>
            <a:endParaRPr lang="fr-FR" b="1" dirty="0"/>
          </a:p>
        </p:txBody>
      </p:sp>
      <p:pic>
        <p:nvPicPr>
          <p:cNvPr id="8" name="Picture 2" descr="C:\Documents and Settings\Laurent T.LAURENT-11A161F\Bureau\Log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512414"/>
            <a:ext cx="1752600" cy="777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1245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D:\Dropbox\_mobiLead IMAGES REFs\logos\iso.emf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NFC </a:t>
            </a:r>
            <a:r>
              <a:rPr lang="fr-FR" dirty="0" err="1" smtClean="0"/>
              <a:t>Window</a:t>
            </a:r>
            <a:r>
              <a:rPr lang="fr-FR" dirty="0" smtClean="0"/>
              <a:t> Stickers</a:t>
            </a:r>
            <a:endParaRPr lang="fr-FR" dirty="0"/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885950"/>
            <a:ext cx="4828627" cy="2714928"/>
          </a:xfrm>
        </p:spPr>
      </p:pic>
      <p:sp>
        <p:nvSpPr>
          <p:cNvPr id="10" name="Rectangle 9"/>
          <p:cNvSpPr/>
          <p:nvPr/>
        </p:nvSpPr>
        <p:spPr>
          <a:xfrm>
            <a:off x="990600" y="858619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600" dirty="0" smtClean="0"/>
              <a:t>225 000 QR+ NFC tags</a:t>
            </a:r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22" y="1200150"/>
            <a:ext cx="2545556" cy="3394075"/>
          </a:xfrm>
        </p:spPr>
      </p:pic>
      <p:pic>
        <p:nvPicPr>
          <p:cNvPr id="19" name="Picture 2" descr="C:\Documents and Settings\Laurent T.LAURENT-11A161F\Bureau\RED Herring\natixis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6616" y="209550"/>
            <a:ext cx="2627784" cy="732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159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Visual Identifier </a:t>
            </a:r>
            <a:endParaRPr lang="fr-FR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/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Label Signature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Geocoding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>
                <a:solidFill>
                  <a:schemeClr val="bg1">
                    <a:lumMod val="85000"/>
                  </a:schemeClr>
                </a:solidFill>
              </a:rPr>
              <a:t>Unique</a:t>
            </a:r>
            <a:r>
              <a:rPr lang="fr-FR" sz="2800" b="1" dirty="0" smtClean="0"/>
              <a:t>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1175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Marketing, Logistics, Commerce combined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URL, GTIN, </a:t>
            </a:r>
            <a:r>
              <a:rPr lang="en-US" i="1" dirty="0"/>
              <a:t>ERP </a:t>
            </a:r>
            <a:r>
              <a:rPr lang="en-US" i="1" dirty="0" smtClean="0"/>
              <a:t>ID and Exp. in a QR Code</a:t>
            </a:r>
            <a:endParaRPr lang="fr-FR" dirty="0"/>
          </a:p>
        </p:txBody>
      </p:sp>
      <p:pic>
        <p:nvPicPr>
          <p:cNvPr id="19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4797" y="454662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1101800"/>
            <a:ext cx="4267198" cy="39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45" y="436133"/>
            <a:ext cx="1584155" cy="6842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7" y="1359365"/>
            <a:ext cx="2058760" cy="3454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8929" b="10714"/>
          <a:stretch/>
        </p:blipFill>
        <p:spPr>
          <a:xfrm flipH="1">
            <a:off x="0" y="1726828"/>
            <a:ext cx="5029200" cy="3429000"/>
          </a:xfrm>
          <a:prstGeom prst="rect">
            <a:avLst/>
          </a:prstGeom>
        </p:spPr>
      </p:pic>
      <p:pic>
        <p:nvPicPr>
          <p:cNvPr id="9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8" cstate="screen"/>
          <a:stretch>
            <a:fillRect/>
          </a:stretch>
        </p:blipFill>
        <p:spPr bwMode="auto">
          <a:xfrm>
            <a:off x="7239000" y="13525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26" y="2132475"/>
            <a:ext cx="1203209" cy="5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86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55"/>
          <a:stretch/>
        </p:blipFill>
        <p:spPr bwMode="auto">
          <a:xfrm>
            <a:off x="4529673" y="1851025"/>
            <a:ext cx="2938418" cy="33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23001" r="20833"/>
          <a:stretch/>
        </p:blipFill>
        <p:spPr>
          <a:xfrm>
            <a:off x="4724400" y="2876550"/>
            <a:ext cx="2514600" cy="2266950"/>
          </a:xfrm>
          <a:prstGeom prst="rect">
            <a:avLst/>
          </a:prstGeom>
        </p:spPr>
      </p:pic>
      <p:sp>
        <p:nvSpPr>
          <p:cNvPr id="40" name="Titre 3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and </a:t>
            </a:r>
            <a:r>
              <a:rPr lang="fr-FR" dirty="0" smtClean="0"/>
              <a:t>Variable </a:t>
            </a:r>
            <a:r>
              <a:rPr lang="fr-FR" dirty="0"/>
              <a:t>Digital </a:t>
            </a:r>
            <a:r>
              <a:rPr lang="fr-FR" dirty="0" smtClean="0"/>
              <a:t>Printing</a:t>
            </a:r>
            <a:endParaRPr lang="fr-FR" b="0" dirty="0"/>
          </a:p>
        </p:txBody>
      </p:sp>
      <p:sp>
        <p:nvSpPr>
          <p:cNvPr id="41" name="Espace réservé du contenu 4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err="1" smtClean="0"/>
              <a:t>Each</a:t>
            </a:r>
            <a:r>
              <a:rPr lang="fr-FR" sz="2400" dirty="0" smtClean="0"/>
              <a:t> </a:t>
            </a:r>
            <a:r>
              <a:rPr lang="fr-FR" sz="2400" dirty="0" err="1"/>
              <a:t>object</a:t>
            </a:r>
            <a:r>
              <a:rPr lang="fr-FR" sz="2400" dirty="0" smtClean="0"/>
              <a:t>, </a:t>
            </a:r>
            <a:r>
              <a:rPr lang="fr-FR" sz="2400" dirty="0" err="1" smtClean="0"/>
              <a:t>each</a:t>
            </a:r>
            <a:r>
              <a:rPr lang="fr-FR" sz="2400" dirty="0" smtClean="0"/>
              <a:t> pack, </a:t>
            </a:r>
            <a:r>
              <a:rPr lang="fr-FR" sz="2400" dirty="0" err="1" smtClean="0"/>
              <a:t>each</a:t>
            </a:r>
            <a:r>
              <a:rPr lang="fr-FR" sz="2400" dirty="0" smtClean="0"/>
              <a:t> label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/>
              <a:t>made </a:t>
            </a:r>
            <a:r>
              <a:rPr lang="fr-FR" sz="2400" b="1" dirty="0" smtClean="0"/>
              <a:t>Unique</a:t>
            </a:r>
          </a:p>
          <a:p>
            <a:pPr marL="0" indent="0">
              <a:buNone/>
            </a:pPr>
            <a:endParaRPr lang="fr-FR" sz="2400" b="1" dirty="0" smtClean="0"/>
          </a:p>
          <a:p>
            <a:pPr marL="0" indent="0">
              <a:buNone/>
            </a:pPr>
            <a:r>
              <a:rPr lang="fr-FR" sz="2400" b="1" dirty="0" smtClean="0"/>
              <a:t>MOBILEAD</a:t>
            </a:r>
            <a:r>
              <a:rPr lang="fr-FR" sz="2400" dirty="0" smtClean="0"/>
              <a:t> </a:t>
            </a:r>
            <a:r>
              <a:rPr lang="fr-FR" sz="2400" dirty="0" err="1" smtClean="0"/>
              <a:t>works</a:t>
            </a:r>
            <a:r>
              <a:rPr lang="fr-FR" sz="2400" dirty="0" smtClean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b="1" dirty="0" smtClean="0"/>
              <a:t>HP</a:t>
            </a:r>
            <a:r>
              <a:rPr lang="fr-FR" sz="2400" dirty="0" smtClean="0"/>
              <a:t> </a:t>
            </a:r>
            <a:r>
              <a:rPr lang="fr-FR" sz="2400" dirty="0"/>
              <a:t>an </a:t>
            </a:r>
            <a:r>
              <a:rPr lang="fr-FR" sz="2400" b="1" dirty="0" smtClean="0"/>
              <a:t>DOMINO Digital Printing</a:t>
            </a:r>
            <a:endParaRPr lang="fr-FR" sz="2400" b="1" dirty="0"/>
          </a:p>
          <a:p>
            <a:pPr marL="0" indent="0">
              <a:buNone/>
            </a:pPr>
            <a:r>
              <a:rPr lang="fr-FR" sz="2400" dirty="0" smtClean="0"/>
              <a:t>But not </a:t>
            </a:r>
            <a:r>
              <a:rPr lang="fr-FR" sz="2400" dirty="0" err="1" smtClean="0"/>
              <a:t>limited</a:t>
            </a:r>
            <a:r>
              <a:rPr lang="fr-FR" sz="2400" dirty="0" smtClean="0"/>
              <a:t> to…</a:t>
            </a:r>
            <a:endParaRPr lang="fr-FR" sz="2400" dirty="0"/>
          </a:p>
        </p:txBody>
      </p:sp>
      <p:pic>
        <p:nvPicPr>
          <p:cNvPr id="13" name="Picture 2" descr="D:\Dropbox\mobiLead Helene\_TimeLine\20140824 GS1\Présentation mobiLead\logo_HP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2425" y="3001691"/>
            <a:ext cx="789259" cy="789259"/>
          </a:xfrm>
          <a:prstGeom prst="rect">
            <a:avLst/>
          </a:prstGeom>
          <a:noFill/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00" y="3681750"/>
            <a:ext cx="1950000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72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14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28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42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56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70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38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15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</a:t>
            </a:r>
            <a:r>
              <a:rPr lang="fr-FR" dirty="0" smtClean="0"/>
              <a:t>and</a:t>
            </a:r>
            <a:br>
              <a:rPr lang="fr-FR" dirty="0" smtClean="0"/>
            </a:br>
            <a:r>
              <a:rPr lang="fr-FR" dirty="0" smtClean="0"/>
              <a:t>Variable </a:t>
            </a:r>
            <a:r>
              <a:rPr lang="fr-FR" dirty="0"/>
              <a:t>Digital Printing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4221743"/>
            <a:ext cx="478474" cy="7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00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Arrow Connector 14"/>
          <p:cNvCxnSpPr/>
          <p:nvPr/>
        </p:nvCxnSpPr>
        <p:spPr>
          <a:xfrm>
            <a:off x="4558627" y="2333562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14"/>
          <p:cNvCxnSpPr/>
          <p:nvPr/>
        </p:nvCxnSpPr>
        <p:spPr>
          <a:xfrm>
            <a:off x="4558627" y="2163506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14"/>
          <p:cNvCxnSpPr/>
          <p:nvPr/>
        </p:nvCxnSpPr>
        <p:spPr>
          <a:xfrm>
            <a:off x="4558627" y="1993450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14"/>
          <p:cNvCxnSpPr/>
          <p:nvPr/>
        </p:nvCxnSpPr>
        <p:spPr>
          <a:xfrm>
            <a:off x="4558627" y="1483282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14"/>
          <p:cNvCxnSpPr/>
          <p:nvPr/>
        </p:nvCxnSpPr>
        <p:spPr>
          <a:xfrm>
            <a:off x="4558627" y="1313226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14"/>
          <p:cNvCxnSpPr/>
          <p:nvPr/>
        </p:nvCxnSpPr>
        <p:spPr>
          <a:xfrm>
            <a:off x="4558627" y="2503618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4"/>
          <p:cNvCxnSpPr/>
          <p:nvPr/>
        </p:nvCxnSpPr>
        <p:spPr>
          <a:xfrm>
            <a:off x="4558627" y="2673674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14"/>
          <p:cNvCxnSpPr/>
          <p:nvPr/>
        </p:nvCxnSpPr>
        <p:spPr>
          <a:xfrm>
            <a:off x="4558627" y="2843730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e 89"/>
          <p:cNvGrpSpPr>
            <a:grpSpLocks noChangeAspect="1"/>
          </p:cNvGrpSpPr>
          <p:nvPr/>
        </p:nvGrpSpPr>
        <p:grpSpPr>
          <a:xfrm>
            <a:off x="2563891" y="3333750"/>
            <a:ext cx="1779509" cy="1260000"/>
            <a:chOff x="0" y="895350"/>
            <a:chExt cx="5486400" cy="3884704"/>
          </a:xfrm>
        </p:grpSpPr>
        <p:pic>
          <p:nvPicPr>
            <p:cNvPr id="91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2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5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96" name="Groupe 95"/>
          <p:cNvGrpSpPr>
            <a:grpSpLocks noChangeAspect="1"/>
          </p:cNvGrpSpPr>
          <p:nvPr/>
        </p:nvGrpSpPr>
        <p:grpSpPr>
          <a:xfrm>
            <a:off x="1995612" y="3333750"/>
            <a:ext cx="1779509" cy="1260000"/>
            <a:chOff x="0" y="895350"/>
            <a:chExt cx="5486400" cy="3884704"/>
          </a:xfrm>
        </p:grpSpPr>
        <p:pic>
          <p:nvPicPr>
            <p:cNvPr id="97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8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9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cxnSp>
        <p:nvCxnSpPr>
          <p:cNvPr id="102" name="Straight Arrow Connector 14"/>
          <p:cNvCxnSpPr/>
          <p:nvPr/>
        </p:nvCxnSpPr>
        <p:spPr>
          <a:xfrm>
            <a:off x="4559116" y="403255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4"/>
          <p:cNvCxnSpPr/>
          <p:nvPr/>
        </p:nvCxnSpPr>
        <p:spPr>
          <a:xfrm>
            <a:off x="4559116" y="386250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4"/>
          <p:cNvCxnSpPr/>
          <p:nvPr/>
        </p:nvCxnSpPr>
        <p:spPr>
          <a:xfrm>
            <a:off x="4559116" y="369244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4"/>
          <p:cNvCxnSpPr/>
          <p:nvPr/>
        </p:nvCxnSpPr>
        <p:spPr>
          <a:xfrm>
            <a:off x="4559116" y="318227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4"/>
          <p:cNvCxnSpPr/>
          <p:nvPr/>
        </p:nvCxnSpPr>
        <p:spPr>
          <a:xfrm>
            <a:off x="4559116" y="335389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4"/>
          <p:cNvCxnSpPr/>
          <p:nvPr/>
        </p:nvCxnSpPr>
        <p:spPr>
          <a:xfrm>
            <a:off x="4559116" y="4202614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4"/>
          <p:cNvCxnSpPr/>
          <p:nvPr/>
        </p:nvCxnSpPr>
        <p:spPr>
          <a:xfrm>
            <a:off x="4559116" y="437267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4"/>
          <p:cNvCxnSpPr/>
          <p:nvPr/>
        </p:nvCxnSpPr>
        <p:spPr>
          <a:xfrm>
            <a:off x="4559116" y="454272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4"/>
          <p:cNvCxnSpPr/>
          <p:nvPr/>
        </p:nvCxnSpPr>
        <p:spPr>
          <a:xfrm>
            <a:off x="4559116" y="352239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4"/>
          <p:cNvCxnSpPr/>
          <p:nvPr/>
        </p:nvCxnSpPr>
        <p:spPr>
          <a:xfrm>
            <a:off x="4559116" y="488284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4"/>
          <p:cNvCxnSpPr/>
          <p:nvPr/>
        </p:nvCxnSpPr>
        <p:spPr>
          <a:xfrm>
            <a:off x="4559116" y="471278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7099626" y="3938885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Unitary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level</a:t>
            </a:r>
            <a:endParaRPr lang="fr-FR" sz="2400" b="1" dirty="0" smtClean="0"/>
          </a:p>
        </p:txBody>
      </p:sp>
      <p:pic>
        <p:nvPicPr>
          <p:cNvPr id="48" name="Picture 6" descr="D:\Dropbox\mobiLead - Clients - Prospects\William Saurin - Panzani\Petit Jean - lot 2\img pack\Quenelles Veau Sauce Financie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972039"/>
            <a:ext cx="1167802" cy="1167802"/>
          </a:xfrm>
          <a:prstGeom prst="rect">
            <a:avLst/>
          </a:prstGeom>
          <a:noFill/>
        </p:spPr>
      </p:pic>
      <p:pic>
        <p:nvPicPr>
          <p:cNvPr id="49" name="Picture 2" descr="D:\Dropbox\mobiLead - Clients - Prospects\William Saurin - Panzani\Petit Jean - lot 2\img pack\Quenelle Saumon Sauce Ocea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2079" y="2014806"/>
            <a:ext cx="1167802" cy="1167802"/>
          </a:xfrm>
          <a:prstGeom prst="rect">
            <a:avLst/>
          </a:prstGeom>
          <a:noFill/>
        </p:spPr>
      </p:pic>
      <p:pic>
        <p:nvPicPr>
          <p:cNvPr id="50" name="Picture 5" descr="D:\Dropbox\mobiLead - Clients - Prospects\William Saurin - Panzani\Petit Jean - lot 2\img pack\Quenelle Brochet sauce Nantua 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6306" y="2064237"/>
            <a:ext cx="1167802" cy="1167802"/>
          </a:xfrm>
          <a:prstGeom prst="rect">
            <a:avLst/>
          </a:prstGeom>
          <a:noFill/>
        </p:spPr>
      </p:pic>
      <p:sp>
        <p:nvSpPr>
          <p:cNvPr id="51" name="Rectangle 50"/>
          <p:cNvSpPr/>
          <p:nvPr/>
        </p:nvSpPr>
        <p:spPr>
          <a:xfrm>
            <a:off x="7099626" y="1123950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Brand </a:t>
            </a:r>
            <a:r>
              <a:rPr lang="fr-FR" sz="2400" b="1" dirty="0" err="1" smtClean="0"/>
              <a:t>level</a:t>
            </a:r>
            <a:endParaRPr lang="fr-FR" sz="2400" b="1" dirty="0" smtClean="0"/>
          </a:p>
        </p:txBody>
      </p:sp>
      <p:sp>
        <p:nvSpPr>
          <p:cNvPr id="52" name="Rectangle 51"/>
          <p:cNvSpPr/>
          <p:nvPr/>
        </p:nvSpPr>
        <p:spPr>
          <a:xfrm>
            <a:off x="7109014" y="2186285"/>
            <a:ext cx="2048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SKU </a:t>
            </a:r>
            <a:r>
              <a:rPr lang="fr-FR" sz="2400" b="1" dirty="0" err="1" smtClean="0"/>
              <a:t>level</a:t>
            </a:r>
            <a:endParaRPr lang="fr-FR" sz="2400" b="1" dirty="0" smtClean="0"/>
          </a:p>
        </p:txBody>
      </p:sp>
      <p:grpSp>
        <p:nvGrpSpPr>
          <p:cNvPr id="53" name="Groupe 52"/>
          <p:cNvGrpSpPr>
            <a:grpSpLocks noChangeAspect="1"/>
          </p:cNvGrpSpPr>
          <p:nvPr/>
        </p:nvGrpSpPr>
        <p:grpSpPr>
          <a:xfrm>
            <a:off x="1427333" y="3333750"/>
            <a:ext cx="1779509" cy="1260000"/>
            <a:chOff x="0" y="895350"/>
            <a:chExt cx="5486400" cy="3884704"/>
          </a:xfrm>
        </p:grpSpPr>
        <p:pic>
          <p:nvPicPr>
            <p:cNvPr id="54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55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56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57" name="Groupe 56"/>
          <p:cNvGrpSpPr>
            <a:grpSpLocks noChangeAspect="1"/>
          </p:cNvGrpSpPr>
          <p:nvPr/>
        </p:nvGrpSpPr>
        <p:grpSpPr>
          <a:xfrm>
            <a:off x="859054" y="3333750"/>
            <a:ext cx="1779509" cy="1260000"/>
            <a:chOff x="0" y="895350"/>
            <a:chExt cx="5486400" cy="3884704"/>
          </a:xfrm>
        </p:grpSpPr>
        <p:pic>
          <p:nvPicPr>
            <p:cNvPr id="58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59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68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69" name="Groupe 68"/>
          <p:cNvGrpSpPr>
            <a:grpSpLocks noChangeAspect="1"/>
          </p:cNvGrpSpPr>
          <p:nvPr/>
        </p:nvGrpSpPr>
        <p:grpSpPr>
          <a:xfrm>
            <a:off x="290775" y="3333750"/>
            <a:ext cx="1779509" cy="1260000"/>
            <a:chOff x="0" y="895350"/>
            <a:chExt cx="5486400" cy="3884704"/>
          </a:xfrm>
        </p:grpSpPr>
        <p:pic>
          <p:nvPicPr>
            <p:cNvPr id="70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71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72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pic>
        <p:nvPicPr>
          <p:cNvPr id="73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2094" y="1123950"/>
            <a:ext cx="916506" cy="429101"/>
          </a:xfrm>
          <a:prstGeom prst="rect">
            <a:avLst/>
          </a:prstGeom>
          <a:noFill/>
        </p:spPr>
      </p:pic>
      <p:sp>
        <p:nvSpPr>
          <p:cNvPr id="74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</a:t>
            </a:r>
            <a:r>
              <a:rPr lang="fr-FR" dirty="0" smtClean="0"/>
              <a:t>and Variable </a:t>
            </a:r>
            <a:r>
              <a:rPr lang="fr-FR" dirty="0"/>
              <a:t>Digital </a:t>
            </a:r>
            <a:r>
              <a:rPr lang="fr-FR" dirty="0" smtClean="0"/>
              <a:t>Printing</a:t>
            </a:r>
            <a:br>
              <a:rPr lang="fr-FR" dirty="0" smtClean="0"/>
            </a:br>
            <a:r>
              <a:rPr lang="fr-FR" b="0" i="1" dirty="0" err="1" smtClean="0"/>
              <a:t>Scalable</a:t>
            </a:r>
            <a:r>
              <a:rPr lang="fr-FR" b="0" i="1" dirty="0" smtClean="0"/>
              <a:t> </a:t>
            </a:r>
            <a:r>
              <a:rPr lang="fr-FR" b="0" i="1" dirty="0"/>
              <a:t>Solutions </a:t>
            </a:r>
            <a:r>
              <a:rPr lang="fr-FR" b="0" i="1" dirty="0" smtClean="0"/>
              <a:t>(patent #2)</a:t>
            </a:r>
            <a:endParaRPr lang="fr-FR" b="0" i="1" dirty="0"/>
          </a:p>
        </p:txBody>
      </p:sp>
      <p:pic>
        <p:nvPicPr>
          <p:cNvPr id="75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209550"/>
            <a:ext cx="866622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extBox 7"/>
          <p:cNvSpPr txBox="1"/>
          <p:nvPr/>
        </p:nvSpPr>
        <p:spPr>
          <a:xfrm>
            <a:off x="0" y="4774168"/>
            <a:ext cx="978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Patent #2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0025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e 158"/>
          <p:cNvGrpSpPr>
            <a:grpSpLocks noChangeAspect="1"/>
          </p:cNvGrpSpPr>
          <p:nvPr/>
        </p:nvGrpSpPr>
        <p:grpSpPr>
          <a:xfrm>
            <a:off x="7440691" y="2454750"/>
            <a:ext cx="1779509" cy="1260000"/>
            <a:chOff x="0" y="895350"/>
            <a:chExt cx="5486400" cy="3884704"/>
          </a:xfrm>
        </p:grpSpPr>
        <p:pic>
          <p:nvPicPr>
            <p:cNvPr id="160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1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2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63" name="Groupe 162"/>
          <p:cNvGrpSpPr>
            <a:grpSpLocks noChangeAspect="1"/>
          </p:cNvGrpSpPr>
          <p:nvPr/>
        </p:nvGrpSpPr>
        <p:grpSpPr>
          <a:xfrm>
            <a:off x="6872412" y="2454750"/>
            <a:ext cx="1779509" cy="1260000"/>
            <a:chOff x="0" y="895350"/>
            <a:chExt cx="5486400" cy="3884704"/>
          </a:xfrm>
        </p:grpSpPr>
        <p:pic>
          <p:nvPicPr>
            <p:cNvPr id="164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5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6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cxnSp>
        <p:nvCxnSpPr>
          <p:cNvPr id="60" name="Straight Arrow Connector 14"/>
          <p:cNvCxnSpPr/>
          <p:nvPr/>
        </p:nvCxnSpPr>
        <p:spPr>
          <a:xfrm>
            <a:off x="2279827" y="2323830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14"/>
          <p:cNvCxnSpPr/>
          <p:nvPr/>
        </p:nvCxnSpPr>
        <p:spPr>
          <a:xfrm>
            <a:off x="2279827" y="2153774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14"/>
          <p:cNvCxnSpPr/>
          <p:nvPr/>
        </p:nvCxnSpPr>
        <p:spPr>
          <a:xfrm>
            <a:off x="2279827" y="1983718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14"/>
          <p:cNvCxnSpPr/>
          <p:nvPr/>
        </p:nvCxnSpPr>
        <p:spPr>
          <a:xfrm>
            <a:off x="2279827" y="2493886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4"/>
          <p:cNvCxnSpPr/>
          <p:nvPr/>
        </p:nvCxnSpPr>
        <p:spPr>
          <a:xfrm>
            <a:off x="2279827" y="2663942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14"/>
          <p:cNvCxnSpPr/>
          <p:nvPr/>
        </p:nvCxnSpPr>
        <p:spPr>
          <a:xfrm>
            <a:off x="2279827" y="2833998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14"/>
          <p:cNvCxnSpPr/>
          <p:nvPr/>
        </p:nvCxnSpPr>
        <p:spPr>
          <a:xfrm>
            <a:off x="2279827" y="1813662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14"/>
          <p:cNvCxnSpPr/>
          <p:nvPr/>
        </p:nvCxnSpPr>
        <p:spPr>
          <a:xfrm>
            <a:off x="2279827" y="1643606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4"/>
          <p:cNvCxnSpPr/>
          <p:nvPr/>
        </p:nvCxnSpPr>
        <p:spPr>
          <a:xfrm>
            <a:off x="4559116" y="403255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4"/>
          <p:cNvCxnSpPr/>
          <p:nvPr/>
        </p:nvCxnSpPr>
        <p:spPr>
          <a:xfrm>
            <a:off x="4559116" y="386250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4"/>
          <p:cNvCxnSpPr/>
          <p:nvPr/>
        </p:nvCxnSpPr>
        <p:spPr>
          <a:xfrm>
            <a:off x="4559116" y="369244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4"/>
          <p:cNvCxnSpPr/>
          <p:nvPr/>
        </p:nvCxnSpPr>
        <p:spPr>
          <a:xfrm>
            <a:off x="4559116" y="318227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4"/>
          <p:cNvCxnSpPr/>
          <p:nvPr/>
        </p:nvCxnSpPr>
        <p:spPr>
          <a:xfrm>
            <a:off x="4559116" y="301222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4"/>
          <p:cNvCxnSpPr/>
          <p:nvPr/>
        </p:nvCxnSpPr>
        <p:spPr>
          <a:xfrm>
            <a:off x="4559116" y="4202614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4"/>
          <p:cNvCxnSpPr/>
          <p:nvPr/>
        </p:nvCxnSpPr>
        <p:spPr>
          <a:xfrm>
            <a:off x="4559116" y="437267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4"/>
          <p:cNvCxnSpPr/>
          <p:nvPr/>
        </p:nvCxnSpPr>
        <p:spPr>
          <a:xfrm>
            <a:off x="4559116" y="454272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4"/>
          <p:cNvCxnSpPr/>
          <p:nvPr/>
        </p:nvCxnSpPr>
        <p:spPr>
          <a:xfrm>
            <a:off x="4559116" y="352239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4"/>
          <p:cNvCxnSpPr/>
          <p:nvPr/>
        </p:nvCxnSpPr>
        <p:spPr>
          <a:xfrm>
            <a:off x="4559116" y="3352334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4"/>
          <p:cNvCxnSpPr/>
          <p:nvPr/>
        </p:nvCxnSpPr>
        <p:spPr>
          <a:xfrm>
            <a:off x="4559116" y="488284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4"/>
          <p:cNvCxnSpPr/>
          <p:nvPr/>
        </p:nvCxnSpPr>
        <p:spPr>
          <a:xfrm>
            <a:off x="4559116" y="471278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375225" y="1146629"/>
            <a:ext cx="2196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Batch #1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661225" y="1123950"/>
            <a:ext cx="2196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Batch #</a:t>
            </a:r>
            <a:r>
              <a:rPr lang="fr-FR" sz="2400" b="1" dirty="0" smtClean="0"/>
              <a:t>2</a:t>
            </a:r>
          </a:p>
        </p:txBody>
      </p:sp>
      <p:grpSp>
        <p:nvGrpSpPr>
          <p:cNvPr id="81" name="Groupe 80"/>
          <p:cNvGrpSpPr>
            <a:grpSpLocks noChangeAspect="1"/>
          </p:cNvGrpSpPr>
          <p:nvPr/>
        </p:nvGrpSpPr>
        <p:grpSpPr>
          <a:xfrm>
            <a:off x="644479" y="1352550"/>
            <a:ext cx="1779509" cy="1260000"/>
            <a:chOff x="0" y="895350"/>
            <a:chExt cx="5486400" cy="3884704"/>
          </a:xfrm>
        </p:grpSpPr>
        <p:pic>
          <p:nvPicPr>
            <p:cNvPr id="83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84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85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87" name="Groupe 86"/>
          <p:cNvGrpSpPr>
            <a:grpSpLocks noChangeAspect="1"/>
          </p:cNvGrpSpPr>
          <p:nvPr/>
        </p:nvGrpSpPr>
        <p:grpSpPr>
          <a:xfrm>
            <a:off x="76200" y="1352550"/>
            <a:ext cx="1779509" cy="1260000"/>
            <a:chOff x="0" y="895350"/>
            <a:chExt cx="5486400" cy="3884704"/>
          </a:xfrm>
        </p:grpSpPr>
        <p:pic>
          <p:nvPicPr>
            <p:cNvPr id="89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3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4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51" name="Groupe 150"/>
          <p:cNvGrpSpPr>
            <a:grpSpLocks noChangeAspect="1"/>
          </p:cNvGrpSpPr>
          <p:nvPr/>
        </p:nvGrpSpPr>
        <p:grpSpPr>
          <a:xfrm>
            <a:off x="7430917" y="1642574"/>
            <a:ext cx="1779509" cy="1260000"/>
            <a:chOff x="0" y="895350"/>
            <a:chExt cx="5486400" cy="3884704"/>
          </a:xfrm>
        </p:grpSpPr>
        <p:pic>
          <p:nvPicPr>
            <p:cNvPr id="152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3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4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55" name="Groupe 154"/>
          <p:cNvGrpSpPr>
            <a:grpSpLocks noChangeAspect="1"/>
          </p:cNvGrpSpPr>
          <p:nvPr/>
        </p:nvGrpSpPr>
        <p:grpSpPr>
          <a:xfrm>
            <a:off x="6862638" y="1642574"/>
            <a:ext cx="1779509" cy="1260000"/>
            <a:chOff x="0" y="895350"/>
            <a:chExt cx="5486400" cy="3884704"/>
          </a:xfrm>
        </p:grpSpPr>
        <p:pic>
          <p:nvPicPr>
            <p:cNvPr id="156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7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8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67" name="Groupe 166"/>
          <p:cNvGrpSpPr>
            <a:grpSpLocks noChangeAspect="1"/>
          </p:cNvGrpSpPr>
          <p:nvPr/>
        </p:nvGrpSpPr>
        <p:grpSpPr>
          <a:xfrm>
            <a:off x="2930479" y="3257550"/>
            <a:ext cx="1779509" cy="1260000"/>
            <a:chOff x="0" y="895350"/>
            <a:chExt cx="5486400" cy="3884704"/>
          </a:xfrm>
        </p:grpSpPr>
        <p:pic>
          <p:nvPicPr>
            <p:cNvPr id="168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9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70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71" name="Groupe 170"/>
          <p:cNvGrpSpPr>
            <a:grpSpLocks noChangeAspect="1"/>
          </p:cNvGrpSpPr>
          <p:nvPr/>
        </p:nvGrpSpPr>
        <p:grpSpPr>
          <a:xfrm>
            <a:off x="2362200" y="3257550"/>
            <a:ext cx="1779509" cy="1260000"/>
            <a:chOff x="0" y="895350"/>
            <a:chExt cx="5486400" cy="3884704"/>
          </a:xfrm>
        </p:grpSpPr>
        <p:pic>
          <p:nvPicPr>
            <p:cNvPr id="172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73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74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sp>
        <p:nvSpPr>
          <p:cNvPr id="175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</a:t>
            </a:r>
            <a:r>
              <a:rPr lang="fr-FR" dirty="0" smtClean="0"/>
              <a:t>and Variable </a:t>
            </a:r>
            <a:r>
              <a:rPr lang="fr-FR" dirty="0"/>
              <a:t>Digital </a:t>
            </a:r>
            <a:r>
              <a:rPr lang="fr-FR" dirty="0" smtClean="0"/>
              <a:t>Printing</a:t>
            </a:r>
            <a:br>
              <a:rPr lang="fr-FR" dirty="0" smtClean="0"/>
            </a:br>
            <a:r>
              <a:rPr lang="fr-FR" b="0" i="1" dirty="0" err="1" smtClean="0"/>
              <a:t>Scalable</a:t>
            </a:r>
            <a:r>
              <a:rPr lang="fr-FR" b="0" i="1" dirty="0" smtClean="0"/>
              <a:t> Solutions (patent </a:t>
            </a:r>
            <a:r>
              <a:rPr lang="fr-FR" b="0" i="1" dirty="0"/>
              <a:t>#2)</a:t>
            </a:r>
          </a:p>
        </p:txBody>
      </p:sp>
      <p:pic>
        <p:nvPicPr>
          <p:cNvPr id="176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209550"/>
            <a:ext cx="866622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Rectangle 69"/>
          <p:cNvSpPr/>
          <p:nvPr/>
        </p:nvSpPr>
        <p:spPr>
          <a:xfrm>
            <a:off x="7099626" y="3938885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Unitary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level</a:t>
            </a:r>
            <a:endParaRPr lang="fr-FR" sz="2400" b="1" dirty="0" smtClean="0"/>
          </a:p>
        </p:txBody>
      </p:sp>
      <p:sp>
        <p:nvSpPr>
          <p:cNvPr id="71" name="TextBox 7"/>
          <p:cNvSpPr txBox="1"/>
          <p:nvPr/>
        </p:nvSpPr>
        <p:spPr>
          <a:xfrm>
            <a:off x="0" y="4774168"/>
            <a:ext cx="978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Patent #2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065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Visual Identifier </a:t>
            </a:r>
            <a:endParaRPr lang="fr-FR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Label Signature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2000" b="1" dirty="0" err="1" smtClean="0"/>
              <a:t>Geocoding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974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28600" y="2503912"/>
            <a:ext cx="1905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Public</a:t>
            </a:r>
          </a:p>
          <a:p>
            <a:r>
              <a:rPr lang="fr-FR" sz="2000" i="1" dirty="0" smtClean="0"/>
              <a:t>Online</a:t>
            </a:r>
            <a:endParaRPr lang="fr-FR" sz="2400" i="1" dirty="0" smtClean="0"/>
          </a:p>
          <a:p>
            <a:endParaRPr lang="fr-FR" sz="2400" dirty="0" smtClean="0"/>
          </a:p>
          <a:p>
            <a:r>
              <a:rPr lang="fr-FR" sz="2400" dirty="0" smtClean="0"/>
              <a:t>Web App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 Count. Grey </a:t>
            </a:r>
            <a:r>
              <a:rPr lang="fr-FR" sz="2400" b="1" dirty="0" err="1" smtClean="0"/>
              <a:t>Market</a:t>
            </a:r>
            <a:r>
              <a:rPr lang="fr-FR" sz="2400" b="1" dirty="0" smtClean="0"/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503912"/>
            <a:ext cx="1905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 err="1" smtClean="0"/>
              <a:t>Private</a:t>
            </a:r>
            <a:endParaRPr lang="fr-FR" sz="2400" dirty="0" smtClean="0"/>
          </a:p>
          <a:p>
            <a:pPr algn="r"/>
            <a:r>
              <a:rPr lang="fr-FR" sz="2000" i="1" dirty="0" smtClean="0"/>
              <a:t>Online/Offline</a:t>
            </a:r>
          </a:p>
          <a:p>
            <a:pPr algn="r"/>
            <a:r>
              <a:rPr lang="fr-FR" sz="2400" b="1" dirty="0" err="1" smtClean="0"/>
              <a:t>Map</a:t>
            </a:r>
            <a:endParaRPr lang="fr-FR" sz="2400" b="1" dirty="0" smtClean="0"/>
          </a:p>
          <a:p>
            <a:pPr algn="r"/>
            <a:r>
              <a:rPr lang="fr-FR" sz="2400" dirty="0" smtClean="0"/>
              <a:t>Application</a:t>
            </a:r>
            <a:endParaRPr lang="fr-FR" sz="2400" dirty="0"/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From</a:t>
            </a:r>
            <a:r>
              <a:rPr lang="fr-FR" dirty="0" smtClean="0"/>
              <a:t> one Tag to </a:t>
            </a:r>
            <a:r>
              <a:rPr lang="fr-FR" dirty="0" err="1" smtClean="0"/>
              <a:t>several</a:t>
            </a:r>
            <a:r>
              <a:rPr lang="fr-FR" dirty="0" smtClean="0"/>
              <a:t>  usages</a:t>
            </a:r>
            <a:br>
              <a:rPr lang="fr-FR" dirty="0" smtClean="0"/>
            </a:br>
            <a:r>
              <a:rPr lang="fr-FR" b="0" i="1" dirty="0"/>
              <a:t>Marketing &amp; </a:t>
            </a:r>
            <a:r>
              <a:rPr lang="fr-FR" b="0" i="1" dirty="0" err="1" smtClean="0"/>
              <a:t>Semantic</a:t>
            </a:r>
            <a:r>
              <a:rPr lang="fr-FR" b="0" i="1" dirty="0" smtClean="0"/>
              <a:t> </a:t>
            </a:r>
            <a:r>
              <a:rPr lang="fr-FR" b="0" i="1" dirty="0" err="1" smtClean="0"/>
              <a:t>Anticounterfeiting</a:t>
            </a:r>
            <a:endParaRPr lang="fr-FR" i="1" dirty="0"/>
          </a:p>
        </p:txBody>
      </p:sp>
      <p:pic>
        <p:nvPicPr>
          <p:cNvPr id="31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97" y="359738"/>
            <a:ext cx="1023681" cy="720080"/>
          </a:xfrm>
          <a:prstGeom prst="rect">
            <a:avLst/>
          </a:prstGeom>
          <a:noFill/>
        </p:spPr>
      </p:pic>
      <p:pic>
        <p:nvPicPr>
          <p:cNvPr id="26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pic>
        <p:nvPicPr>
          <p:cNvPr id="3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2071539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2807" y="1755877"/>
            <a:ext cx="1399724" cy="211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Arrow Connector 14"/>
          <p:cNvCxnSpPr/>
          <p:nvPr/>
        </p:nvCxnSpPr>
        <p:spPr>
          <a:xfrm flipH="1">
            <a:off x="2238600" y="2876550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5410200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530" y="1755750"/>
            <a:ext cx="1425600" cy="1425600"/>
          </a:xfrm>
          <a:prstGeom prst="rect">
            <a:avLst/>
          </a:prstGeom>
          <a:noFill/>
        </p:spPr>
      </p:pic>
      <p:pic>
        <p:nvPicPr>
          <p:cNvPr id="3074" name="Picture 2" descr="http://maps.googleapis.com/maps/api/staticmap?center=41.39,2.15&amp;zoom=10&amp;size=240x3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5" b="6759"/>
          <a:stretch/>
        </p:blipFill>
        <p:spPr bwMode="auto">
          <a:xfrm>
            <a:off x="5544300" y="1768946"/>
            <a:ext cx="1394061" cy="210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14"/>
          <p:cNvCxnSpPr/>
          <p:nvPr/>
        </p:nvCxnSpPr>
        <p:spPr>
          <a:xfrm>
            <a:off x="5105400" y="2876551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376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Visual Identifier </a:t>
            </a:r>
            <a:endParaRPr lang="fr-FR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Geocoding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844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28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Public 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 smtClean="0"/>
              <a:t>Remote</a:t>
            </a:r>
            <a:endParaRPr lang="fr-FR" sz="2400" dirty="0" smtClean="0"/>
          </a:p>
          <a:p>
            <a:r>
              <a:rPr lang="fr-FR" sz="2400" dirty="0" smtClean="0"/>
              <a:t>Web App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 smtClean="0"/>
              <a:t>counterfeiting</a:t>
            </a:r>
            <a:r>
              <a:rPr lang="fr-FR" sz="2400" b="1" dirty="0" smtClean="0"/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 err="1" smtClean="0"/>
              <a:t>Private</a:t>
            </a:r>
            <a:endParaRPr lang="fr-FR" sz="2400" dirty="0" smtClean="0"/>
          </a:p>
          <a:p>
            <a:pPr algn="r"/>
            <a:endParaRPr lang="fr-FR" sz="2400" dirty="0" smtClean="0"/>
          </a:p>
          <a:p>
            <a:pPr algn="r"/>
            <a:r>
              <a:rPr lang="fr-FR" sz="2400" dirty="0" smtClean="0"/>
              <a:t>Local </a:t>
            </a:r>
            <a:r>
              <a:rPr lang="fr-FR" sz="2400" b="1" dirty="0" smtClean="0"/>
              <a:t>Control</a:t>
            </a:r>
          </a:p>
          <a:p>
            <a:pPr algn="r"/>
            <a:r>
              <a:rPr lang="fr-FR" sz="2400" dirty="0" smtClean="0"/>
              <a:t>Application</a:t>
            </a:r>
            <a:endParaRPr lang="fr-FR" sz="2400" dirty="0"/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From</a:t>
            </a:r>
            <a:r>
              <a:rPr lang="fr-FR" dirty="0" smtClean="0"/>
              <a:t> one Tag to </a:t>
            </a:r>
            <a:r>
              <a:rPr lang="fr-FR" dirty="0" err="1" smtClean="0"/>
              <a:t>several</a:t>
            </a:r>
            <a:r>
              <a:rPr lang="fr-FR" dirty="0" smtClean="0"/>
              <a:t>  usages</a:t>
            </a:r>
            <a:br>
              <a:rPr lang="fr-FR" dirty="0" smtClean="0"/>
            </a:br>
            <a:r>
              <a:rPr lang="fr-FR" b="0" i="1" dirty="0"/>
              <a:t>Marketing &amp; </a:t>
            </a:r>
            <a:r>
              <a:rPr lang="fr-FR" b="0" i="1" dirty="0" err="1" smtClean="0"/>
              <a:t>Semantic</a:t>
            </a:r>
            <a:r>
              <a:rPr lang="fr-FR" b="0" i="1" dirty="0" smtClean="0"/>
              <a:t> </a:t>
            </a:r>
            <a:r>
              <a:rPr lang="fr-FR" b="0" i="1" dirty="0" err="1" smtClean="0"/>
              <a:t>Anticounterfeiting</a:t>
            </a:r>
            <a:endParaRPr lang="fr-FR" i="1" dirty="0"/>
          </a:p>
        </p:txBody>
      </p:sp>
      <p:pic>
        <p:nvPicPr>
          <p:cNvPr id="31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97" y="359738"/>
            <a:ext cx="1023681" cy="720080"/>
          </a:xfrm>
          <a:prstGeom prst="rect">
            <a:avLst/>
          </a:prstGeom>
          <a:noFill/>
        </p:spPr>
      </p:pic>
      <p:pic>
        <p:nvPicPr>
          <p:cNvPr id="26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pic>
        <p:nvPicPr>
          <p:cNvPr id="3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2071539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2807" y="1755877"/>
            <a:ext cx="1399724" cy="211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Arrow Connector 14"/>
          <p:cNvCxnSpPr/>
          <p:nvPr/>
        </p:nvCxnSpPr>
        <p:spPr>
          <a:xfrm flipH="1">
            <a:off x="2238600" y="2876550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5410200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530" y="1755750"/>
            <a:ext cx="1425600" cy="1425600"/>
          </a:xfrm>
          <a:prstGeom prst="rect">
            <a:avLst/>
          </a:prstGeom>
          <a:noFill/>
        </p:spPr>
      </p:pic>
      <p:cxnSp>
        <p:nvCxnSpPr>
          <p:cNvPr id="41" name="Straight Arrow Connector 14"/>
          <p:cNvCxnSpPr/>
          <p:nvPr/>
        </p:nvCxnSpPr>
        <p:spPr>
          <a:xfrm>
            <a:off x="5105400" y="2876551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10"/>
          <p:cNvSpPr>
            <a:spLocks/>
          </p:cNvSpPr>
          <p:nvPr/>
        </p:nvSpPr>
        <p:spPr bwMode="auto">
          <a:xfrm>
            <a:off x="5902399" y="3051230"/>
            <a:ext cx="677863" cy="679450"/>
          </a:xfrm>
          <a:custGeom>
            <a:avLst/>
            <a:gdLst>
              <a:gd name="T0" fmla="*/ 6461 w 6461"/>
              <a:gd name="T1" fmla="*/ 195 h 6462"/>
              <a:gd name="T2" fmla="*/ 6456 w 6461"/>
              <a:gd name="T3" fmla="*/ 252 h 6462"/>
              <a:gd name="T4" fmla="*/ 6440 w 6461"/>
              <a:gd name="T5" fmla="*/ 316 h 6462"/>
              <a:gd name="T6" fmla="*/ 6414 w 6461"/>
              <a:gd name="T7" fmla="*/ 390 h 6462"/>
              <a:gd name="T8" fmla="*/ 6378 w 6461"/>
              <a:gd name="T9" fmla="*/ 477 h 6462"/>
              <a:gd name="T10" fmla="*/ 3177 w 6461"/>
              <a:gd name="T11" fmla="*/ 6220 h 6462"/>
              <a:gd name="T12" fmla="*/ 3068 w 6461"/>
              <a:gd name="T13" fmla="*/ 6341 h 6462"/>
              <a:gd name="T14" fmla="*/ 2865 w 6461"/>
              <a:gd name="T15" fmla="*/ 6415 h 6462"/>
              <a:gd name="T16" fmla="*/ 2521 w 6461"/>
              <a:gd name="T17" fmla="*/ 6452 h 6462"/>
              <a:gd name="T18" fmla="*/ 1999 w 6461"/>
              <a:gd name="T19" fmla="*/ 6462 h 6462"/>
              <a:gd name="T20" fmla="*/ 1478 w 6461"/>
              <a:gd name="T21" fmla="*/ 6448 h 6462"/>
              <a:gd name="T22" fmla="*/ 1139 w 6461"/>
              <a:gd name="T23" fmla="*/ 6408 h 6462"/>
              <a:gd name="T24" fmla="*/ 936 w 6461"/>
              <a:gd name="T25" fmla="*/ 6334 h 6462"/>
              <a:gd name="T26" fmla="*/ 821 w 6461"/>
              <a:gd name="T27" fmla="*/ 6220 h 6462"/>
              <a:gd name="T28" fmla="*/ 104 w 6461"/>
              <a:gd name="T29" fmla="*/ 4282 h 6462"/>
              <a:gd name="T30" fmla="*/ 36 w 6461"/>
              <a:gd name="T31" fmla="*/ 4141 h 6462"/>
              <a:gd name="T32" fmla="*/ 5 w 6461"/>
              <a:gd name="T33" fmla="*/ 4051 h 6462"/>
              <a:gd name="T34" fmla="*/ 0 w 6461"/>
              <a:gd name="T35" fmla="*/ 4000 h 6462"/>
              <a:gd name="T36" fmla="*/ 41 w 6461"/>
              <a:gd name="T37" fmla="*/ 3906 h 6462"/>
              <a:gd name="T38" fmla="*/ 182 w 6461"/>
              <a:gd name="T39" fmla="*/ 3842 h 6462"/>
              <a:gd name="T40" fmla="*/ 443 w 6461"/>
              <a:gd name="T41" fmla="*/ 3812 h 6462"/>
              <a:gd name="T42" fmla="*/ 844 w 6461"/>
              <a:gd name="T43" fmla="*/ 3805 h 6462"/>
              <a:gd name="T44" fmla="*/ 1329 w 6461"/>
              <a:gd name="T45" fmla="*/ 3815 h 6462"/>
              <a:gd name="T46" fmla="*/ 1610 w 6461"/>
              <a:gd name="T47" fmla="*/ 3852 h 6462"/>
              <a:gd name="T48" fmla="*/ 1756 w 6461"/>
              <a:gd name="T49" fmla="*/ 3920 h 6462"/>
              <a:gd name="T50" fmla="*/ 1845 w 6461"/>
              <a:gd name="T51" fmla="*/ 4020 h 6462"/>
              <a:gd name="T52" fmla="*/ 2020 w 6461"/>
              <a:gd name="T53" fmla="*/ 5199 h 6462"/>
              <a:gd name="T54" fmla="*/ 2062 w 6461"/>
              <a:gd name="T55" fmla="*/ 5280 h 6462"/>
              <a:gd name="T56" fmla="*/ 2093 w 6461"/>
              <a:gd name="T57" fmla="*/ 5199 h 6462"/>
              <a:gd name="T58" fmla="*/ 4710 w 6461"/>
              <a:gd name="T59" fmla="*/ 215 h 6462"/>
              <a:gd name="T60" fmla="*/ 4783 w 6461"/>
              <a:gd name="T61" fmla="*/ 115 h 6462"/>
              <a:gd name="T62" fmla="*/ 4934 w 6461"/>
              <a:gd name="T63" fmla="*/ 47 h 6462"/>
              <a:gd name="T64" fmla="*/ 5205 w 6461"/>
              <a:gd name="T65" fmla="*/ 11 h 6462"/>
              <a:gd name="T66" fmla="*/ 5658 w 6461"/>
              <a:gd name="T67" fmla="*/ 0 h 6462"/>
              <a:gd name="T68" fmla="*/ 6054 w 6461"/>
              <a:gd name="T69" fmla="*/ 7 h 6462"/>
              <a:gd name="T70" fmla="*/ 6299 w 6461"/>
              <a:gd name="T71" fmla="*/ 41 h 6462"/>
              <a:gd name="T72" fmla="*/ 6424 w 6461"/>
              <a:gd name="T73" fmla="*/ 105 h 6462"/>
              <a:gd name="T74" fmla="*/ 6461 w 6461"/>
              <a:gd name="T75" fmla="*/ 195 h 6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461" h="6462">
                <a:moveTo>
                  <a:pt x="6461" y="195"/>
                </a:moveTo>
                <a:cubicBezTo>
                  <a:pt x="6461" y="213"/>
                  <a:pt x="6459" y="232"/>
                  <a:pt x="6456" y="252"/>
                </a:cubicBezTo>
                <a:cubicBezTo>
                  <a:pt x="6452" y="272"/>
                  <a:pt x="6447" y="294"/>
                  <a:pt x="6440" y="316"/>
                </a:cubicBezTo>
                <a:cubicBezTo>
                  <a:pt x="6433" y="339"/>
                  <a:pt x="6424" y="363"/>
                  <a:pt x="6414" y="390"/>
                </a:cubicBezTo>
                <a:cubicBezTo>
                  <a:pt x="6404" y="417"/>
                  <a:pt x="6391" y="446"/>
                  <a:pt x="6378" y="477"/>
                </a:cubicBezTo>
                <a:lnTo>
                  <a:pt x="3177" y="6220"/>
                </a:lnTo>
                <a:cubicBezTo>
                  <a:pt x="3149" y="6269"/>
                  <a:pt x="3113" y="6310"/>
                  <a:pt x="3068" y="6341"/>
                </a:cubicBezTo>
                <a:cubicBezTo>
                  <a:pt x="3023" y="6372"/>
                  <a:pt x="2955" y="6397"/>
                  <a:pt x="2865" y="6415"/>
                </a:cubicBezTo>
                <a:cubicBezTo>
                  <a:pt x="2774" y="6433"/>
                  <a:pt x="2660" y="6445"/>
                  <a:pt x="2521" y="6452"/>
                </a:cubicBezTo>
                <a:cubicBezTo>
                  <a:pt x="2382" y="6458"/>
                  <a:pt x="2208" y="6462"/>
                  <a:pt x="1999" y="6462"/>
                </a:cubicBezTo>
                <a:cubicBezTo>
                  <a:pt x="1791" y="6462"/>
                  <a:pt x="1617" y="6457"/>
                  <a:pt x="1478" y="6448"/>
                </a:cubicBezTo>
                <a:cubicBezTo>
                  <a:pt x="1339" y="6439"/>
                  <a:pt x="1226" y="6426"/>
                  <a:pt x="1139" y="6408"/>
                </a:cubicBezTo>
                <a:cubicBezTo>
                  <a:pt x="1052" y="6390"/>
                  <a:pt x="985" y="6365"/>
                  <a:pt x="936" y="6334"/>
                </a:cubicBezTo>
                <a:cubicBezTo>
                  <a:pt x="887" y="6303"/>
                  <a:pt x="849" y="6265"/>
                  <a:pt x="821" y="6220"/>
                </a:cubicBezTo>
                <a:lnTo>
                  <a:pt x="104" y="4282"/>
                </a:lnTo>
                <a:cubicBezTo>
                  <a:pt x="76" y="4229"/>
                  <a:pt x="54" y="4182"/>
                  <a:pt x="36" y="4141"/>
                </a:cubicBezTo>
                <a:cubicBezTo>
                  <a:pt x="19" y="4101"/>
                  <a:pt x="8" y="4071"/>
                  <a:pt x="5" y="4051"/>
                </a:cubicBezTo>
                <a:cubicBezTo>
                  <a:pt x="1" y="4030"/>
                  <a:pt x="0" y="4014"/>
                  <a:pt x="0" y="4000"/>
                </a:cubicBezTo>
                <a:cubicBezTo>
                  <a:pt x="0" y="3964"/>
                  <a:pt x="14" y="3933"/>
                  <a:pt x="41" y="3906"/>
                </a:cubicBezTo>
                <a:cubicBezTo>
                  <a:pt x="69" y="3879"/>
                  <a:pt x="116" y="3858"/>
                  <a:pt x="182" y="3842"/>
                </a:cubicBezTo>
                <a:cubicBezTo>
                  <a:pt x="248" y="3827"/>
                  <a:pt x="335" y="3817"/>
                  <a:pt x="443" y="3812"/>
                </a:cubicBezTo>
                <a:cubicBezTo>
                  <a:pt x="550" y="3808"/>
                  <a:pt x="684" y="3805"/>
                  <a:pt x="844" y="3805"/>
                </a:cubicBezTo>
                <a:cubicBezTo>
                  <a:pt x="1046" y="3805"/>
                  <a:pt x="1207" y="3809"/>
                  <a:pt x="1329" y="3815"/>
                </a:cubicBezTo>
                <a:cubicBezTo>
                  <a:pt x="1450" y="3822"/>
                  <a:pt x="1544" y="3834"/>
                  <a:pt x="1610" y="3852"/>
                </a:cubicBezTo>
                <a:cubicBezTo>
                  <a:pt x="1676" y="3870"/>
                  <a:pt x="1725" y="3893"/>
                  <a:pt x="1756" y="3920"/>
                </a:cubicBezTo>
                <a:cubicBezTo>
                  <a:pt x="1787" y="3946"/>
                  <a:pt x="1817" y="3980"/>
                  <a:pt x="1845" y="4020"/>
                </a:cubicBezTo>
                <a:lnTo>
                  <a:pt x="2020" y="5199"/>
                </a:lnTo>
                <a:lnTo>
                  <a:pt x="2062" y="5280"/>
                </a:lnTo>
                <a:lnTo>
                  <a:pt x="2093" y="5199"/>
                </a:lnTo>
                <a:lnTo>
                  <a:pt x="4710" y="215"/>
                </a:lnTo>
                <a:cubicBezTo>
                  <a:pt x="4724" y="175"/>
                  <a:pt x="4748" y="142"/>
                  <a:pt x="4783" y="115"/>
                </a:cubicBezTo>
                <a:cubicBezTo>
                  <a:pt x="4817" y="88"/>
                  <a:pt x="4868" y="65"/>
                  <a:pt x="4934" y="47"/>
                </a:cubicBezTo>
                <a:cubicBezTo>
                  <a:pt x="5000" y="30"/>
                  <a:pt x="5090" y="17"/>
                  <a:pt x="5205" y="11"/>
                </a:cubicBezTo>
                <a:cubicBezTo>
                  <a:pt x="5319" y="4"/>
                  <a:pt x="5471" y="0"/>
                  <a:pt x="5658" y="0"/>
                </a:cubicBezTo>
                <a:cubicBezTo>
                  <a:pt x="5818" y="0"/>
                  <a:pt x="5950" y="3"/>
                  <a:pt x="6054" y="7"/>
                </a:cubicBezTo>
                <a:cubicBezTo>
                  <a:pt x="6159" y="12"/>
                  <a:pt x="6240" y="23"/>
                  <a:pt x="6299" y="41"/>
                </a:cubicBezTo>
                <a:cubicBezTo>
                  <a:pt x="6358" y="59"/>
                  <a:pt x="6400" y="80"/>
                  <a:pt x="6424" y="105"/>
                </a:cubicBezTo>
                <a:cubicBezTo>
                  <a:pt x="6449" y="129"/>
                  <a:pt x="6461" y="159"/>
                  <a:pt x="6461" y="195"/>
                </a:cubicBezTo>
                <a:close/>
              </a:path>
            </a:pathLst>
          </a:custGeom>
          <a:solidFill>
            <a:srgbClr val="00C800"/>
          </a:solidFill>
          <a:ln w="25400" cap="flat">
            <a:solidFill>
              <a:srgbClr val="008C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396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09337" y="2876550"/>
            <a:ext cx="194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PRINT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86400" y="2876550"/>
            <a:ext cx="175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Content</a:t>
            </a:r>
            <a:endParaRPr lang="fr-FR" sz="32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2857500" y="2876550"/>
            <a:ext cx="2743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/>
              <a:t>URL</a:t>
            </a:r>
          </a:p>
          <a:p>
            <a:pPr algn="ctr"/>
            <a:endParaRPr lang="fr-FR" sz="2400" b="1" dirty="0" smtClean="0"/>
          </a:p>
          <a:p>
            <a:pPr algn="ctr"/>
            <a:r>
              <a:rPr lang="fr-FR" sz="2400" dirty="0" smtClean="0"/>
              <a:t>NFC Tag </a:t>
            </a:r>
            <a:br>
              <a:rPr lang="fr-FR" sz="2400" dirty="0" smtClean="0"/>
            </a:br>
            <a:r>
              <a:rPr lang="fr-FR" sz="2400" dirty="0" smtClean="0"/>
              <a:t>QR Code</a:t>
            </a:r>
            <a:r>
              <a:rPr lang="fr-FR" sz="2400" b="1" dirty="0" smtClean="0"/>
              <a:t>   </a:t>
            </a:r>
            <a:endParaRPr lang="fr-FR" dirty="0" smtClean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946232" y="2876550"/>
            <a:ext cx="2540168" cy="1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0800" y="895350"/>
            <a:ext cx="533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Product Information</a:t>
            </a:r>
            <a:endParaRPr lang="fr-FR" sz="3200" dirty="0" smtClean="0"/>
          </a:p>
        </p:txBody>
      </p:sp>
      <p:cxnSp>
        <p:nvCxnSpPr>
          <p:cNvPr id="13" name="Straight Arrow Connector 14"/>
          <p:cNvCxnSpPr/>
          <p:nvPr/>
        </p:nvCxnSpPr>
        <p:spPr>
          <a:xfrm rot="18900000" flipH="1" flipV="1">
            <a:off x="2155475" y="21032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2700000" flipV="1">
            <a:off x="4864403" y="21032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8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lvl="0" algn="r"/>
            <a:r>
              <a:rPr lang="en-US" dirty="0" smtClean="0"/>
              <a:t>From MDM data to PRINT and MOBILE Content</a:t>
            </a:r>
            <a:endParaRPr lang="fr-FR" dirty="0"/>
          </a:p>
        </p:txBody>
      </p:sp>
      <p:pic>
        <p:nvPicPr>
          <p:cNvPr id="18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7239000" y="13525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" descr="D:\Dropbox\mobiLead Helene\_TimeLine\20140409 RHE\logos\RedHerringEurope_Winner.em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2200" y="3638550"/>
            <a:ext cx="1219200" cy="1219200"/>
          </a:xfrm>
          <a:prstGeom prst="rect">
            <a:avLst/>
          </a:prstGeom>
          <a:noFill/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200" y="2227938"/>
            <a:ext cx="1444558" cy="2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79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Geocoding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2524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28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Public 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 smtClean="0"/>
              <a:t>Remote</a:t>
            </a:r>
            <a:endParaRPr lang="fr-FR" sz="2400" dirty="0" smtClean="0"/>
          </a:p>
          <a:p>
            <a:r>
              <a:rPr lang="fr-FR" sz="2400" dirty="0" smtClean="0"/>
              <a:t>Web App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/>
              <a:t>c</a:t>
            </a:r>
            <a:r>
              <a:rPr lang="fr-FR" sz="2400" b="1" dirty="0" err="1" smtClean="0"/>
              <a:t>ounterfeiting</a:t>
            </a:r>
            <a:r>
              <a:rPr lang="fr-FR" sz="2400" b="1" dirty="0" smtClean="0"/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 err="1" smtClean="0"/>
              <a:t>Private</a:t>
            </a:r>
            <a:endParaRPr lang="fr-FR" sz="2400" dirty="0" smtClean="0"/>
          </a:p>
          <a:p>
            <a:pPr algn="r"/>
            <a:r>
              <a:rPr lang="fr-FR" sz="2400" dirty="0" smtClean="0"/>
              <a:t> </a:t>
            </a:r>
          </a:p>
          <a:p>
            <a:pPr algn="r"/>
            <a:r>
              <a:rPr lang="fr-FR" sz="2400" dirty="0" smtClean="0"/>
              <a:t>Local </a:t>
            </a:r>
            <a:r>
              <a:rPr lang="fr-FR" sz="2400" b="1" dirty="0" err="1" smtClean="0"/>
              <a:t>Draw</a:t>
            </a:r>
            <a:endParaRPr lang="fr-FR" sz="2400" b="1" dirty="0" smtClean="0"/>
          </a:p>
          <a:p>
            <a:pPr algn="r"/>
            <a:r>
              <a:rPr lang="fr-FR" sz="2400" dirty="0" smtClean="0"/>
              <a:t>Application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From</a:t>
            </a:r>
            <a:r>
              <a:rPr lang="fr-FR" dirty="0" smtClean="0"/>
              <a:t> one Tag to </a:t>
            </a:r>
            <a:r>
              <a:rPr lang="fr-FR" dirty="0" err="1" smtClean="0"/>
              <a:t>several</a:t>
            </a:r>
            <a:r>
              <a:rPr lang="fr-FR" dirty="0" smtClean="0"/>
              <a:t>  usages</a:t>
            </a:r>
            <a:br>
              <a:rPr lang="fr-FR" dirty="0" smtClean="0"/>
            </a:br>
            <a:r>
              <a:rPr lang="fr-FR" b="0" i="1" dirty="0"/>
              <a:t>Marketing </a:t>
            </a:r>
            <a:r>
              <a:rPr lang="fr-FR" b="0" i="1" dirty="0" smtClean="0"/>
              <a:t>&amp; Visual </a:t>
            </a:r>
            <a:r>
              <a:rPr lang="fr-FR" b="0" i="1" dirty="0" err="1" smtClean="0"/>
              <a:t>Anticounterfeiting</a:t>
            </a:r>
            <a:r>
              <a:rPr lang="fr-FR" b="0" i="1" dirty="0" smtClean="0"/>
              <a:t> </a:t>
            </a:r>
            <a:endParaRPr lang="fr-FR" b="0" i="1" dirty="0"/>
          </a:p>
        </p:txBody>
      </p:sp>
      <p:pic>
        <p:nvPicPr>
          <p:cNvPr id="31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97" y="359738"/>
            <a:ext cx="1023681" cy="720080"/>
          </a:xfrm>
          <a:prstGeom prst="rect">
            <a:avLst/>
          </a:prstGeom>
          <a:noFill/>
        </p:spPr>
      </p:pic>
      <p:pic>
        <p:nvPicPr>
          <p:cNvPr id="26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pic>
        <p:nvPicPr>
          <p:cNvPr id="27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5410200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2071539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2807" y="1755877"/>
            <a:ext cx="1399724" cy="211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Arrow Connector 14"/>
          <p:cNvCxnSpPr/>
          <p:nvPr/>
        </p:nvCxnSpPr>
        <p:spPr>
          <a:xfrm flipH="1">
            <a:off x="2238600" y="2876550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16" y="2952750"/>
            <a:ext cx="808856" cy="876410"/>
          </a:xfrm>
          <a:prstGeom prst="rect">
            <a:avLst/>
          </a:prstGeom>
        </p:spPr>
      </p:pic>
      <p:pic>
        <p:nvPicPr>
          <p:cNvPr id="30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530" y="1755750"/>
            <a:ext cx="1425600" cy="1425600"/>
          </a:xfrm>
          <a:prstGeom prst="rect">
            <a:avLst/>
          </a:prstGeom>
          <a:noFill/>
        </p:spPr>
      </p:pic>
      <p:cxnSp>
        <p:nvCxnSpPr>
          <p:cNvPr id="41" name="Straight Arrow Connector 14"/>
          <p:cNvCxnSpPr/>
          <p:nvPr/>
        </p:nvCxnSpPr>
        <p:spPr>
          <a:xfrm>
            <a:off x="5105400" y="2876551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02" y="2952750"/>
            <a:ext cx="808856" cy="87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7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and original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 </a:t>
            </a:r>
            <a:r>
              <a:rPr lang="fr-FR" dirty="0" err="1" smtClean="0"/>
              <a:t>only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</a:t>
            </a:r>
            <a:r>
              <a:rPr lang="fr-FR" dirty="0" err="1" smtClean="0"/>
              <a:t>create</a:t>
            </a:r>
            <a:r>
              <a:rPr lang="fr-FR" dirty="0" smtClean="0"/>
              <a:t> </a:t>
            </a:r>
            <a:r>
              <a:rPr lang="fr-FR" dirty="0" err="1" smtClean="0"/>
              <a:t>hundreds</a:t>
            </a:r>
            <a:r>
              <a:rPr lang="fr-FR" dirty="0" smtClean="0"/>
              <a:t>, </a:t>
            </a:r>
            <a:r>
              <a:rPr lang="fr-FR" dirty="0" err="1" smtClean="0"/>
              <a:t>thousands</a:t>
            </a:r>
            <a:r>
              <a:rPr lang="fr-FR" dirty="0" smtClean="0"/>
              <a:t>, millions, billions of uniques URL Links.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</a:t>
            </a:r>
            <a:r>
              <a:rPr lang="fr-FR" dirty="0" err="1" smtClean="0"/>
              <a:t>provide</a:t>
            </a:r>
            <a:r>
              <a:rPr lang="fr-FR" dirty="0" smtClean="0"/>
              <a:t> Unique </a:t>
            </a:r>
            <a:r>
              <a:rPr lang="fr-FR" dirty="0" err="1" smtClean="0"/>
              <a:t>IDs</a:t>
            </a:r>
            <a:r>
              <a:rPr lang="fr-FR" dirty="0" smtClean="0"/>
              <a:t>, Unique </a:t>
            </a:r>
            <a:r>
              <a:rPr lang="fr-FR" dirty="0" err="1" smtClean="0"/>
              <a:t>URLs</a:t>
            </a:r>
            <a:r>
              <a:rPr lang="fr-FR" dirty="0" smtClean="0"/>
              <a:t>, Unique Tags (QR Code, NFC)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… But </a:t>
            </a:r>
            <a:r>
              <a:rPr lang="fr-FR" dirty="0" err="1" smtClean="0"/>
              <a:t>also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manage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link</a:t>
            </a:r>
            <a:r>
              <a:rPr lang="fr-FR" dirty="0" smtClean="0"/>
              <a:t> on the serveur </a:t>
            </a:r>
            <a:r>
              <a:rPr lang="fr-FR" dirty="0" err="1" smtClean="0"/>
              <a:t>side</a:t>
            </a:r>
            <a:r>
              <a:rPr lang="fr-FR" dirty="0" smtClean="0"/>
              <a:t>, on </a:t>
            </a:r>
            <a:r>
              <a:rPr lang="fr-FR" dirty="0" err="1" smtClean="0"/>
              <a:t>premise</a:t>
            </a:r>
            <a:r>
              <a:rPr lang="fr-FR" dirty="0" smtClean="0"/>
              <a:t>, or </a:t>
            </a:r>
            <a:r>
              <a:rPr lang="fr-FR" dirty="0" err="1" smtClean="0"/>
              <a:t>locally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/>
              <a:t>We</a:t>
            </a:r>
            <a:r>
              <a:rPr lang="fr-FR" dirty="0"/>
              <a:t> are able to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err="1" smtClean="0"/>
              <a:t>integrated</a:t>
            </a:r>
            <a:r>
              <a:rPr lang="fr-FR" dirty="0" smtClean="0"/>
              <a:t> solutions, software licences, </a:t>
            </a:r>
            <a:r>
              <a:rPr lang="fr-FR" dirty="0" err="1" smtClean="0"/>
              <a:t>algorithms</a:t>
            </a:r>
            <a:r>
              <a:rPr lang="fr-FR" dirty="0" smtClean="0"/>
              <a:t>, patent IP licences </a:t>
            </a:r>
            <a:r>
              <a:rPr lang="fr-FR" dirty="0" err="1" smtClean="0"/>
              <a:t>thru</a:t>
            </a:r>
            <a:r>
              <a:rPr lang="fr-FR" dirty="0" smtClean="0"/>
              <a:t> FRANCE BREVET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346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and original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 </a:t>
            </a:r>
            <a:r>
              <a:rPr lang="fr-FR" dirty="0" err="1" smtClean="0"/>
              <a:t>only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do believe in Research and Development, Intellectual Properties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… But </a:t>
            </a:r>
            <a:r>
              <a:rPr lang="fr-FR" dirty="0" err="1" smtClean="0"/>
              <a:t>also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willing</a:t>
            </a:r>
            <a:r>
              <a:rPr lang="fr-FR" dirty="0" smtClean="0"/>
              <a:t> to </a:t>
            </a:r>
            <a:r>
              <a:rPr lang="fr-FR" dirty="0" err="1" smtClean="0"/>
              <a:t>share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IP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others</a:t>
            </a:r>
            <a:r>
              <a:rPr lang="fr-FR" dirty="0" smtClean="0"/>
              <a:t>, to </a:t>
            </a:r>
            <a:r>
              <a:rPr lang="fr-FR" dirty="0" err="1"/>
              <a:t>b</a:t>
            </a:r>
            <a:r>
              <a:rPr lang="fr-FR" dirty="0" err="1" smtClean="0"/>
              <a:t>e</a:t>
            </a:r>
            <a:r>
              <a:rPr lang="fr-FR" dirty="0" smtClean="0"/>
              <a:t> part of </a:t>
            </a:r>
            <a:r>
              <a:rPr lang="fr-FR" dirty="0" err="1" smtClean="0"/>
              <a:t>Norms</a:t>
            </a:r>
            <a:r>
              <a:rPr lang="fr-FR" dirty="0" smtClean="0"/>
              <a:t>, Standards and Best Practices – </a:t>
            </a:r>
            <a:r>
              <a:rPr lang="fr-FR" dirty="0" err="1" smtClean="0"/>
              <a:t>including</a:t>
            </a:r>
            <a:r>
              <a:rPr lang="fr-FR" dirty="0" smtClean="0"/>
              <a:t> Open Innovation.</a:t>
            </a:r>
            <a:endParaRPr lang="fr-FR" dirty="0"/>
          </a:p>
        </p:txBody>
      </p:sp>
      <p:pic>
        <p:nvPicPr>
          <p:cNvPr id="1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  <p:pic>
        <p:nvPicPr>
          <p:cNvPr id="11" name="Picture 4" descr="D:\Dropbox\_mobiLead IMAGES REFs\logos\iso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4600" y="3739387"/>
            <a:ext cx="864000" cy="7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4" descr="w3cmember-v.e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848600" y="3736706"/>
            <a:ext cx="1219200" cy="630267"/>
          </a:xfrm>
          <a:prstGeom prst="rect">
            <a:avLst/>
          </a:prstGeom>
        </p:spPr>
      </p:pic>
      <p:pic>
        <p:nvPicPr>
          <p:cNvPr id="13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383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0" y="360876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30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and original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 </a:t>
            </a:r>
            <a:r>
              <a:rPr lang="fr-FR" dirty="0" err="1" smtClean="0"/>
              <a:t>only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</a:t>
            </a:r>
            <a:r>
              <a:rPr lang="fr-FR" dirty="0" err="1" smtClean="0"/>
              <a:t>create</a:t>
            </a:r>
            <a:r>
              <a:rPr lang="fr-FR" dirty="0" smtClean="0"/>
              <a:t> Unique URL links, </a:t>
            </a:r>
            <a:r>
              <a:rPr lang="fr-FR" dirty="0" err="1" smtClean="0"/>
              <a:t>either</a:t>
            </a:r>
            <a:r>
              <a:rPr lang="fr-FR" dirty="0" smtClean="0"/>
              <a:t> QR Code or NFC tag, to </a:t>
            </a:r>
            <a:r>
              <a:rPr lang="fr-FR" dirty="0" err="1" smtClean="0"/>
              <a:t>personalized</a:t>
            </a:r>
            <a:r>
              <a:rPr lang="fr-FR" dirty="0" smtClean="0"/>
              <a:t> and </a:t>
            </a:r>
            <a:r>
              <a:rPr lang="fr-FR" dirty="0" err="1" smtClean="0"/>
              <a:t>tailored</a:t>
            </a:r>
            <a:r>
              <a:rPr lang="fr-FR" dirty="0" smtClean="0"/>
              <a:t> content.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</a:t>
            </a:r>
            <a:r>
              <a:rPr lang="fr-FR" dirty="0" err="1" smtClean="0"/>
              <a:t>provide</a:t>
            </a:r>
            <a:r>
              <a:rPr lang="fr-FR" dirty="0" smtClean="0"/>
              <a:t> </a:t>
            </a:r>
            <a:r>
              <a:rPr lang="fr-FR" dirty="0" err="1" smtClean="0"/>
              <a:t>remotely</a:t>
            </a:r>
            <a:r>
              <a:rPr lang="fr-FR" dirty="0" smtClean="0"/>
              <a:t> on a distant machine </a:t>
            </a:r>
            <a:r>
              <a:rPr lang="fr-FR" dirty="0" err="1" smtClean="0"/>
              <a:t>such</a:t>
            </a:r>
            <a:r>
              <a:rPr lang="fr-FR" dirty="0" smtClean="0"/>
              <a:t> a MDM </a:t>
            </a:r>
            <a:r>
              <a:rPr lang="fr-FR" dirty="0" err="1" smtClean="0"/>
              <a:t>product</a:t>
            </a:r>
            <a:r>
              <a:rPr lang="fr-FR" dirty="0" smtClean="0"/>
              <a:t> information server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… But </a:t>
            </a:r>
            <a:r>
              <a:rPr lang="fr-FR" dirty="0" err="1" smtClean="0"/>
              <a:t>also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dirty="0" err="1"/>
              <a:t>We</a:t>
            </a:r>
            <a:r>
              <a:rPr lang="fr-FR" dirty="0"/>
              <a:t> are able to </a:t>
            </a:r>
            <a:r>
              <a:rPr lang="fr-FR" dirty="0" err="1"/>
              <a:t>create</a:t>
            </a:r>
            <a:r>
              <a:rPr lang="fr-FR" dirty="0"/>
              <a:t> Unique </a:t>
            </a:r>
            <a:r>
              <a:rPr lang="fr-FR" dirty="0" err="1" smtClean="0"/>
              <a:t>IDentifiers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contains</a:t>
            </a:r>
            <a:r>
              <a:rPr lang="fr-FR" dirty="0" smtClean="0"/>
              <a:t> </a:t>
            </a:r>
            <a:r>
              <a:rPr lang="fr-FR" dirty="0" err="1" smtClean="0"/>
              <a:t>coded</a:t>
            </a:r>
            <a:r>
              <a:rPr lang="fr-FR" dirty="0" smtClean="0"/>
              <a:t> and </a:t>
            </a:r>
            <a:r>
              <a:rPr lang="fr-FR" dirty="0" err="1" smtClean="0"/>
              <a:t>cyphered</a:t>
            </a:r>
            <a:r>
              <a:rPr lang="fr-FR" dirty="0"/>
              <a:t> </a:t>
            </a:r>
            <a:r>
              <a:rPr lang="fr-FR" dirty="0" smtClean="0"/>
              <a:t>information.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/>
              <a:t>are able to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smtClean="0"/>
              <a:t>local information, or </a:t>
            </a:r>
            <a:r>
              <a:rPr lang="fr-FR" dirty="0" err="1" smtClean="0"/>
              <a:t>premises</a:t>
            </a:r>
            <a:r>
              <a:rPr lang="fr-FR" dirty="0" smtClean="0"/>
              <a:t>, </a:t>
            </a:r>
            <a:r>
              <a:rPr lang="fr-FR" dirty="0" err="1" smtClean="0"/>
              <a:t>without</a:t>
            </a:r>
            <a:r>
              <a:rPr lang="fr-FR" dirty="0" smtClean="0"/>
              <a:t> network </a:t>
            </a:r>
            <a:r>
              <a:rPr lang="fr-FR" dirty="0" err="1" smtClean="0"/>
              <a:t>required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4738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/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err="1" smtClean="0"/>
              <a:t>Timestamp</a:t>
            </a:r>
            <a:r>
              <a:rPr lang="fr-FR" sz="2000" b="1" dirty="0"/>
              <a:t/>
            </a:r>
            <a:br>
              <a:rPr lang="fr-FR" sz="2000" b="1" dirty="0"/>
            </a:br>
            <a:r>
              <a:rPr lang="fr-FR" sz="2000" b="1" dirty="0" err="1"/>
              <a:t>Period</a:t>
            </a:r>
            <a:r>
              <a:rPr lang="fr-FR" sz="2000" b="1" dirty="0"/>
              <a:t> of </a:t>
            </a:r>
            <a:r>
              <a:rPr lang="fr-FR" sz="2000" b="1" dirty="0" smtClean="0"/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2000" b="1" dirty="0" err="1" smtClean="0"/>
              <a:t>Geocoding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9519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5112" y="4019550"/>
            <a:ext cx="222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Laurent TONNELIER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8763" y="4324350"/>
            <a:ext cx="1766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mobiLead, CEO</a:t>
            </a:r>
            <a:b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lt@mobilead.fr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" name="TextBox 20"/>
          <p:cNvSpPr txBox="1"/>
          <p:nvPr/>
        </p:nvSpPr>
        <p:spPr>
          <a:xfrm>
            <a:off x="3819037" y="4324350"/>
            <a:ext cx="1505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7F7F7F"/>
                </a:solidFill>
              </a:rPr>
              <a:t>March 2016</a:t>
            </a:r>
            <a:r>
              <a:rPr lang="en-US" sz="2000" dirty="0">
                <a:solidFill>
                  <a:srgbClr val="7F7F7F"/>
                </a:solidFill>
              </a:rPr>
              <a:t/>
            </a:r>
            <a:br>
              <a:rPr lang="en-US" sz="2000" dirty="0">
                <a:solidFill>
                  <a:srgbClr val="7F7F7F"/>
                </a:solidFill>
              </a:rPr>
            </a:br>
            <a:r>
              <a:rPr lang="en-US" sz="2000" dirty="0" smtClean="0">
                <a:solidFill>
                  <a:srgbClr val="7F7F7F"/>
                </a:solidFill>
              </a:rPr>
              <a:t>Paris, France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32" name="Title 16"/>
          <p:cNvSpPr txBox="1">
            <a:spLocks/>
          </p:cNvSpPr>
          <p:nvPr/>
        </p:nvSpPr>
        <p:spPr>
          <a:xfrm>
            <a:off x="685800" y="1657351"/>
            <a:ext cx="82296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INTERNET of THINGS enabler</a:t>
            </a:r>
            <a:br>
              <a:rPr lang="en-US" dirty="0" smtClean="0"/>
            </a:br>
            <a:r>
              <a:rPr lang="en-US" b="0" dirty="0" smtClean="0"/>
              <a:t>from unique identification</a:t>
            </a:r>
            <a:br>
              <a:rPr lang="en-US" b="0" dirty="0" smtClean="0"/>
            </a:br>
            <a:r>
              <a:rPr lang="en-US" b="0" dirty="0" smtClean="0"/>
              <a:t>(product, packaging, label) </a:t>
            </a:r>
            <a:br>
              <a:rPr lang="en-US" b="0" dirty="0" smtClean="0"/>
            </a:br>
            <a:r>
              <a:rPr lang="en-US" b="0" dirty="0" smtClean="0"/>
              <a:t>to related content and services </a:t>
            </a:r>
            <a:endParaRPr lang="fr-FR" sz="4000" b="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00" y="660245"/>
            <a:ext cx="3781877" cy="5399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00150"/>
            <a:ext cx="3200400" cy="32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26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7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22" name="TextBox 3"/>
          <p:cNvSpPr txBox="1"/>
          <p:nvPr/>
        </p:nvSpPr>
        <p:spPr>
          <a:xfrm>
            <a:off x="3733800" y="195486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Sensors</a:t>
            </a:r>
            <a:endParaRPr lang="fr-FR" sz="24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4"/>
          <p:cNvSpPr txBox="1"/>
          <p:nvPr/>
        </p:nvSpPr>
        <p:spPr>
          <a:xfrm>
            <a:off x="4285586" y="627534"/>
            <a:ext cx="1161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Devices</a:t>
            </a:r>
            <a:endParaRPr lang="fr-FR" sz="24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5"/>
          <p:cNvSpPr txBox="1"/>
          <p:nvPr/>
        </p:nvSpPr>
        <p:spPr>
          <a:xfrm>
            <a:off x="5383197" y="195486"/>
            <a:ext cx="350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26 Billion Units by 2020 ”  Gartner</a:t>
            </a:r>
            <a:endParaRPr lang="fr-F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5823759" y="2211710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URL </a:t>
            </a:r>
            <a:r>
              <a:rPr lang="fr-FR" sz="2400" dirty="0" err="1" smtClean="0">
                <a:solidFill>
                  <a:schemeClr val="bg1"/>
                </a:solidFill>
              </a:rPr>
              <a:t>based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3912469" y="2211710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Unique </a:t>
            </a:r>
            <a:r>
              <a:rPr lang="fr-FR" sz="2400" dirty="0" err="1" smtClean="0">
                <a:solidFill>
                  <a:schemeClr val="bg1"/>
                </a:solidFill>
              </a:rPr>
              <a:t>IDs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0" name="TextBox 8"/>
          <p:cNvSpPr txBox="1"/>
          <p:nvPr/>
        </p:nvSpPr>
        <p:spPr>
          <a:xfrm>
            <a:off x="3131840" y="2705894"/>
            <a:ext cx="1292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NFC Tags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1" name="TextBox 9"/>
          <p:cNvSpPr txBox="1"/>
          <p:nvPr/>
        </p:nvSpPr>
        <p:spPr>
          <a:xfrm>
            <a:off x="4947462" y="2705894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QR Codes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2" name="TextBox 10"/>
          <p:cNvSpPr txBox="1"/>
          <p:nvPr/>
        </p:nvSpPr>
        <p:spPr>
          <a:xfrm>
            <a:off x="6804248" y="2705894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Audio Tags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3" name="TextBox 11"/>
          <p:cNvSpPr txBox="1"/>
          <p:nvPr/>
        </p:nvSpPr>
        <p:spPr>
          <a:xfrm>
            <a:off x="3539610" y="3363838"/>
            <a:ext cx="163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Documents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12"/>
          <p:cNvSpPr txBox="1"/>
          <p:nvPr/>
        </p:nvSpPr>
        <p:spPr>
          <a:xfrm>
            <a:off x="4932040" y="3858021"/>
            <a:ext cx="3768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Consumer 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Packaged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Goods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2987824" y="3858021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Labels</a:t>
            </a:r>
          </a:p>
        </p:txBody>
      </p:sp>
      <p:sp>
        <p:nvSpPr>
          <p:cNvPr id="36" name="TextBox 14"/>
          <p:cNvSpPr txBox="1"/>
          <p:nvPr/>
        </p:nvSpPr>
        <p:spPr>
          <a:xfrm>
            <a:off x="5868144" y="3363838"/>
            <a:ext cx="89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Cards</a:t>
            </a:r>
            <a:endParaRPr lang="fr-F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5868413" y="62753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M2M</a:t>
            </a:r>
            <a:endParaRPr lang="fr-FR" sz="24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OF THINGS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377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6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31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Ralls</a:t>
            </a:r>
            <a:r>
              <a:rPr lang="en-US" sz="1600" i="1" dirty="0">
                <a:solidFill>
                  <a:schemeClr val="bg1"/>
                </a:solidFill>
              </a:rPr>
              <a:t>, Texas </a:t>
            </a:r>
            <a:r>
              <a:rPr lang="en-US" sz="1600" i="1" dirty="0" smtClean="0">
                <a:solidFill>
                  <a:schemeClr val="bg1"/>
                </a:solidFill>
              </a:rPr>
              <a:t>– Grain silos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3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</a:t>
            </a:r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USAGES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0" y="4774168"/>
            <a:ext cx="2899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Marketing, Commerce, </a:t>
            </a:r>
            <a:r>
              <a:rPr lang="fr-FR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4474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6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31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solidFill>
                  <a:schemeClr val="bg1"/>
                </a:solidFill>
              </a:rPr>
              <a:t>Babel Tour, Pieter Bruegel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0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TECHNOLOGIES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0" y="4774168"/>
            <a:ext cx="1863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QR, DM, UPC, NFC…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079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228600" y="3790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Ticketing</a:t>
            </a:r>
            <a:endParaRPr lang="fr-FR" sz="2400" b="1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7086600" y="379327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/>
              <a:t>Logistics</a:t>
            </a:r>
            <a:endParaRPr lang="fr-FR" sz="2400" b="1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228600" y="2503912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Commerce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/>
              <a:t>counterfeiting</a:t>
            </a:r>
            <a:r>
              <a:rPr lang="fr-FR" sz="2400" b="1" dirty="0"/>
              <a:t> </a:t>
            </a:r>
            <a:endParaRPr lang="fr-FR" sz="2400" b="1" dirty="0" smtClean="0"/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876550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764152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8765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764153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566347" y="2343150"/>
            <a:ext cx="220605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400" b="1" dirty="0" smtClean="0"/>
              <a:t>3779000000576</a:t>
            </a:r>
            <a:endParaRPr lang="fr-FR" b="1" dirty="0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4278" y="113835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155075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pic>
        <p:nvPicPr>
          <p:cNvPr id="23" name="Picture 2"/>
          <p:cNvPicPr>
            <a:picLocks noChangeArrowheads="1"/>
          </p:cNvPicPr>
          <p:nvPr/>
        </p:nvPicPr>
        <p:blipFill>
          <a:blip r:embed="rId7" cstate="print"/>
          <a:srcRect l="8140" r="6202" b="16901"/>
          <a:stretch>
            <a:fillRect/>
          </a:stretch>
        </p:blipFill>
        <p:spPr bwMode="auto">
          <a:xfrm>
            <a:off x="1963356" y="2388450"/>
            <a:ext cx="15418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7086600" y="2688578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Identification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365295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4278" y="3643200"/>
            <a:ext cx="900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pPr algn="r"/>
            <a:r>
              <a:rPr lang="fr-FR" dirty="0" smtClean="0"/>
              <a:t>Convergence of Technologies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9520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28600" y="3790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Ticketing</a:t>
            </a:r>
            <a:endParaRPr lang="fr-FR" sz="2400" b="1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7086600" y="379327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/>
              <a:t>Logistics</a:t>
            </a:r>
            <a:endParaRPr lang="fr-FR" sz="2400" b="1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228600" y="2503912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Commerce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/>
              <a:t>counterfeiting</a:t>
            </a:r>
            <a:r>
              <a:rPr lang="fr-FR" sz="2400" b="1" dirty="0"/>
              <a:t> </a:t>
            </a:r>
            <a:endParaRPr lang="fr-FR" sz="2400" b="1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688578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Identification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r>
              <a:rPr lang="fr-FR" dirty="0" err="1" smtClean="0"/>
              <a:t>different</a:t>
            </a:r>
            <a:r>
              <a:rPr lang="fr-FR" dirty="0" smtClean="0"/>
              <a:t> Point of </a:t>
            </a:r>
            <a:r>
              <a:rPr lang="fr-FR" dirty="0" err="1" smtClean="0"/>
              <a:t>View</a:t>
            </a:r>
            <a:r>
              <a:rPr lang="fr-FR" dirty="0" err="1"/>
              <a:t>s</a:t>
            </a:r>
            <a:endParaRPr lang="fr-FR" dirty="0"/>
          </a:p>
        </p:txBody>
      </p:sp>
      <p:pic>
        <p:nvPicPr>
          <p:cNvPr id="19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cxnSp>
        <p:nvCxnSpPr>
          <p:cNvPr id="20" name="Straight Arrow Connector 14"/>
          <p:cNvCxnSpPr/>
          <p:nvPr/>
        </p:nvCxnSpPr>
        <p:spPr>
          <a:xfrm rot="18900000" flipH="1" flipV="1">
            <a:off x="2502203" y="3764152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4"/>
          <p:cNvCxnSpPr/>
          <p:nvPr/>
        </p:nvCxnSpPr>
        <p:spPr>
          <a:xfrm rot="2700000" flipH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4"/>
          <p:cNvCxnSpPr/>
          <p:nvPr/>
        </p:nvCxnSpPr>
        <p:spPr>
          <a:xfrm rot="2700000" flipV="1">
            <a:off x="4841797" y="3764153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4"/>
          <p:cNvCxnSpPr/>
          <p:nvPr/>
        </p:nvCxnSpPr>
        <p:spPr>
          <a:xfrm rot="18900000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4"/>
          <p:cNvCxnSpPr/>
          <p:nvPr/>
        </p:nvCxnSpPr>
        <p:spPr>
          <a:xfrm flipH="1">
            <a:off x="2895600" y="2876550"/>
            <a:ext cx="1143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4"/>
          <p:cNvCxnSpPr/>
          <p:nvPr/>
        </p:nvCxnSpPr>
        <p:spPr>
          <a:xfrm flipV="1">
            <a:off x="5105400" y="2876550"/>
            <a:ext cx="1066800" cy="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195467" y="1948755"/>
            <a:ext cx="47530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Personalization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Unitary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Tracking</a:t>
            </a:r>
            <a:endParaRPr lang="fr-FR" sz="2800" b="1" dirty="0" smtClean="0"/>
          </a:p>
          <a:p>
            <a:pPr algn="ctr"/>
            <a:r>
              <a:rPr lang="fr-FR" sz="2800" b="1" dirty="0" smtClean="0"/>
              <a:t>One to One Marketing</a:t>
            </a:r>
          </a:p>
        </p:txBody>
      </p:sp>
    </p:spTree>
    <p:extLst>
      <p:ext uri="{BB962C8B-B14F-4D97-AF65-F5344CB8AC3E}">
        <p14:creationId xmlns:p14="http://schemas.microsoft.com/office/powerpoint/2010/main" val="2547079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0">
          <a:solidFill>
            <a:schemeClr val="accent6">
              <a:lumMod val="60000"/>
              <a:lumOff val="40000"/>
            </a:schemeClr>
          </a:solidFill>
          <a:headEnd type="triangl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7649</TotalTime>
  <Words>1338</Words>
  <Application>Microsoft Office PowerPoint</Application>
  <PresentationFormat>Affichage à l'écran (16:9)</PresentationFormat>
  <Paragraphs>630</Paragraphs>
  <Slides>46</Slides>
  <Notes>44</Notes>
  <HiddenSlides>8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Présentation PowerPoint</vt:lpstr>
      <vt:lpstr>NFC Stickers</vt:lpstr>
      <vt:lpstr>NFC Window Stickers</vt:lpstr>
      <vt:lpstr>From MDM data to PRINT and MOBILE Content</vt:lpstr>
      <vt:lpstr>Présentation PowerPoint</vt:lpstr>
      <vt:lpstr>Présentation PowerPoint</vt:lpstr>
      <vt:lpstr>Présentation PowerPoint</vt:lpstr>
      <vt:lpstr>Convergence of Technologies</vt:lpstr>
      <vt:lpstr>different Point of Views</vt:lpstr>
      <vt:lpstr>MOBILEAD, committed to Norms and Standards</vt:lpstr>
      <vt:lpstr>Driven by Innovation, a unique and original approach</vt:lpstr>
      <vt:lpstr>Unitary Tagging and Variable Digital Printing</vt:lpstr>
      <vt:lpstr>MOBILEAD, selected by ORACLE Startup Initiative</vt:lpstr>
      <vt:lpstr>MOBILEAD, selected by FRANCE BREVETS fund</vt:lpstr>
      <vt:lpstr>Global Intellectual Property policy</vt:lpstr>
      <vt:lpstr>Driven by Innovation, a unique and original approach</vt:lpstr>
      <vt:lpstr>Présentation PowerPoint</vt:lpstr>
      <vt:lpstr>QR+ Image fusion (patent #1)</vt:lpstr>
      <vt:lpstr>Présentation PowerPoint</vt:lpstr>
      <vt:lpstr>High Quality Grade</vt:lpstr>
      <vt:lpstr>Quality delivered ISO Certified QR Codes</vt:lpstr>
      <vt:lpstr>GS1 Partner in CPG</vt:lpstr>
      <vt:lpstr>Marketing and Commerce combined URL and GS1 GTIN (EAN/UPC) in a QR</vt:lpstr>
      <vt:lpstr>Driven by Innovation, a unique and original approach</vt:lpstr>
      <vt:lpstr>Marketing and Commerce combined URL and GS1 GTIN in a Graphical QR</vt:lpstr>
      <vt:lpstr>Marketing and Commerce combined URL and GS1 GTIN in a Graphical QR</vt:lpstr>
      <vt:lpstr>Marketing and Commerce combined URL and GS1 GTIN in a Graphical QR</vt:lpstr>
      <vt:lpstr>Marketing and Commerce combined URL and GS1 GTIN in a Graphical QR</vt:lpstr>
      <vt:lpstr>Marketing and Commerce combined Graphical QR, URL and GS1 GTIN</vt:lpstr>
      <vt:lpstr>Driven by Innovation, a unique and original approach</vt:lpstr>
      <vt:lpstr>Marketing, Logistics, Commerce combined URL, GTIN, ERP ID and Exp. in a QR Code</vt:lpstr>
      <vt:lpstr>Unitary Tagging and Variable Digital Printing</vt:lpstr>
      <vt:lpstr>Unitary Tagging and Variable Digital Printing</vt:lpstr>
      <vt:lpstr>Unitary Tagging and Variable Digital Printing Scalable Solutions (patent #2)</vt:lpstr>
      <vt:lpstr>Unitary Tagging and Variable Digital Printing Scalable Solutions (patent #2)</vt:lpstr>
      <vt:lpstr>Driven by Innovation, a unique and original approach</vt:lpstr>
      <vt:lpstr>From one Tag to several  usages Marketing &amp; Semantic Anticounterfeiting</vt:lpstr>
      <vt:lpstr>Driven by Innovation, a unique and original approach</vt:lpstr>
      <vt:lpstr>From one Tag to several  usages Marketing &amp; Semantic Anticounterfeiting</vt:lpstr>
      <vt:lpstr>Driven by Innovation, a unique and original approach</vt:lpstr>
      <vt:lpstr>From one Tag to several  usages Marketing &amp; Visual Anticounterfeiting </vt:lpstr>
      <vt:lpstr>Driven by Innovation, a unique and original approach</vt:lpstr>
      <vt:lpstr>Driven by Innovation, a unique and original approach</vt:lpstr>
      <vt:lpstr>Driven by Innovation, a unique and original approach</vt:lpstr>
      <vt:lpstr>Driven by Innovation, a unique and original approach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mobiLead, Jassen, Open Innovation</dc:title>
  <dc:subject>from product identification to related content and services</dc:subject>
  <dc:creator>Laurent TONNELIER, mobiLead CEO</dc:creator>
  <cp:keywords>mobiLead, Jassen, Open Innovation</cp:keywords>
  <dc:description>November 2-4, 2014
PackExpo - Chicago USA</dc:description>
  <cp:lastModifiedBy>Laurent Tonnelier</cp:lastModifiedBy>
  <cp:revision>454</cp:revision>
  <cp:lastPrinted>2015-11-16T08:59:48Z</cp:lastPrinted>
  <dcterms:created xsi:type="dcterms:W3CDTF">2006-08-16T00:00:00Z</dcterms:created>
  <dcterms:modified xsi:type="dcterms:W3CDTF">2016-03-23T20:10:06Z</dcterms:modified>
  <cp:category>mobiLead, Jassen, Open Innovation</cp:category>
</cp:coreProperties>
</file>