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792" r:id="rId2"/>
    <p:sldId id="791" r:id="rId3"/>
    <p:sldId id="795" r:id="rId4"/>
    <p:sldId id="796" r:id="rId5"/>
    <p:sldId id="756" r:id="rId6"/>
    <p:sldId id="776" r:id="rId7"/>
    <p:sldId id="749" r:id="rId8"/>
    <p:sldId id="799" r:id="rId9"/>
    <p:sldId id="593" r:id="rId10"/>
    <p:sldId id="786" r:id="rId11"/>
    <p:sldId id="789" r:id="rId12"/>
    <p:sldId id="788" r:id="rId13"/>
    <p:sldId id="787" r:id="rId14"/>
    <p:sldId id="802" r:id="rId15"/>
  </p:sldIdLst>
  <p:sldSz cx="9144000" cy="5143500" type="screen16x9"/>
  <p:notesSz cx="6669088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9F9"/>
    <a:srgbClr val="6D6D6D"/>
    <a:srgbClr val="9E9E9E"/>
    <a:srgbClr val="915415"/>
    <a:srgbClr val="C8AA8A"/>
    <a:srgbClr val="DCC9B4"/>
    <a:srgbClr val="FFFFFF"/>
    <a:srgbClr val="7F7F7F"/>
    <a:srgbClr val="909090"/>
    <a:srgbClr val="B92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17" autoAdjust="0"/>
    <p:restoredTop sz="82879" autoAdjust="0"/>
  </p:normalViewPr>
  <p:slideViewPr>
    <p:cSldViewPr>
      <p:cViewPr varScale="1">
        <p:scale>
          <a:sx n="91" d="100"/>
          <a:sy n="91" d="100"/>
        </p:scale>
        <p:origin x="96" y="80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42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654" y="84"/>
      </p:cViewPr>
      <p:guideLst>
        <p:guide orient="horz" pos="3110"/>
        <p:guide pos="21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4"/>
            <a:ext cx="2889940" cy="493634"/>
          </a:xfrm>
          <a:prstGeom prst="rect">
            <a:avLst/>
          </a:prstGeom>
        </p:spPr>
        <p:txBody>
          <a:bodyPr vert="horz" lIns="91464" tIns="45733" rIns="91464" bIns="45733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8" y="4"/>
            <a:ext cx="2889940" cy="493634"/>
          </a:xfrm>
          <a:prstGeom prst="rect">
            <a:avLst/>
          </a:prstGeom>
        </p:spPr>
        <p:txBody>
          <a:bodyPr vert="horz" lIns="91464" tIns="45733" rIns="91464" bIns="45733" rtlCol="0"/>
          <a:lstStyle>
            <a:lvl1pPr algn="r">
              <a:defRPr sz="1300"/>
            </a:lvl1pPr>
          </a:lstStyle>
          <a:p>
            <a:fld id="{5F1F6DD3-640B-4BDD-9747-AF035BCAD5D4}" type="datetimeFigureOut">
              <a:rPr lang="fr-FR" smtClean="0"/>
              <a:pPr/>
              <a:t>13/03/2017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7320"/>
            <a:ext cx="2889940" cy="493634"/>
          </a:xfrm>
          <a:prstGeom prst="rect">
            <a:avLst/>
          </a:prstGeom>
        </p:spPr>
        <p:txBody>
          <a:bodyPr vert="horz" lIns="91464" tIns="45733" rIns="91464" bIns="45733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8" y="9377320"/>
            <a:ext cx="2889940" cy="493634"/>
          </a:xfrm>
          <a:prstGeom prst="rect">
            <a:avLst/>
          </a:prstGeom>
        </p:spPr>
        <p:txBody>
          <a:bodyPr vert="horz" lIns="91464" tIns="45733" rIns="91464" bIns="45733" rtlCol="0" anchor="b"/>
          <a:lstStyle>
            <a:lvl1pPr algn="r">
              <a:defRPr sz="1300"/>
            </a:lvl1pPr>
          </a:lstStyle>
          <a:p>
            <a:fld id="{C34B7DCB-BA24-4AA2-8683-76724D79683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64427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4"/>
            <a:ext cx="2889940" cy="493634"/>
          </a:xfrm>
          <a:prstGeom prst="rect">
            <a:avLst/>
          </a:prstGeom>
        </p:spPr>
        <p:txBody>
          <a:bodyPr vert="horz" lIns="91464" tIns="45733" rIns="91464" bIns="45733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8" y="4"/>
            <a:ext cx="2889940" cy="493634"/>
          </a:xfrm>
          <a:prstGeom prst="rect">
            <a:avLst/>
          </a:prstGeom>
        </p:spPr>
        <p:txBody>
          <a:bodyPr vert="horz" lIns="91464" tIns="45733" rIns="91464" bIns="45733" rtlCol="0"/>
          <a:lstStyle>
            <a:lvl1pPr algn="r">
              <a:defRPr sz="1300"/>
            </a:lvl1pPr>
          </a:lstStyle>
          <a:p>
            <a:fld id="{2DFAFBA4-7F77-40CF-A247-F8D156A946DA}" type="datetimeFigureOut">
              <a:rPr lang="fr-FR" smtClean="0"/>
              <a:pPr/>
              <a:t>13/03/2017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6038" y="739775"/>
            <a:ext cx="6577012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64" tIns="45733" rIns="91464" bIns="45733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9"/>
          </a:xfrm>
          <a:prstGeom prst="rect">
            <a:avLst/>
          </a:prstGeom>
        </p:spPr>
        <p:txBody>
          <a:bodyPr vert="horz" lIns="91464" tIns="45733" rIns="91464" bIns="4573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7320"/>
            <a:ext cx="2889940" cy="493634"/>
          </a:xfrm>
          <a:prstGeom prst="rect">
            <a:avLst/>
          </a:prstGeom>
        </p:spPr>
        <p:txBody>
          <a:bodyPr vert="horz" lIns="91464" tIns="45733" rIns="91464" bIns="45733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8" y="9377320"/>
            <a:ext cx="2889940" cy="493634"/>
          </a:xfrm>
          <a:prstGeom prst="rect">
            <a:avLst/>
          </a:prstGeom>
        </p:spPr>
        <p:txBody>
          <a:bodyPr vert="horz" lIns="91464" tIns="45733" rIns="91464" bIns="45733" rtlCol="0" anchor="b"/>
          <a:lstStyle>
            <a:lvl1pPr algn="r">
              <a:defRPr sz="1300"/>
            </a:lvl1pPr>
          </a:lstStyle>
          <a:p>
            <a:fld id="{C91E57C9-92A7-4417-A233-FC753F8BD2F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2784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0982">
              <a:defRPr/>
            </a:pPr>
            <a:r>
              <a:rPr lang="fr-FR" dirty="0"/>
              <a:t>24/03 Journée Utilisateurs #ORACLE #</a:t>
            </a:r>
            <a:r>
              <a:rPr lang="fr-FR" dirty="0" err="1"/>
              <a:t>WeLoveStartup</a:t>
            </a:r>
            <a:r>
              <a:rPr lang="fr-FR" dirty="0"/>
              <a:t> #JU2016 #AUFO #</a:t>
            </a:r>
            <a:r>
              <a:rPr lang="fr-FR" dirty="0" err="1"/>
              <a:t>JDEdwards</a:t>
            </a:r>
            <a:r>
              <a:rPr lang="fr-FR" dirty="0"/>
              <a:t> #</a:t>
            </a:r>
            <a:r>
              <a:rPr lang="fr-FR" dirty="0" err="1"/>
              <a:t>PeopleSoft</a:t>
            </a:r>
            <a:r>
              <a:rPr lang="fr-FR" dirty="0"/>
              <a:t> http://clubutilisateursoracle.org/ju/journee-utilisateurs-2016/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E57C9-92A7-4417-A233-FC753F8BD2F7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6611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Observance </a:t>
            </a:r>
            <a:r>
              <a:rPr lang="fr-FR" dirty="0" err="1"/>
              <a:t>therapeutique</a:t>
            </a:r>
            <a:r>
              <a:rPr lang="fr-FR" dirty="0"/>
              <a:t> = posologie (</a:t>
            </a:r>
            <a:r>
              <a:rPr lang="en-US" dirty="0"/>
              <a:t>Adherence)</a:t>
            </a:r>
          </a:p>
          <a:p>
            <a:r>
              <a:rPr lang="en-US" dirty="0"/>
              <a:t>Diets = Regime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905E7-DEAE-468A-861D-B3DBB167DDD3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60711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Observance </a:t>
            </a:r>
            <a:r>
              <a:rPr lang="fr-FR" dirty="0" err="1"/>
              <a:t>therapeutique</a:t>
            </a:r>
            <a:r>
              <a:rPr lang="fr-FR" dirty="0"/>
              <a:t> = posologie (</a:t>
            </a:r>
            <a:r>
              <a:rPr lang="en-US" dirty="0"/>
              <a:t>Adherence)</a:t>
            </a:r>
          </a:p>
          <a:p>
            <a:r>
              <a:rPr lang="en-US" dirty="0"/>
              <a:t>Diets = Regime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905E7-DEAE-468A-861D-B3DBB167DDD3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63431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Observance </a:t>
            </a:r>
            <a:r>
              <a:rPr lang="fr-FR" dirty="0" err="1"/>
              <a:t>therapeutique</a:t>
            </a:r>
            <a:r>
              <a:rPr lang="fr-FR" dirty="0"/>
              <a:t> = posologie (</a:t>
            </a:r>
            <a:r>
              <a:rPr lang="en-US" dirty="0"/>
              <a:t>Adherence)</a:t>
            </a:r>
          </a:p>
          <a:p>
            <a:r>
              <a:rPr lang="en-US" dirty="0"/>
              <a:t>Diets = Regime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905E7-DEAE-468A-861D-B3DBB167DDD3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27393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Observance </a:t>
            </a:r>
            <a:r>
              <a:rPr lang="fr-FR" dirty="0" err="1"/>
              <a:t>therapeutique</a:t>
            </a:r>
            <a:r>
              <a:rPr lang="fr-FR" dirty="0"/>
              <a:t> = posologie (</a:t>
            </a:r>
            <a:r>
              <a:rPr lang="en-US" dirty="0"/>
              <a:t>Adherence)</a:t>
            </a:r>
          </a:p>
          <a:p>
            <a:r>
              <a:rPr lang="en-US" dirty="0"/>
              <a:t>Diets = </a:t>
            </a:r>
            <a:r>
              <a:rPr lang="en-US" dirty="0" smtClean="0"/>
              <a:t>Regime</a:t>
            </a:r>
          </a:p>
          <a:p>
            <a:r>
              <a:rPr lang="fr-FR" dirty="0" err="1" smtClean="0"/>
              <a:t>Icons</a:t>
            </a:r>
            <a:r>
              <a:rPr lang="fr-FR" dirty="0" smtClean="0"/>
              <a:t> ©</a:t>
            </a:r>
            <a:r>
              <a:rPr lang="fr-FR" dirty="0" err="1" smtClean="0"/>
              <a:t>Wissawa</a:t>
            </a:r>
            <a:r>
              <a:rPr lang="fr-FR" dirty="0" smtClean="0"/>
              <a:t> </a:t>
            </a:r>
            <a:r>
              <a:rPr lang="fr-FR" dirty="0" err="1" smtClean="0"/>
              <a:t>Khamsriwath</a:t>
            </a:r>
            <a:endParaRPr lang="fr-FR" dirty="0" smtClean="0"/>
          </a:p>
          <a:p>
            <a:r>
              <a:rPr lang="fr-FR" dirty="0" smtClean="0"/>
              <a:t>http://www.flaticon.com/authors/wissawa-khamsriwath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905E7-DEAE-468A-861D-B3DBB167DDD3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82810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0982">
              <a:defRPr/>
            </a:pPr>
            <a:r>
              <a:rPr lang="fr-FR" dirty="0"/>
              <a:t>24/03 Journée Utilisateurs #ORACLE #</a:t>
            </a:r>
            <a:r>
              <a:rPr lang="fr-FR" dirty="0" err="1"/>
              <a:t>WeLoveStartup</a:t>
            </a:r>
            <a:r>
              <a:rPr lang="fr-FR" dirty="0"/>
              <a:t> #JU2016 #AUFO #</a:t>
            </a:r>
            <a:r>
              <a:rPr lang="fr-FR" dirty="0" err="1"/>
              <a:t>JDEdwards</a:t>
            </a:r>
            <a:r>
              <a:rPr lang="fr-FR" dirty="0"/>
              <a:t> #</a:t>
            </a:r>
            <a:r>
              <a:rPr lang="fr-FR" dirty="0" err="1"/>
              <a:t>PeopleSoft</a:t>
            </a:r>
            <a:r>
              <a:rPr lang="fr-FR" dirty="0"/>
              <a:t> http://clubutilisateursoracle.org/ju/journee-utilisateurs-2016/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E57C9-92A7-4417-A233-FC753F8BD2F7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1480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E57C9-92A7-4417-A233-FC753F8BD2F7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6429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E57C9-92A7-4417-A233-FC753F8BD2F7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2382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E57C9-92A7-4417-A233-FC753F8BD2F7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23431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E57C9-92A7-4417-A233-FC753F8BD2F7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30212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E57C9-92A7-4417-A233-FC753F8BD2F7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70147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ISO, W3C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E57C9-92A7-4417-A233-FC753F8BD2F7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0356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ISO, W3C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E57C9-92A7-4417-A233-FC753F8BD2F7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99975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E57C9-92A7-4417-A233-FC753F8BD2F7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1591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10" name="Picture 9" descr="noelGS1-EN[1]_shape_00086.em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14550"/>
            <a:ext cx="9144000" cy="178289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11" name="Content Placeholder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  <p:grpSp>
        <p:nvGrpSpPr>
          <p:cNvPr id="12" name="Groupe 11"/>
          <p:cNvGrpSpPr/>
          <p:nvPr userDrawn="1"/>
        </p:nvGrpSpPr>
        <p:grpSpPr>
          <a:xfrm>
            <a:off x="7772400" y="4676831"/>
            <a:ext cx="1037029" cy="461665"/>
            <a:chOff x="5361766" y="485538"/>
            <a:chExt cx="2104342" cy="936811"/>
          </a:xfrm>
        </p:grpSpPr>
        <p:sp>
          <p:nvSpPr>
            <p:cNvPr id="13" name="ZoneTexte 12"/>
            <p:cNvSpPr txBox="1"/>
            <p:nvPr userDrawn="1"/>
          </p:nvSpPr>
          <p:spPr>
            <a:xfrm>
              <a:off x="6026149" y="485538"/>
              <a:ext cx="1439959" cy="9368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err="1">
                  <a:solidFill>
                    <a:srgbClr val="6D6D6D"/>
                  </a:solidFill>
                </a:rPr>
                <a:t>fTag</a:t>
              </a:r>
              <a:endParaRPr lang="en-US" b="1" dirty="0">
                <a:solidFill>
                  <a:srgbClr val="6D6D6D"/>
                </a:solidFill>
              </a:endParaRPr>
            </a:p>
          </p:txBody>
        </p:sp>
        <p:pic>
          <p:nvPicPr>
            <p:cNvPr id="14" name="Image 13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66" y="573751"/>
              <a:ext cx="664384" cy="65457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10" name="Content Placeholder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  <p:grpSp>
        <p:nvGrpSpPr>
          <p:cNvPr id="11" name="Groupe 10"/>
          <p:cNvGrpSpPr/>
          <p:nvPr userDrawn="1"/>
        </p:nvGrpSpPr>
        <p:grpSpPr>
          <a:xfrm>
            <a:off x="7772400" y="4676831"/>
            <a:ext cx="1037029" cy="461665"/>
            <a:chOff x="5361766" y="485538"/>
            <a:chExt cx="2104342" cy="936811"/>
          </a:xfrm>
        </p:grpSpPr>
        <p:sp>
          <p:nvSpPr>
            <p:cNvPr id="12" name="ZoneTexte 11"/>
            <p:cNvSpPr txBox="1"/>
            <p:nvPr userDrawn="1"/>
          </p:nvSpPr>
          <p:spPr>
            <a:xfrm>
              <a:off x="6026149" y="485538"/>
              <a:ext cx="1439959" cy="9368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err="1">
                  <a:solidFill>
                    <a:srgbClr val="6D6D6D"/>
                  </a:solidFill>
                </a:rPr>
                <a:t>fTag</a:t>
              </a:r>
              <a:endParaRPr lang="en-US" b="1" dirty="0">
                <a:solidFill>
                  <a:srgbClr val="6D6D6D"/>
                </a:solidFill>
              </a:endParaRPr>
            </a:p>
          </p:txBody>
        </p:sp>
        <p:pic>
          <p:nvPicPr>
            <p:cNvPr id="13" name="Image 12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66" y="573751"/>
              <a:ext cx="664384" cy="65457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10" name="Content Placeholder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  <p:grpSp>
        <p:nvGrpSpPr>
          <p:cNvPr id="11" name="Groupe 10"/>
          <p:cNvGrpSpPr/>
          <p:nvPr userDrawn="1"/>
        </p:nvGrpSpPr>
        <p:grpSpPr>
          <a:xfrm>
            <a:off x="7772400" y="4676831"/>
            <a:ext cx="1037029" cy="461665"/>
            <a:chOff x="5361766" y="485538"/>
            <a:chExt cx="2104342" cy="936811"/>
          </a:xfrm>
        </p:grpSpPr>
        <p:sp>
          <p:nvSpPr>
            <p:cNvPr id="12" name="ZoneTexte 11"/>
            <p:cNvSpPr txBox="1"/>
            <p:nvPr userDrawn="1"/>
          </p:nvSpPr>
          <p:spPr>
            <a:xfrm>
              <a:off x="6026149" y="485538"/>
              <a:ext cx="1439959" cy="9368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err="1">
                  <a:solidFill>
                    <a:srgbClr val="6D6D6D"/>
                  </a:solidFill>
                </a:rPr>
                <a:t>fTag</a:t>
              </a:r>
              <a:endParaRPr lang="en-US" b="1" dirty="0">
                <a:solidFill>
                  <a:srgbClr val="6D6D6D"/>
                </a:solidFill>
              </a:endParaRPr>
            </a:p>
          </p:txBody>
        </p:sp>
        <p:pic>
          <p:nvPicPr>
            <p:cNvPr id="13" name="Image 12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66" y="573751"/>
              <a:ext cx="664384" cy="65457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3/13/2017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>
          <a:xfrm>
            <a:off x="0" y="1733550"/>
            <a:ext cx="2895600" cy="25146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/>
          </p:nvPr>
        </p:nvSpPr>
        <p:spPr>
          <a:xfrm>
            <a:off x="3124200" y="1733550"/>
            <a:ext cx="2895600" cy="2514600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5"/>
          </p:nvPr>
        </p:nvSpPr>
        <p:spPr>
          <a:xfrm>
            <a:off x="6248400" y="1733550"/>
            <a:ext cx="2895600" cy="25146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12" name="Content Placeholder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0" y="4549500"/>
            <a:ext cx="9144000" cy="594000"/>
          </a:xfrm>
          <a:prstGeom prst="rect">
            <a:avLst/>
          </a:prstGeom>
          <a:solidFill>
            <a:schemeClr val="bg2">
              <a:lumMod val="40000"/>
              <a:lumOff val="6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107504" y="195487"/>
            <a:ext cx="2592288" cy="446449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fr-FR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2774032" y="1253207"/>
            <a:ext cx="6118448" cy="958503"/>
          </a:xfrm>
        </p:spPr>
        <p:txBody>
          <a:bodyPr>
            <a:normAutofit/>
          </a:bodyPr>
          <a:lstStyle>
            <a:lvl1pPr algn="ctr">
              <a:defRPr sz="3800"/>
            </a:lvl1pPr>
          </a:lstStyle>
          <a:p>
            <a:r>
              <a:rPr lang="en-US" dirty="0"/>
              <a:t>Click to edit Master title style</a:t>
            </a:r>
            <a:endParaRPr lang="fr-FR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2771800" y="2283718"/>
            <a:ext cx="6120680" cy="2376264"/>
          </a:xfrm>
        </p:spPr>
        <p:txBody>
          <a:bodyPr>
            <a:normAutofit/>
          </a:bodyPr>
          <a:lstStyle>
            <a:lvl1pPr marL="0" indent="0" algn="ctr">
              <a:buNone/>
              <a:defRPr sz="2400" b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fr-FR" dirty="0"/>
          </a:p>
        </p:txBody>
      </p:sp>
      <p:pic>
        <p:nvPicPr>
          <p:cNvPr id="18" name="Picture 3" descr="C:\Documents and Settings\Laurent T.LAURENT-11A161F\Bureau\Interquest_logob.e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587974"/>
            <a:ext cx="577309" cy="529200"/>
          </a:xfrm>
          <a:prstGeom prst="rect">
            <a:avLst/>
          </a:prstGeom>
          <a:noFill/>
        </p:spPr>
      </p:pic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DEE1447-79D5-4218-BDB6-C26CD086C9C7}" type="datetimeFigureOut">
              <a:rPr lang="fr-FR" smtClean="0"/>
              <a:pPr/>
              <a:t>13/03/2017</a:t>
            </a:fld>
            <a:endParaRPr lang="fr-F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AE5BB72-3B92-475E-9EF6-91066BF9684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4" name="Footer Placeholder 4"/>
          <p:cNvSpPr txBox="1">
            <a:spLocks/>
          </p:cNvSpPr>
          <p:nvPr userDrawn="1"/>
        </p:nvSpPr>
        <p:spPr>
          <a:xfrm>
            <a:off x="899592" y="4731990"/>
            <a:ext cx="6336704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5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Forum 2014 de l’impression numérique et de la communication </a:t>
            </a:r>
            <a:r>
              <a:rPr kumimoji="0" lang="fr-FR" sz="15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multicanal</a:t>
            </a:r>
            <a:endParaRPr kumimoji="0" lang="fr-FR" sz="15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11" name="Picture 10" descr="noelGS1-EN[1]_shape_00086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14550"/>
            <a:ext cx="9144000" cy="1782893"/>
          </a:xfrm>
          <a:prstGeom prst="rect">
            <a:avLst/>
          </a:prstGeom>
        </p:spPr>
      </p:pic>
      <p:pic>
        <p:nvPicPr>
          <p:cNvPr id="10" name="Content Placeholder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  <p:grpSp>
        <p:nvGrpSpPr>
          <p:cNvPr id="13" name="Groupe 12"/>
          <p:cNvGrpSpPr/>
          <p:nvPr userDrawn="1"/>
        </p:nvGrpSpPr>
        <p:grpSpPr>
          <a:xfrm>
            <a:off x="7772400" y="4676831"/>
            <a:ext cx="1037029" cy="461665"/>
            <a:chOff x="5361766" y="485538"/>
            <a:chExt cx="2104342" cy="936811"/>
          </a:xfrm>
        </p:grpSpPr>
        <p:sp>
          <p:nvSpPr>
            <p:cNvPr id="14" name="ZoneTexte 13"/>
            <p:cNvSpPr txBox="1"/>
            <p:nvPr userDrawn="1"/>
          </p:nvSpPr>
          <p:spPr>
            <a:xfrm>
              <a:off x="6026149" y="485538"/>
              <a:ext cx="1439959" cy="9368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err="1">
                  <a:solidFill>
                    <a:srgbClr val="6D6D6D"/>
                  </a:solidFill>
                </a:rPr>
                <a:t>fTag</a:t>
              </a:r>
              <a:endParaRPr lang="en-US" b="1" dirty="0">
                <a:solidFill>
                  <a:srgbClr val="6D6D6D"/>
                </a:solidFill>
              </a:endParaRPr>
            </a:p>
          </p:txBody>
        </p:sp>
        <p:pic>
          <p:nvPicPr>
            <p:cNvPr id="15" name="Image 14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66" y="573751"/>
              <a:ext cx="664384" cy="65457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10" name="Picture 9" descr="noelGS1-EN[1]_shape_00086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14550"/>
            <a:ext cx="9144000" cy="1782893"/>
          </a:xfrm>
          <a:prstGeom prst="rect">
            <a:avLst/>
          </a:prstGeom>
        </p:spPr>
      </p:pic>
      <p:pic>
        <p:nvPicPr>
          <p:cNvPr id="11" name="Content Placeholder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  <p:grpSp>
        <p:nvGrpSpPr>
          <p:cNvPr id="13" name="Groupe 12"/>
          <p:cNvGrpSpPr/>
          <p:nvPr userDrawn="1"/>
        </p:nvGrpSpPr>
        <p:grpSpPr>
          <a:xfrm>
            <a:off x="7772400" y="4676831"/>
            <a:ext cx="1037029" cy="461665"/>
            <a:chOff x="5361766" y="485538"/>
            <a:chExt cx="2104342" cy="936811"/>
          </a:xfrm>
        </p:grpSpPr>
        <p:sp>
          <p:nvSpPr>
            <p:cNvPr id="14" name="ZoneTexte 13"/>
            <p:cNvSpPr txBox="1"/>
            <p:nvPr userDrawn="1"/>
          </p:nvSpPr>
          <p:spPr>
            <a:xfrm>
              <a:off x="6026149" y="485538"/>
              <a:ext cx="1439959" cy="9368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err="1">
                  <a:solidFill>
                    <a:srgbClr val="6D6D6D"/>
                  </a:solidFill>
                </a:rPr>
                <a:t>fTag</a:t>
              </a:r>
              <a:endParaRPr lang="en-US" b="1" dirty="0">
                <a:solidFill>
                  <a:srgbClr val="6D6D6D"/>
                </a:solidFill>
              </a:endParaRPr>
            </a:p>
          </p:txBody>
        </p:sp>
        <p:pic>
          <p:nvPicPr>
            <p:cNvPr id="15" name="Image 14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66" y="573751"/>
              <a:ext cx="664384" cy="65457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12" name="Picture 11" descr="noelGS1-EN[1]_shape_00086.e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14550"/>
            <a:ext cx="9144000" cy="1782893"/>
          </a:xfrm>
          <a:prstGeom prst="rect">
            <a:avLst/>
          </a:prstGeom>
        </p:spPr>
      </p:pic>
      <p:pic>
        <p:nvPicPr>
          <p:cNvPr id="13" name="Content Placeholder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  <p:grpSp>
        <p:nvGrpSpPr>
          <p:cNvPr id="11" name="Groupe 10"/>
          <p:cNvGrpSpPr/>
          <p:nvPr userDrawn="1"/>
        </p:nvGrpSpPr>
        <p:grpSpPr>
          <a:xfrm>
            <a:off x="7772400" y="4676831"/>
            <a:ext cx="1037029" cy="461665"/>
            <a:chOff x="5361766" y="485538"/>
            <a:chExt cx="2104342" cy="936811"/>
          </a:xfrm>
        </p:grpSpPr>
        <p:sp>
          <p:nvSpPr>
            <p:cNvPr id="15" name="ZoneTexte 14"/>
            <p:cNvSpPr txBox="1"/>
            <p:nvPr userDrawn="1"/>
          </p:nvSpPr>
          <p:spPr>
            <a:xfrm>
              <a:off x="6026149" y="485538"/>
              <a:ext cx="1439959" cy="9368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err="1">
                  <a:solidFill>
                    <a:srgbClr val="6D6D6D"/>
                  </a:solidFill>
                </a:rPr>
                <a:t>fTag</a:t>
              </a:r>
              <a:endParaRPr lang="en-US" b="1" dirty="0">
                <a:solidFill>
                  <a:srgbClr val="6D6D6D"/>
                </a:solidFill>
              </a:endParaRPr>
            </a:p>
          </p:txBody>
        </p:sp>
        <p:pic>
          <p:nvPicPr>
            <p:cNvPr id="16" name="Image 15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66" y="573751"/>
              <a:ext cx="664384" cy="65457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grpSp>
        <p:nvGrpSpPr>
          <p:cNvPr id="10" name="Groupe 9"/>
          <p:cNvGrpSpPr/>
          <p:nvPr userDrawn="1"/>
        </p:nvGrpSpPr>
        <p:grpSpPr>
          <a:xfrm>
            <a:off x="7772400" y="4676831"/>
            <a:ext cx="1037029" cy="461665"/>
            <a:chOff x="5361766" y="485538"/>
            <a:chExt cx="2104342" cy="936811"/>
          </a:xfrm>
        </p:grpSpPr>
        <p:sp>
          <p:nvSpPr>
            <p:cNvPr id="11" name="ZoneTexte 10"/>
            <p:cNvSpPr txBox="1"/>
            <p:nvPr userDrawn="1"/>
          </p:nvSpPr>
          <p:spPr>
            <a:xfrm>
              <a:off x="6026149" y="485538"/>
              <a:ext cx="1439959" cy="9368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err="1">
                  <a:solidFill>
                    <a:srgbClr val="6D6D6D"/>
                  </a:solidFill>
                </a:rPr>
                <a:t>fTag</a:t>
              </a:r>
              <a:endParaRPr lang="en-US" b="1" dirty="0">
                <a:solidFill>
                  <a:srgbClr val="6D6D6D"/>
                </a:solidFill>
              </a:endParaRPr>
            </a:p>
          </p:txBody>
        </p:sp>
        <p:pic>
          <p:nvPicPr>
            <p:cNvPr id="12" name="Image 11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66" y="573751"/>
              <a:ext cx="664384" cy="65457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13" name="Content Placeholder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  <p:grpSp>
        <p:nvGrpSpPr>
          <p:cNvPr id="14" name="Groupe 13"/>
          <p:cNvGrpSpPr/>
          <p:nvPr userDrawn="1"/>
        </p:nvGrpSpPr>
        <p:grpSpPr>
          <a:xfrm>
            <a:off x="7772400" y="4676831"/>
            <a:ext cx="1037029" cy="461665"/>
            <a:chOff x="5361766" y="485538"/>
            <a:chExt cx="2104342" cy="936811"/>
          </a:xfrm>
        </p:grpSpPr>
        <p:sp>
          <p:nvSpPr>
            <p:cNvPr id="15" name="ZoneTexte 14"/>
            <p:cNvSpPr txBox="1"/>
            <p:nvPr userDrawn="1"/>
          </p:nvSpPr>
          <p:spPr>
            <a:xfrm>
              <a:off x="6026149" y="485538"/>
              <a:ext cx="1439959" cy="9368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err="1">
                  <a:solidFill>
                    <a:srgbClr val="6D6D6D"/>
                  </a:solidFill>
                </a:rPr>
                <a:t>fTag</a:t>
              </a:r>
              <a:endParaRPr lang="en-US" b="1" dirty="0">
                <a:solidFill>
                  <a:srgbClr val="6D6D6D"/>
                </a:solidFill>
              </a:endParaRPr>
            </a:p>
          </p:txBody>
        </p:sp>
        <p:pic>
          <p:nvPicPr>
            <p:cNvPr id="16" name="Image 15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66" y="573751"/>
              <a:ext cx="664384" cy="65457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9" name="Content Placeholder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  <p:grpSp>
        <p:nvGrpSpPr>
          <p:cNvPr id="10" name="Groupe 9"/>
          <p:cNvGrpSpPr/>
          <p:nvPr userDrawn="1"/>
        </p:nvGrpSpPr>
        <p:grpSpPr>
          <a:xfrm>
            <a:off x="7772400" y="4676831"/>
            <a:ext cx="1037029" cy="461665"/>
            <a:chOff x="5361766" y="485538"/>
            <a:chExt cx="2104342" cy="936811"/>
          </a:xfrm>
        </p:grpSpPr>
        <p:sp>
          <p:nvSpPr>
            <p:cNvPr id="11" name="ZoneTexte 10"/>
            <p:cNvSpPr txBox="1"/>
            <p:nvPr userDrawn="1"/>
          </p:nvSpPr>
          <p:spPr>
            <a:xfrm>
              <a:off x="6026149" y="485538"/>
              <a:ext cx="1439959" cy="9368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err="1">
                  <a:solidFill>
                    <a:srgbClr val="6D6D6D"/>
                  </a:solidFill>
                </a:rPr>
                <a:t>fTag</a:t>
              </a:r>
              <a:endParaRPr lang="en-US" b="1" dirty="0">
                <a:solidFill>
                  <a:srgbClr val="6D6D6D"/>
                </a:solidFill>
              </a:endParaRPr>
            </a:p>
          </p:txBody>
        </p:sp>
        <p:pic>
          <p:nvPicPr>
            <p:cNvPr id="12" name="Image 11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66" y="573751"/>
              <a:ext cx="664384" cy="65457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8" name="Content Placeholder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  <p:grpSp>
        <p:nvGrpSpPr>
          <p:cNvPr id="9" name="Groupe 8"/>
          <p:cNvGrpSpPr/>
          <p:nvPr userDrawn="1"/>
        </p:nvGrpSpPr>
        <p:grpSpPr>
          <a:xfrm>
            <a:off x="7772400" y="4676831"/>
            <a:ext cx="1037029" cy="461665"/>
            <a:chOff x="5361766" y="485538"/>
            <a:chExt cx="2104342" cy="936811"/>
          </a:xfrm>
        </p:grpSpPr>
        <p:sp>
          <p:nvSpPr>
            <p:cNvPr id="10" name="ZoneTexte 9"/>
            <p:cNvSpPr txBox="1"/>
            <p:nvPr userDrawn="1"/>
          </p:nvSpPr>
          <p:spPr>
            <a:xfrm>
              <a:off x="6026149" y="485538"/>
              <a:ext cx="1439959" cy="9368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err="1">
                  <a:solidFill>
                    <a:srgbClr val="6D6D6D"/>
                  </a:solidFill>
                </a:rPr>
                <a:t>fTag</a:t>
              </a:r>
              <a:endParaRPr lang="en-US" b="1" dirty="0">
                <a:solidFill>
                  <a:srgbClr val="6D6D6D"/>
                </a:solidFill>
              </a:endParaRPr>
            </a:p>
          </p:txBody>
        </p:sp>
        <p:pic>
          <p:nvPicPr>
            <p:cNvPr id="11" name="Image 10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66" y="573751"/>
              <a:ext cx="664384" cy="65457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11" name="Content Placeholder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" y="1200150"/>
            <a:ext cx="3391456" cy="3394075"/>
          </a:xfrm>
          <a:prstGeom prst="rect">
            <a:avLst/>
          </a:prstGeom>
        </p:spPr>
      </p:pic>
      <p:grpSp>
        <p:nvGrpSpPr>
          <p:cNvPr id="12" name="Groupe 11"/>
          <p:cNvGrpSpPr/>
          <p:nvPr userDrawn="1"/>
        </p:nvGrpSpPr>
        <p:grpSpPr>
          <a:xfrm>
            <a:off x="7772400" y="4676831"/>
            <a:ext cx="1037029" cy="461665"/>
            <a:chOff x="5361766" y="485538"/>
            <a:chExt cx="2104342" cy="936811"/>
          </a:xfrm>
        </p:grpSpPr>
        <p:sp>
          <p:nvSpPr>
            <p:cNvPr id="13" name="ZoneTexte 12"/>
            <p:cNvSpPr txBox="1"/>
            <p:nvPr userDrawn="1"/>
          </p:nvSpPr>
          <p:spPr>
            <a:xfrm>
              <a:off x="6026149" y="485538"/>
              <a:ext cx="1439959" cy="9368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err="1">
                  <a:solidFill>
                    <a:srgbClr val="6D6D6D"/>
                  </a:solidFill>
                </a:rPr>
                <a:t>fTag</a:t>
              </a:r>
              <a:endParaRPr lang="en-US" b="1" dirty="0">
                <a:solidFill>
                  <a:srgbClr val="6D6D6D"/>
                </a:solidFill>
              </a:endParaRPr>
            </a:p>
          </p:txBody>
        </p:sp>
        <p:pic>
          <p:nvPicPr>
            <p:cNvPr id="14" name="Image 13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66" y="573751"/>
              <a:ext cx="664384" cy="65457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gradFill flip="none" rotWithShape="1">
          <a:gsLst>
            <a:gs pos="50000">
              <a:schemeClr val="bg1"/>
            </a:gs>
            <a:gs pos="100000">
              <a:schemeClr val="bg1">
                <a:lumMod val="85000"/>
              </a:schemeClr>
            </a:gs>
            <a:gs pos="87000">
              <a:srgbClr val="ECECE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205979"/>
            <a:ext cx="73152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8" name="Picture 7" descr="noelGS1-EN[1]_shape_00086.emf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14550"/>
            <a:ext cx="9144000" cy="178289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3" r:id="rId14"/>
  </p:sldLayoutIdLst>
  <p:txStyles>
    <p:titleStyle>
      <a:lvl1pPr algn="r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5.emf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emf"/><Relationship Id="rId4" Type="http://schemas.openxmlformats.org/officeDocument/2006/relationships/image" Target="../media/image2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emf"/><Relationship Id="rId4" Type="http://schemas.openxmlformats.org/officeDocument/2006/relationships/image" Target="../media/image23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emf"/><Relationship Id="rId4" Type="http://schemas.openxmlformats.org/officeDocument/2006/relationships/image" Target="../media/image2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emf"/><Relationship Id="rId4" Type="http://schemas.openxmlformats.org/officeDocument/2006/relationships/image" Target="../media/image25.e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5.emf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image" Target="../media/image11.emf"/><Relationship Id="rId7" Type="http://schemas.openxmlformats.org/officeDocument/2006/relationships/image" Target="../media/image1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8.emf"/><Relationship Id="rId9" Type="http://schemas.openxmlformats.org/officeDocument/2006/relationships/image" Target="../media/image16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emf"/><Relationship Id="rId4" Type="http://schemas.openxmlformats.org/officeDocument/2006/relationships/image" Target="../media/image1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emf"/><Relationship Id="rId5" Type="http://schemas.openxmlformats.org/officeDocument/2006/relationships/image" Target="../media/image20.emf"/><Relationship Id="rId4" Type="http://schemas.openxmlformats.org/officeDocument/2006/relationships/image" Target="../media/image18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emf"/><Relationship Id="rId5" Type="http://schemas.openxmlformats.org/officeDocument/2006/relationships/image" Target="../media/image22.emf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0.emf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3"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99378"/>
            <a:ext cx="9144000" cy="2944122"/>
          </a:xfrm>
          <a:prstGeom prst="rect">
            <a:avLst/>
          </a:prstGeom>
        </p:spPr>
      </p:pic>
      <p:sp>
        <p:nvSpPr>
          <p:cNvPr id="6" name="Titre 5"/>
          <p:cNvSpPr>
            <a:spLocks noGrp="1"/>
          </p:cNvSpPr>
          <p:nvPr>
            <p:ph type="ctrTitle"/>
          </p:nvPr>
        </p:nvSpPr>
        <p:spPr>
          <a:xfrm>
            <a:off x="304800" y="2764631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fr-FR" sz="4000" dirty="0" smtClean="0"/>
              <a:t>X-UP application</a:t>
            </a:r>
            <a:r>
              <a:rPr lang="fr-FR" sz="4000" dirty="0"/>
              <a:t/>
            </a:r>
            <a:br>
              <a:rPr lang="fr-FR" sz="4000" dirty="0"/>
            </a:br>
            <a:r>
              <a:rPr lang="en-US" b="0" i="1" dirty="0" err="1" smtClean="0"/>
              <a:t>fTag</a:t>
            </a:r>
            <a:r>
              <a:rPr lang="en-US" b="0" i="1" dirty="0" smtClean="0"/>
              <a:t> – information to consumers</a:t>
            </a:r>
            <a:br>
              <a:rPr lang="en-US" b="0" i="1" dirty="0" smtClean="0"/>
            </a:br>
            <a:r>
              <a:rPr lang="en-US" b="0" i="1" dirty="0" smtClean="0"/>
              <a:t>food allergies and intolerances</a:t>
            </a:r>
            <a:br>
              <a:rPr lang="en-US" b="0" i="1" dirty="0" smtClean="0"/>
            </a:br>
            <a:endParaRPr lang="fr-FR" sz="3200" b="0" dirty="0"/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400" y="784575"/>
            <a:ext cx="2088000" cy="3463575"/>
          </a:xfrm>
          <a:prstGeom prst="rect">
            <a:avLst/>
          </a:prstGeom>
        </p:spPr>
      </p:pic>
      <p:sp>
        <p:nvSpPr>
          <p:cNvPr id="29" name="Sous-titre 1"/>
          <p:cNvSpPr txBox="1">
            <a:spLocks/>
          </p:cNvSpPr>
          <p:nvPr/>
        </p:nvSpPr>
        <p:spPr>
          <a:xfrm>
            <a:off x="1371600" y="4471672"/>
            <a:ext cx="6400800" cy="633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April, 2017</a:t>
            </a: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2783" y="3028950"/>
            <a:ext cx="527517" cy="527469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6554" y="3867150"/>
            <a:ext cx="719975" cy="720000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6661698" y="3891975"/>
            <a:ext cx="23299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 err="1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fTag</a:t>
            </a:r>
            <a:endParaRPr lang="fr-FR" sz="1600" b="1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600" b="1" dirty="0" err="1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r>
              <a:rPr lang="fr-FR" sz="1600" b="1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b="1" dirty="0" err="1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allergens</a:t>
            </a:r>
            <a:endParaRPr lang="fr-FR" sz="1600" b="1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824" y="175894"/>
            <a:ext cx="4545776" cy="2091056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480" y="529122"/>
            <a:ext cx="3060101" cy="1356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2971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Image 76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400" y="784575"/>
            <a:ext cx="2088000" cy="3463575"/>
          </a:xfrm>
          <a:prstGeom prst="rect">
            <a:avLst/>
          </a:prstGeom>
        </p:spPr>
      </p:pic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323976"/>
              </p:ext>
            </p:extLst>
          </p:nvPr>
        </p:nvGraphicFramePr>
        <p:xfrm>
          <a:off x="457200" y="1200150"/>
          <a:ext cx="4419601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762000"/>
                <a:gridCol w="762000"/>
                <a:gridCol w="838201"/>
              </a:tblGrid>
              <a:tr h="269421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DATA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fTag</a:t>
                      </a:r>
                      <a:endParaRPr lang="en-US" sz="1600" dirty="0"/>
                    </a:p>
                  </a:txBody>
                  <a:tcPr>
                    <a:solidFill>
                      <a:srgbClr val="91541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competition</a:t>
                      </a:r>
                      <a:endParaRPr lang="en-US" sz="1600" dirty="0"/>
                    </a:p>
                  </a:txBody>
                  <a:tcPr>
                    <a:solidFill>
                      <a:srgbClr val="91541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915415"/>
                    </a:solidFill>
                  </a:tcPr>
                </a:tc>
              </a:tr>
              <a:tr h="2694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err="1" smtClean="0">
                          <a:solidFill>
                            <a:schemeClr val="bg1"/>
                          </a:solidFill>
                        </a:rPr>
                        <a:t>Medical</a:t>
                      </a:r>
                      <a:r>
                        <a:rPr lang="fr-FR" sz="1600" b="1" dirty="0" smtClean="0">
                          <a:solidFill>
                            <a:schemeClr val="bg1"/>
                          </a:solidFill>
                        </a:rPr>
                        <a:t> data source</a:t>
                      </a: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</a:tr>
              <a:tr h="4408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chemeClr val="bg1"/>
                          </a:solidFill>
                        </a:rPr>
                        <a:t>INCO main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bg1"/>
                          </a:solidFill>
                        </a:rPr>
                        <a:t>14 </a:t>
                      </a:r>
                      <a:r>
                        <a:rPr lang="fr-FR" sz="1400" b="0" dirty="0" err="1" smtClean="0">
                          <a:solidFill>
                            <a:schemeClr val="bg1"/>
                          </a:solidFill>
                        </a:rPr>
                        <a:t>Allergens</a:t>
                      </a:r>
                      <a:r>
                        <a:rPr lang="fr-FR" sz="1400" b="0" dirty="0" smtClean="0">
                          <a:solidFill>
                            <a:schemeClr val="bg1"/>
                          </a:solidFill>
                        </a:rPr>
                        <a:t> +Traces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DCC9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</a:tr>
              <a:tr h="4408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chemeClr val="bg1"/>
                          </a:solidFill>
                        </a:rPr>
                        <a:t>INCO </a:t>
                      </a:r>
                      <a:r>
                        <a:rPr lang="fr-FR" sz="1600" b="1" dirty="0" err="1" smtClean="0">
                          <a:solidFill>
                            <a:schemeClr val="bg1"/>
                          </a:solidFill>
                        </a:rPr>
                        <a:t>detailled</a:t>
                      </a:r>
                      <a:endParaRPr lang="fr-FR" sz="16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bg1"/>
                          </a:solidFill>
                        </a:rPr>
                        <a:t>28 </a:t>
                      </a:r>
                      <a:r>
                        <a:rPr lang="fr-FR" sz="1400" b="0" dirty="0" err="1" smtClean="0">
                          <a:solidFill>
                            <a:schemeClr val="bg1"/>
                          </a:solidFill>
                        </a:rPr>
                        <a:t>Allergens</a:t>
                      </a:r>
                      <a:r>
                        <a:rPr lang="fr-FR" sz="1400" b="0" dirty="0" smtClean="0">
                          <a:solidFill>
                            <a:schemeClr val="bg1"/>
                          </a:solidFill>
                        </a:rPr>
                        <a:t> +Traces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</a:tr>
              <a:tr h="440871">
                <a:tc>
                  <a:txBody>
                    <a:bodyPr/>
                    <a:lstStyle/>
                    <a:p>
                      <a:r>
                        <a:rPr lang="fr-FR" sz="1600" b="1" dirty="0" err="1" smtClean="0">
                          <a:solidFill>
                            <a:schemeClr val="bg1"/>
                          </a:solidFill>
                        </a:rPr>
                        <a:t>Multilingual</a:t>
                      </a:r>
                      <a:endParaRPr lang="fr-FR" sz="16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r"/>
                      <a:r>
                        <a:rPr lang="fr-FR" sz="1400" b="0" dirty="0" smtClean="0">
                          <a:solidFill>
                            <a:schemeClr val="bg1"/>
                          </a:solidFill>
                        </a:rPr>
                        <a:t>DE, EN, ES, FR, IT, NL</a:t>
                      </a:r>
                      <a:endParaRPr lang="en-US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</a:tr>
              <a:tr h="4408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err="1" smtClean="0">
                          <a:solidFill>
                            <a:schemeClr val="bg1"/>
                          </a:solidFill>
                        </a:rPr>
                        <a:t>beyond</a:t>
                      </a:r>
                      <a:r>
                        <a:rPr lang="fr-FR" sz="16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fr-FR" sz="1600" b="1" dirty="0" err="1" smtClean="0">
                          <a:solidFill>
                            <a:schemeClr val="bg1"/>
                          </a:solidFill>
                        </a:rPr>
                        <a:t>Regulation</a:t>
                      </a:r>
                      <a:endParaRPr lang="fr-FR" sz="16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bg1"/>
                          </a:solidFill>
                        </a:rPr>
                        <a:t>230 </a:t>
                      </a:r>
                      <a:r>
                        <a:rPr lang="fr-FR" sz="1400" b="0" dirty="0" err="1" smtClean="0">
                          <a:solidFill>
                            <a:schemeClr val="bg1"/>
                          </a:solidFill>
                        </a:rPr>
                        <a:t>Allergens</a:t>
                      </a:r>
                      <a:r>
                        <a:rPr lang="fr-FR" sz="1400" b="0" dirty="0" smtClean="0">
                          <a:solidFill>
                            <a:schemeClr val="bg1"/>
                          </a:solidFill>
                        </a:rPr>
                        <a:t> +Traces</a:t>
                      </a: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bg1"/>
                          </a:solidFill>
                        </a:rPr>
                        <a:t>EN, FR</a:t>
                      </a:r>
                      <a:endParaRPr lang="en-US" sz="14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</a:tr>
              <a:tr h="4408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err="1" smtClean="0">
                          <a:solidFill>
                            <a:schemeClr val="bg1"/>
                          </a:solidFill>
                        </a:rPr>
                        <a:t>xTag</a:t>
                      </a:r>
                      <a:r>
                        <a:rPr lang="fr-FR" sz="1600" b="1" baseline="0" dirty="0" smtClean="0">
                          <a:solidFill>
                            <a:schemeClr val="bg1"/>
                          </a:solidFill>
                        </a:rPr>
                        <a:t> compliance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baseline="0" dirty="0" smtClean="0">
                          <a:solidFill>
                            <a:schemeClr val="bg1"/>
                          </a:solidFill>
                        </a:rPr>
                        <a:t>8tag, </a:t>
                      </a:r>
                      <a:r>
                        <a:rPr lang="fr-FR" sz="1400" b="0" baseline="0" dirty="0" err="1" smtClean="0">
                          <a:solidFill>
                            <a:schemeClr val="bg1"/>
                          </a:solidFill>
                        </a:rPr>
                        <a:t>jTag</a:t>
                      </a:r>
                      <a:r>
                        <a:rPr lang="fr-FR" sz="1400" b="0" baseline="0" dirty="0" smtClean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fr-FR" sz="1400" b="0" baseline="0" dirty="0" err="1" smtClean="0">
                          <a:solidFill>
                            <a:schemeClr val="bg1"/>
                          </a:solidFill>
                        </a:rPr>
                        <a:t>mTag</a:t>
                      </a:r>
                      <a:r>
                        <a:rPr lang="fr-FR" sz="1400" b="0" baseline="0" dirty="0" smtClean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fr-FR" sz="1400" b="0" baseline="0" dirty="0" err="1" smtClean="0">
                          <a:solidFill>
                            <a:schemeClr val="bg1"/>
                          </a:solidFill>
                        </a:rPr>
                        <a:t>zTag</a:t>
                      </a: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DCC9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CC9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</a:tr>
            </a:tbl>
          </a:graphicData>
        </a:graphic>
      </p:graphicFrame>
      <p:pic>
        <p:nvPicPr>
          <p:cNvPr id="59" name="Image 5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524" y="1581150"/>
            <a:ext cx="288000" cy="240584"/>
          </a:xfrm>
          <a:prstGeom prst="rect">
            <a:avLst/>
          </a:prstGeom>
        </p:spPr>
      </p:pic>
      <p:pic>
        <p:nvPicPr>
          <p:cNvPr id="64" name="Image 6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524" y="4248150"/>
            <a:ext cx="288000" cy="240584"/>
          </a:xfrm>
          <a:prstGeom prst="rect">
            <a:avLst/>
          </a:prstGeom>
        </p:spPr>
      </p:pic>
      <p:pic>
        <p:nvPicPr>
          <p:cNvPr id="65" name="Image 6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524" y="3562350"/>
            <a:ext cx="288000" cy="240584"/>
          </a:xfrm>
          <a:prstGeom prst="rect">
            <a:avLst/>
          </a:prstGeom>
        </p:spPr>
      </p:pic>
      <p:pic>
        <p:nvPicPr>
          <p:cNvPr id="66" name="Image 6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524" y="3169366"/>
            <a:ext cx="288000" cy="240584"/>
          </a:xfrm>
          <a:prstGeom prst="rect">
            <a:avLst/>
          </a:prstGeom>
        </p:spPr>
      </p:pic>
      <p:pic>
        <p:nvPicPr>
          <p:cNvPr id="67" name="Image 6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524" y="2571750"/>
            <a:ext cx="288000" cy="240584"/>
          </a:xfrm>
          <a:prstGeom prst="rect">
            <a:avLst/>
          </a:prstGeom>
        </p:spPr>
      </p:pic>
      <p:pic>
        <p:nvPicPr>
          <p:cNvPr id="68" name="Image 6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524" y="2022296"/>
            <a:ext cx="288000" cy="240584"/>
          </a:xfrm>
          <a:prstGeom prst="rect">
            <a:avLst/>
          </a:prstGeom>
        </p:spPr>
      </p:pic>
      <p:pic>
        <p:nvPicPr>
          <p:cNvPr id="72" name="Image 7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2610670"/>
            <a:ext cx="288000" cy="240584"/>
          </a:xfrm>
          <a:prstGeom prst="rect">
            <a:avLst/>
          </a:prstGeom>
        </p:spPr>
      </p:pic>
      <p:pic>
        <p:nvPicPr>
          <p:cNvPr id="73" name="Image 7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3169366"/>
            <a:ext cx="288000" cy="240584"/>
          </a:xfrm>
          <a:prstGeom prst="rect">
            <a:avLst/>
          </a:prstGeom>
        </p:spPr>
      </p:pic>
      <p:pic>
        <p:nvPicPr>
          <p:cNvPr id="74" name="Image 7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0299" y="2022296"/>
            <a:ext cx="288000" cy="240584"/>
          </a:xfrm>
          <a:prstGeom prst="rect">
            <a:avLst/>
          </a:prstGeom>
        </p:spPr>
      </p:pic>
      <p:pic>
        <p:nvPicPr>
          <p:cNvPr id="75" name="Image 7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2022296"/>
            <a:ext cx="288000" cy="240584"/>
          </a:xfrm>
          <a:prstGeom prst="rect">
            <a:avLst/>
          </a:prstGeom>
        </p:spPr>
      </p:pic>
      <p:sp>
        <p:nvSpPr>
          <p:cNvPr id="18" name="Titre 1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k</a:t>
            </a:r>
            <a:r>
              <a:rPr lang="fr-FR" dirty="0" smtClean="0"/>
              <a:t>ey </a:t>
            </a:r>
            <a:r>
              <a:rPr lang="fr-FR" dirty="0" err="1" smtClean="0"/>
              <a:t>features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fTag</a:t>
            </a:r>
            <a:r>
              <a:rPr lang="fr-FR" dirty="0" smtClean="0"/>
              <a:t> Data</a:t>
            </a:r>
            <a:endParaRPr lang="en-US" dirty="0"/>
          </a:p>
        </p:txBody>
      </p:sp>
      <p:sp>
        <p:nvSpPr>
          <p:cNvPr id="79" name="Espace réservé du contenu 7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fr-FR" b="1" dirty="0" smtClean="0"/>
              <a:t>The </a:t>
            </a:r>
            <a:r>
              <a:rPr lang="fr-FR" b="1" dirty="0" err="1" smtClean="0"/>
              <a:t>only</a:t>
            </a:r>
            <a:r>
              <a:rPr lang="fr-FR" b="1" dirty="0" smtClean="0"/>
              <a:t> solution </a:t>
            </a:r>
            <a:r>
              <a:rPr lang="fr-FR" b="1" dirty="0" err="1" smtClean="0"/>
              <a:t>based</a:t>
            </a:r>
            <a:r>
              <a:rPr lang="fr-FR" b="1" dirty="0" smtClean="0"/>
              <a:t> on a </a:t>
            </a:r>
            <a:r>
              <a:rPr lang="fr-FR" b="1" dirty="0" err="1" smtClean="0"/>
              <a:t>reliable</a:t>
            </a:r>
            <a:r>
              <a:rPr lang="fr-FR" b="1" dirty="0" smtClean="0"/>
              <a:t> </a:t>
            </a:r>
            <a:r>
              <a:rPr lang="fr-FR" b="1" dirty="0" err="1" smtClean="0"/>
              <a:t>medical</a:t>
            </a:r>
            <a:r>
              <a:rPr lang="fr-FR" b="1" dirty="0" smtClean="0"/>
              <a:t> data source</a:t>
            </a:r>
            <a:endParaRPr lang="en-US" b="1" dirty="0"/>
          </a:p>
        </p:txBody>
      </p:sp>
      <p:pic>
        <p:nvPicPr>
          <p:cNvPr id="78" name="Image 7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6554" y="3867150"/>
            <a:ext cx="719975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330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 23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400" y="784575"/>
            <a:ext cx="2088000" cy="3463575"/>
          </a:xfrm>
          <a:prstGeom prst="rect">
            <a:avLst/>
          </a:prstGeom>
        </p:spPr>
      </p:pic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333028"/>
              </p:ext>
            </p:extLst>
          </p:nvPr>
        </p:nvGraphicFramePr>
        <p:xfrm>
          <a:off x="457200" y="1205230"/>
          <a:ext cx="4419601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762000"/>
                <a:gridCol w="762000"/>
                <a:gridCol w="838201"/>
              </a:tblGrid>
              <a:tr h="174450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TAGS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fTag</a:t>
                      </a:r>
                      <a:endParaRPr lang="en-US" sz="1600" dirty="0"/>
                    </a:p>
                  </a:txBody>
                  <a:tcPr>
                    <a:solidFill>
                      <a:srgbClr val="91541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competition</a:t>
                      </a:r>
                      <a:endParaRPr lang="en-US" sz="1600" dirty="0"/>
                    </a:p>
                  </a:txBody>
                  <a:tcPr>
                    <a:solidFill>
                      <a:srgbClr val="91541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915415"/>
                    </a:solidFill>
                  </a:tcPr>
                </a:tc>
              </a:tr>
              <a:tr h="1744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smtClean="0">
                          <a:solidFill>
                            <a:schemeClr val="bg1"/>
                          </a:solidFill>
                        </a:rPr>
                        <a:t>EAN</a:t>
                      </a:r>
                      <a:endParaRPr lang="en-US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</a:tr>
              <a:tr h="1744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chemeClr val="bg1"/>
                          </a:solidFill>
                        </a:rPr>
                        <a:t>QR Code</a:t>
                      </a:r>
                      <a:endParaRPr lang="en-US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</a:tr>
              <a:tr h="1744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chemeClr val="bg1"/>
                          </a:solidFill>
                        </a:rPr>
                        <a:t>NFC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</a:tr>
              <a:tr h="174450">
                <a:tc>
                  <a:txBody>
                    <a:bodyPr/>
                    <a:lstStyle/>
                    <a:p>
                      <a:r>
                        <a:rPr lang="fr-FR" sz="1600" b="1" dirty="0" smtClean="0">
                          <a:solidFill>
                            <a:schemeClr val="bg1"/>
                          </a:solidFill>
                        </a:rPr>
                        <a:t>Local data</a:t>
                      </a: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</a:tr>
              <a:tr h="1744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chemeClr val="bg1"/>
                          </a:solidFill>
                        </a:rPr>
                        <a:t>Advanced codification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</a:tr>
              <a:tr h="1744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err="1" smtClean="0">
                          <a:solidFill>
                            <a:schemeClr val="bg1"/>
                          </a:solidFill>
                        </a:rPr>
                        <a:t>Remote</a:t>
                      </a:r>
                      <a:r>
                        <a:rPr lang="fr-FR" sz="1600" b="1" dirty="0" smtClean="0">
                          <a:solidFill>
                            <a:schemeClr val="bg1"/>
                          </a:solidFill>
                        </a:rPr>
                        <a:t> data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</a:tr>
              <a:tr h="1744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chemeClr val="bg1"/>
                          </a:solidFill>
                        </a:rPr>
                        <a:t>W3C URL </a:t>
                      </a:r>
                      <a:r>
                        <a:rPr lang="fr-FR" sz="1600" b="1" dirty="0" err="1" smtClean="0">
                          <a:solidFill>
                            <a:schemeClr val="bg1"/>
                          </a:solidFill>
                        </a:rPr>
                        <a:t>based</a:t>
                      </a:r>
                      <a:endParaRPr lang="en-US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</a:tr>
            </a:tbl>
          </a:graphicData>
        </a:graphic>
      </p:graphicFrame>
      <p:pic>
        <p:nvPicPr>
          <p:cNvPr id="65" name="Image 6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634" y="2944762"/>
            <a:ext cx="288000" cy="240584"/>
          </a:xfrm>
          <a:prstGeom prst="rect">
            <a:avLst/>
          </a:prstGeom>
        </p:spPr>
      </p:pic>
      <p:pic>
        <p:nvPicPr>
          <p:cNvPr id="66" name="Image 6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634" y="2603859"/>
            <a:ext cx="288000" cy="240584"/>
          </a:xfrm>
          <a:prstGeom prst="rect">
            <a:avLst/>
          </a:prstGeom>
        </p:spPr>
      </p:pic>
      <p:pic>
        <p:nvPicPr>
          <p:cNvPr id="67" name="Image 6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634" y="2262956"/>
            <a:ext cx="288000" cy="240584"/>
          </a:xfrm>
          <a:prstGeom prst="rect">
            <a:avLst/>
          </a:prstGeom>
        </p:spPr>
      </p:pic>
      <p:pic>
        <p:nvPicPr>
          <p:cNvPr id="68" name="Image 6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634" y="1922053"/>
            <a:ext cx="288000" cy="240584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3285665"/>
            <a:ext cx="288000" cy="240584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1581150"/>
            <a:ext cx="288000" cy="240584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634" y="3285665"/>
            <a:ext cx="288000" cy="240584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8156" y="1918159"/>
            <a:ext cx="288000" cy="240584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634" y="3626566"/>
            <a:ext cx="288000" cy="240584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3285665"/>
            <a:ext cx="288000" cy="24058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key </a:t>
            </a:r>
            <a:r>
              <a:rPr lang="fr-FR" dirty="0" err="1"/>
              <a:t>features</a:t>
            </a:r>
            <a:r>
              <a:rPr lang="fr-FR" dirty="0"/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fTag</a:t>
            </a:r>
            <a:r>
              <a:rPr lang="fr-FR" dirty="0" smtClean="0"/>
              <a:t> Tags and Labels</a:t>
            </a:r>
            <a:endParaRPr lang="en-US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fr-FR" b="1" dirty="0"/>
              <a:t>The </a:t>
            </a:r>
            <a:r>
              <a:rPr lang="fr-FR" b="1" dirty="0" err="1"/>
              <a:t>only</a:t>
            </a:r>
            <a:r>
              <a:rPr lang="fr-FR" b="1" dirty="0"/>
              <a:t> solution as </a:t>
            </a:r>
            <a:r>
              <a:rPr lang="fr-FR" b="1" dirty="0" err="1" smtClean="0"/>
              <a:t>legally</a:t>
            </a:r>
            <a:r>
              <a:rPr lang="fr-FR" b="1" dirty="0" smtClean="0"/>
              <a:t> </a:t>
            </a:r>
            <a:r>
              <a:rPr lang="fr-FR" b="1" dirty="0" err="1" smtClean="0"/>
              <a:t>valid</a:t>
            </a:r>
            <a:r>
              <a:rPr lang="fr-FR" b="1" dirty="0" smtClean="0"/>
              <a:t> as a </a:t>
            </a:r>
            <a:r>
              <a:rPr lang="fr-FR" b="1" dirty="0" err="1"/>
              <a:t>printed</a:t>
            </a:r>
            <a:r>
              <a:rPr lang="fr-FR" b="1" dirty="0"/>
              <a:t> information on </a:t>
            </a:r>
            <a:r>
              <a:rPr lang="fr-FR" b="1" dirty="0" smtClean="0"/>
              <a:t>pack</a:t>
            </a:r>
            <a:br>
              <a:rPr lang="fr-FR" b="1" dirty="0" smtClean="0"/>
            </a:br>
            <a:r>
              <a:rPr lang="fr-FR" i="1" dirty="0"/>
              <a:t>(data are local</a:t>
            </a:r>
            <a:r>
              <a:rPr lang="fr-FR" i="1" dirty="0" smtClean="0"/>
              <a:t>)</a:t>
            </a:r>
            <a:endParaRPr lang="en-US" i="1" dirty="0"/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6554" y="3867150"/>
            <a:ext cx="719975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151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 23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400" y="784575"/>
            <a:ext cx="2088000" cy="3463575"/>
          </a:xfrm>
          <a:prstGeom prst="rect">
            <a:avLst/>
          </a:prstGeom>
        </p:spPr>
      </p:pic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312828"/>
              </p:ext>
            </p:extLst>
          </p:nvPr>
        </p:nvGraphicFramePr>
        <p:xfrm>
          <a:off x="457199" y="1200150"/>
          <a:ext cx="4419601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762000"/>
                <a:gridCol w="762000"/>
                <a:gridCol w="838201"/>
              </a:tblGrid>
              <a:tr h="316434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MOBILE ACCESS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fTag</a:t>
                      </a:r>
                      <a:endParaRPr lang="en-US" sz="1600" dirty="0"/>
                    </a:p>
                  </a:txBody>
                  <a:tcPr>
                    <a:solidFill>
                      <a:srgbClr val="91541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dirty="0" err="1" smtClean="0"/>
                        <a:t>competition</a:t>
                      </a:r>
                      <a:endParaRPr lang="en-US" sz="1600" dirty="0"/>
                    </a:p>
                  </a:txBody>
                  <a:tcPr>
                    <a:solidFill>
                      <a:srgbClr val="91541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915415"/>
                    </a:solidFill>
                  </a:tcPr>
                </a:tc>
              </a:tr>
              <a:tr h="3164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err="1" smtClean="0">
                          <a:solidFill>
                            <a:schemeClr val="bg1"/>
                          </a:solidFill>
                        </a:rPr>
                        <a:t>Medical</a:t>
                      </a:r>
                      <a:r>
                        <a:rPr lang="fr-FR" sz="16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fr-FR" sz="1600" b="1" dirty="0" err="1" smtClean="0">
                          <a:solidFill>
                            <a:schemeClr val="bg1"/>
                          </a:solidFill>
                        </a:rPr>
                        <a:t>certified</a:t>
                      </a:r>
                      <a:endParaRPr lang="en-US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</a:tr>
              <a:tr h="3164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err="1" smtClean="0">
                          <a:solidFill>
                            <a:schemeClr val="bg1"/>
                          </a:solidFill>
                        </a:rPr>
                        <a:t>Remote</a:t>
                      </a:r>
                      <a:r>
                        <a:rPr lang="fr-FR" sz="16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fr-FR" sz="1600" b="1" dirty="0" err="1" smtClean="0">
                          <a:solidFill>
                            <a:schemeClr val="bg1"/>
                          </a:solidFill>
                        </a:rPr>
                        <a:t>access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</a:tr>
              <a:tr h="316434">
                <a:tc>
                  <a:txBody>
                    <a:bodyPr/>
                    <a:lstStyle/>
                    <a:p>
                      <a:r>
                        <a:rPr lang="fr-FR" sz="1600" b="1" dirty="0" smtClean="0">
                          <a:solidFill>
                            <a:schemeClr val="bg1"/>
                          </a:solidFill>
                        </a:rPr>
                        <a:t>Local </a:t>
                      </a:r>
                      <a:r>
                        <a:rPr lang="fr-FR" sz="1600" b="1" dirty="0" err="1" smtClean="0">
                          <a:solidFill>
                            <a:schemeClr val="bg1"/>
                          </a:solidFill>
                        </a:rPr>
                        <a:t>access</a:t>
                      </a:r>
                      <a:endParaRPr lang="fr-FR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</a:tr>
              <a:tr h="3164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err="1" smtClean="0">
                          <a:solidFill>
                            <a:schemeClr val="bg1"/>
                          </a:solidFill>
                        </a:rPr>
                        <a:t>Privacy</a:t>
                      </a:r>
                      <a:r>
                        <a:rPr lang="fr-FR" sz="1600" b="1" dirty="0" smtClean="0">
                          <a:solidFill>
                            <a:schemeClr val="bg1"/>
                          </a:solidFill>
                        </a:rPr>
                        <a:t> by Design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</a:tr>
              <a:tr h="316434">
                <a:tc>
                  <a:txBody>
                    <a:bodyPr/>
                    <a:lstStyle/>
                    <a:p>
                      <a:r>
                        <a:rPr lang="fr-FR" sz="1600" b="1" dirty="0" smtClean="0">
                          <a:solidFill>
                            <a:schemeClr val="bg1"/>
                          </a:solidFill>
                        </a:rPr>
                        <a:t>Mobile</a:t>
                      </a:r>
                      <a:r>
                        <a:rPr lang="fr-FR" sz="16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fr-FR" sz="1600" b="1" dirty="0" smtClean="0">
                          <a:solidFill>
                            <a:schemeClr val="bg1"/>
                          </a:solidFill>
                        </a:rPr>
                        <a:t>Web</a:t>
                      </a:r>
                      <a:r>
                        <a:rPr lang="fr-FR" sz="1600" b="1" baseline="0" dirty="0" smtClean="0">
                          <a:solidFill>
                            <a:schemeClr val="bg1"/>
                          </a:solidFill>
                        </a:rPr>
                        <a:t> App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</a:tr>
              <a:tr h="316434">
                <a:tc>
                  <a:txBody>
                    <a:bodyPr/>
                    <a:lstStyle/>
                    <a:p>
                      <a:r>
                        <a:rPr lang="fr-FR" sz="1600" b="1" dirty="0" smtClean="0">
                          <a:solidFill>
                            <a:schemeClr val="bg1"/>
                          </a:solidFill>
                        </a:rPr>
                        <a:t>Native App Androïd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</a:tr>
              <a:tr h="546568">
                <a:tc>
                  <a:txBody>
                    <a:bodyPr/>
                    <a:lstStyle/>
                    <a:p>
                      <a:r>
                        <a:rPr lang="fr-FR" sz="1600" b="1" dirty="0" err="1" smtClean="0">
                          <a:solidFill>
                            <a:schemeClr val="bg1"/>
                          </a:solidFill>
                        </a:rPr>
                        <a:t>Multilingual</a:t>
                      </a:r>
                      <a:endParaRPr lang="fr-FR" sz="16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r"/>
                      <a:r>
                        <a:rPr lang="fr-FR" sz="1400" b="0" dirty="0" smtClean="0">
                          <a:solidFill>
                            <a:schemeClr val="bg1"/>
                          </a:solidFill>
                        </a:rPr>
                        <a:t>DE, EN, ES, FR, IT, NL</a:t>
                      </a:r>
                      <a:endParaRPr lang="en-US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</a:tr>
              <a:tr h="3164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chemeClr val="bg1"/>
                          </a:solidFill>
                        </a:rPr>
                        <a:t>QR Code </a:t>
                      </a:r>
                      <a:r>
                        <a:rPr lang="fr-FR" sz="1600" b="1" dirty="0" err="1" smtClean="0">
                          <a:solidFill>
                            <a:schemeClr val="bg1"/>
                          </a:solidFill>
                        </a:rPr>
                        <a:t>reader</a:t>
                      </a:r>
                      <a:endParaRPr lang="en-US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DCC9B4"/>
                    </a:solidFill>
                  </a:tcPr>
                </a:tc>
              </a:tr>
              <a:tr h="316434">
                <a:tc>
                  <a:txBody>
                    <a:bodyPr/>
                    <a:lstStyle/>
                    <a:p>
                      <a:r>
                        <a:rPr lang="fr-FR" sz="1600" b="1" dirty="0" smtClean="0">
                          <a:solidFill>
                            <a:schemeClr val="bg1"/>
                          </a:solidFill>
                        </a:rPr>
                        <a:t>NFC </a:t>
                      </a:r>
                      <a:r>
                        <a:rPr lang="fr-FR" sz="1600" b="1" dirty="0" err="1" smtClean="0">
                          <a:solidFill>
                            <a:schemeClr val="bg1"/>
                          </a:solidFill>
                        </a:rPr>
                        <a:t>device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1541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C8AA8A"/>
                    </a:solidFill>
                  </a:tcPr>
                </a:tc>
              </a:tr>
            </a:tbl>
          </a:graphicData>
        </a:graphic>
      </p:graphicFrame>
      <p:pic>
        <p:nvPicPr>
          <p:cNvPr id="60" name="Image 5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399" y="4476750"/>
            <a:ext cx="288000" cy="240584"/>
          </a:xfrm>
          <a:prstGeom prst="rect">
            <a:avLst/>
          </a:prstGeom>
        </p:spPr>
      </p:pic>
      <p:pic>
        <p:nvPicPr>
          <p:cNvPr id="61" name="Image 6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399" y="4159966"/>
            <a:ext cx="288000" cy="240584"/>
          </a:xfrm>
          <a:prstGeom prst="rect">
            <a:avLst/>
          </a:prstGeom>
        </p:spPr>
      </p:pic>
      <p:pic>
        <p:nvPicPr>
          <p:cNvPr id="63" name="Image 6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399" y="3647651"/>
            <a:ext cx="288000" cy="240584"/>
          </a:xfrm>
          <a:prstGeom prst="rect">
            <a:avLst/>
          </a:prstGeom>
        </p:spPr>
      </p:pic>
      <p:pic>
        <p:nvPicPr>
          <p:cNvPr id="64" name="Image 6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399" y="3246527"/>
            <a:ext cx="288000" cy="240584"/>
          </a:xfrm>
          <a:prstGeom prst="rect">
            <a:avLst/>
          </a:prstGeom>
        </p:spPr>
      </p:pic>
      <p:pic>
        <p:nvPicPr>
          <p:cNvPr id="65" name="Image 6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399" y="2876550"/>
            <a:ext cx="288000" cy="240584"/>
          </a:xfrm>
          <a:prstGeom prst="rect">
            <a:avLst/>
          </a:prstGeom>
        </p:spPr>
      </p:pic>
      <p:pic>
        <p:nvPicPr>
          <p:cNvPr id="66" name="Image 6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399" y="2571750"/>
            <a:ext cx="288000" cy="240584"/>
          </a:xfrm>
          <a:prstGeom prst="rect">
            <a:avLst/>
          </a:prstGeom>
        </p:spPr>
      </p:pic>
      <p:pic>
        <p:nvPicPr>
          <p:cNvPr id="67" name="Image 6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399" y="2255927"/>
            <a:ext cx="288000" cy="240584"/>
          </a:xfrm>
          <a:prstGeom prst="rect">
            <a:avLst/>
          </a:prstGeom>
        </p:spPr>
      </p:pic>
      <p:pic>
        <p:nvPicPr>
          <p:cNvPr id="68" name="Image 6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399" y="1885950"/>
            <a:ext cx="288000" cy="240584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1126" y="1913109"/>
            <a:ext cx="288000" cy="240584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1126" y="3249083"/>
            <a:ext cx="288000" cy="240584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199" y="2876550"/>
            <a:ext cx="288000" cy="240584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1126" y="3626566"/>
            <a:ext cx="288000" cy="240584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1126" y="4159966"/>
            <a:ext cx="288000" cy="240584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399" y="1581150"/>
            <a:ext cx="288000" cy="24058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k</a:t>
            </a:r>
            <a:r>
              <a:rPr lang="fr-FR" dirty="0" smtClean="0"/>
              <a:t>ey </a:t>
            </a:r>
            <a:r>
              <a:rPr lang="fr-FR" dirty="0" err="1" smtClean="0"/>
              <a:t>features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fTag</a:t>
            </a:r>
            <a:r>
              <a:rPr lang="fr-FR" dirty="0" smtClean="0"/>
              <a:t> Mobile A	</a:t>
            </a:r>
            <a:r>
              <a:rPr lang="fr-FR" dirty="0" err="1" smtClean="0"/>
              <a:t>pplications</a:t>
            </a:r>
            <a:endParaRPr lang="en-US" b="0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fr-FR" b="1" dirty="0"/>
              <a:t>The </a:t>
            </a:r>
            <a:r>
              <a:rPr lang="fr-FR" b="1" dirty="0" err="1"/>
              <a:t>only</a:t>
            </a:r>
            <a:r>
              <a:rPr lang="fr-FR" b="1" dirty="0"/>
              <a:t> </a:t>
            </a:r>
            <a:r>
              <a:rPr lang="fr-FR" b="1" dirty="0" smtClean="0"/>
              <a:t>solution </a:t>
            </a:r>
            <a:r>
              <a:rPr lang="fr-FR" b="1" dirty="0" err="1" smtClean="0"/>
              <a:t>designed</a:t>
            </a:r>
            <a:r>
              <a:rPr lang="fr-FR" b="1" dirty="0" smtClean="0"/>
              <a:t> to support </a:t>
            </a:r>
            <a:r>
              <a:rPr lang="fr-FR" b="1" dirty="0" err="1" smtClean="0"/>
              <a:t>privacy</a:t>
            </a:r>
            <a:r>
              <a:rPr lang="fr-FR" b="1" dirty="0" smtClean="0"/>
              <a:t> as a </a:t>
            </a:r>
            <a:r>
              <a:rPr lang="fr-FR" b="1" dirty="0" err="1" smtClean="0"/>
              <a:t>core</a:t>
            </a:r>
            <a:r>
              <a:rPr lang="fr-FR" b="1" dirty="0" smtClean="0"/>
              <a:t> </a:t>
            </a:r>
            <a:r>
              <a:rPr lang="fr-FR" b="1" dirty="0" err="1" smtClean="0"/>
              <a:t>feature</a:t>
            </a:r>
            <a:endParaRPr lang="en-US" b="1" dirty="0"/>
          </a:p>
          <a:p>
            <a:pPr marL="400050" lvl="1" indent="0">
              <a:buNone/>
            </a:pPr>
            <a:endParaRPr lang="fr-FR" b="1" dirty="0" smtClean="0"/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6554" y="3867150"/>
            <a:ext cx="719975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362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e 7"/>
          <p:cNvGrpSpPr/>
          <p:nvPr/>
        </p:nvGrpSpPr>
        <p:grpSpPr>
          <a:xfrm>
            <a:off x="2095200" y="742951"/>
            <a:ext cx="6497217" cy="2540168"/>
            <a:chOff x="2095200" y="361951"/>
            <a:chExt cx="6497217" cy="2540168"/>
          </a:xfrm>
        </p:grpSpPr>
        <p:cxnSp>
          <p:nvCxnSpPr>
            <p:cNvPr id="16" name="Straight Arrow Connector 24"/>
            <p:cNvCxnSpPr>
              <a:cxnSpLocks/>
            </p:cNvCxnSpPr>
            <p:nvPr/>
          </p:nvCxnSpPr>
          <p:spPr>
            <a:xfrm>
              <a:off x="2095200" y="2902119"/>
              <a:ext cx="6497217" cy="0"/>
            </a:xfrm>
            <a:prstGeom prst="straightConnector1">
              <a:avLst/>
            </a:prstGeom>
            <a:ln w="76200">
              <a:solidFill>
                <a:srgbClr val="915415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4"/>
            <p:cNvCxnSpPr>
              <a:cxnSpLocks/>
            </p:cNvCxnSpPr>
            <p:nvPr/>
          </p:nvCxnSpPr>
          <p:spPr>
            <a:xfrm rot="16200000">
              <a:off x="863515" y="1632034"/>
              <a:ext cx="2540168" cy="1"/>
            </a:xfrm>
            <a:prstGeom prst="straightConnector1">
              <a:avLst/>
            </a:prstGeom>
            <a:ln w="76200">
              <a:solidFill>
                <a:srgbClr val="915415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ectangle 23"/>
          <p:cNvSpPr/>
          <p:nvPr/>
        </p:nvSpPr>
        <p:spPr>
          <a:xfrm>
            <a:off x="2438400" y="4183618"/>
            <a:ext cx="1905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/>
              <a:t>Food</a:t>
            </a:r>
            <a:endParaRPr lang="fr-FR" sz="2200" b="1" dirty="0"/>
          </a:p>
        </p:txBody>
      </p:sp>
      <p:sp>
        <p:nvSpPr>
          <p:cNvPr id="25" name="Rectangle 24"/>
          <p:cNvSpPr/>
          <p:nvPr/>
        </p:nvSpPr>
        <p:spPr>
          <a:xfrm>
            <a:off x="381000" y="4243685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Industries</a:t>
            </a:r>
            <a:endParaRPr lang="fr-FR" sz="2400" b="1" dirty="0"/>
          </a:p>
        </p:txBody>
      </p:sp>
      <p:sp>
        <p:nvSpPr>
          <p:cNvPr id="26" name="Rectangle 25"/>
          <p:cNvSpPr/>
          <p:nvPr/>
        </p:nvSpPr>
        <p:spPr>
          <a:xfrm>
            <a:off x="4456387" y="4183618"/>
            <a:ext cx="1905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/>
              <a:t>Cosmetics</a:t>
            </a:r>
            <a:endParaRPr lang="fr-FR" sz="2200" b="1" dirty="0"/>
          </a:p>
        </p:txBody>
      </p:sp>
      <p:sp>
        <p:nvSpPr>
          <p:cNvPr id="27" name="Rectangle 26"/>
          <p:cNvSpPr/>
          <p:nvPr/>
        </p:nvSpPr>
        <p:spPr>
          <a:xfrm>
            <a:off x="6477000" y="4183618"/>
            <a:ext cx="22098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/>
              <a:t>Pharmaceuticals</a:t>
            </a:r>
            <a:endParaRPr lang="fr-FR" sz="2200" b="1" dirty="0"/>
          </a:p>
        </p:txBody>
      </p:sp>
      <p:sp>
        <p:nvSpPr>
          <p:cNvPr id="28" name="Rectangle 27"/>
          <p:cNvSpPr/>
          <p:nvPr/>
        </p:nvSpPr>
        <p:spPr>
          <a:xfrm>
            <a:off x="2438400" y="2679926"/>
            <a:ext cx="1905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 smtClean="0"/>
              <a:t>Allergens</a:t>
            </a:r>
            <a:endParaRPr lang="fr-FR" sz="2200" b="1" dirty="0"/>
          </a:p>
        </p:txBody>
      </p:sp>
      <p:sp>
        <p:nvSpPr>
          <p:cNvPr id="29" name="Rectangle 28"/>
          <p:cNvSpPr/>
          <p:nvPr/>
        </p:nvSpPr>
        <p:spPr>
          <a:xfrm>
            <a:off x="2438400" y="1983972"/>
            <a:ext cx="1905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/>
              <a:t>Ingredients</a:t>
            </a:r>
            <a:endParaRPr lang="fr-FR" sz="2200" b="1" dirty="0"/>
          </a:p>
        </p:txBody>
      </p:sp>
      <p:sp>
        <p:nvSpPr>
          <p:cNvPr id="31" name="Rectangle 30"/>
          <p:cNvSpPr/>
          <p:nvPr/>
        </p:nvSpPr>
        <p:spPr>
          <a:xfrm>
            <a:off x="2438400" y="1288018"/>
            <a:ext cx="1905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/>
              <a:t>Diets</a:t>
            </a:r>
            <a:endParaRPr lang="fr-FR" sz="2200" b="1" dirty="0"/>
          </a:p>
        </p:txBody>
      </p:sp>
      <p:sp>
        <p:nvSpPr>
          <p:cNvPr id="32" name="Rectangle 31"/>
          <p:cNvSpPr/>
          <p:nvPr/>
        </p:nvSpPr>
        <p:spPr>
          <a:xfrm>
            <a:off x="4456387" y="2679926"/>
            <a:ext cx="1905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/>
              <a:t>Allergens</a:t>
            </a:r>
            <a:endParaRPr lang="fr-FR" sz="2200" b="1" dirty="0"/>
          </a:p>
        </p:txBody>
      </p:sp>
      <p:sp>
        <p:nvSpPr>
          <p:cNvPr id="33" name="Rectangle 32"/>
          <p:cNvSpPr/>
          <p:nvPr/>
        </p:nvSpPr>
        <p:spPr>
          <a:xfrm>
            <a:off x="6477000" y="2679926"/>
            <a:ext cx="1905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 smtClean="0"/>
              <a:t>Allergens</a:t>
            </a:r>
            <a:endParaRPr lang="fr-FR" sz="2200" b="1" dirty="0"/>
          </a:p>
        </p:txBody>
      </p:sp>
      <p:sp>
        <p:nvSpPr>
          <p:cNvPr id="2" name="Rectangle 1"/>
          <p:cNvSpPr/>
          <p:nvPr/>
        </p:nvSpPr>
        <p:spPr>
          <a:xfrm>
            <a:off x="7034" y="4781550"/>
            <a:ext cx="160172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900" dirty="0" err="1"/>
              <a:t>Icons</a:t>
            </a:r>
            <a:r>
              <a:rPr lang="fr-FR" sz="900" dirty="0"/>
              <a:t> ©</a:t>
            </a:r>
            <a:r>
              <a:rPr lang="fr-FR" sz="900" dirty="0" err="1"/>
              <a:t>Wissawa</a:t>
            </a:r>
            <a:r>
              <a:rPr lang="fr-FR" sz="900" dirty="0"/>
              <a:t> </a:t>
            </a:r>
            <a:r>
              <a:rPr lang="fr-FR" sz="900" dirty="0" err="1"/>
              <a:t>Khamsriwath</a:t>
            </a:r>
            <a:endParaRPr lang="fr-FR" sz="9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2901" y="3409950"/>
            <a:ext cx="791972" cy="79200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3514" y="3562350"/>
            <a:ext cx="791972" cy="792000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2573787" y="2495550"/>
            <a:ext cx="1670027" cy="2286000"/>
          </a:xfrm>
          <a:prstGeom prst="rect">
            <a:avLst/>
          </a:prstGeom>
          <a:noFill/>
          <a:ln w="38100">
            <a:solidFill>
              <a:srgbClr val="91541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/>
          </a:p>
        </p:txBody>
      </p:sp>
      <p:sp>
        <p:nvSpPr>
          <p:cNvPr id="9" name="Titre 8"/>
          <p:cNvSpPr>
            <a:spLocks noGrp="1"/>
          </p:cNvSpPr>
          <p:nvPr>
            <p:ph type="title"/>
          </p:nvPr>
        </p:nvSpPr>
        <p:spPr>
          <a:xfrm>
            <a:off x="1371600" y="358379"/>
            <a:ext cx="7315200" cy="857250"/>
          </a:xfrm>
        </p:spPr>
        <p:txBody>
          <a:bodyPr>
            <a:normAutofit fontScale="90000"/>
          </a:bodyPr>
          <a:lstStyle/>
          <a:p>
            <a:r>
              <a:rPr lang="fr-FR" dirty="0" err="1" smtClean="0"/>
              <a:t>fTag</a:t>
            </a:r>
            <a:r>
              <a:rPr lang="fr-FR" dirty="0" smtClean="0"/>
              <a:t> usages</a:t>
            </a: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New </a:t>
            </a:r>
            <a:r>
              <a:rPr lang="fr-FR" dirty="0" err="1" smtClean="0"/>
              <a:t>features</a:t>
            </a:r>
            <a:r>
              <a:rPr lang="fr-FR" dirty="0" smtClean="0"/>
              <a:t> / New </a:t>
            </a:r>
            <a:r>
              <a:rPr lang="fr-FR" dirty="0" err="1" smtClean="0"/>
              <a:t>markets</a:t>
            </a:r>
            <a:endParaRPr lang="en-US" dirty="0"/>
          </a:p>
        </p:txBody>
      </p:sp>
      <p:pic>
        <p:nvPicPr>
          <p:cNvPr id="34" name="Image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5485" y="3409950"/>
            <a:ext cx="790831" cy="790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646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3"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99378"/>
            <a:ext cx="9144000" cy="2944122"/>
          </a:xfrm>
          <a:prstGeom prst="rect">
            <a:avLst/>
          </a:prstGeom>
        </p:spPr>
      </p:pic>
      <p:sp>
        <p:nvSpPr>
          <p:cNvPr id="6" name="Titre 5"/>
          <p:cNvSpPr>
            <a:spLocks noGrp="1"/>
          </p:cNvSpPr>
          <p:nvPr>
            <p:ph type="ctrTitle"/>
          </p:nvPr>
        </p:nvSpPr>
        <p:spPr>
          <a:xfrm>
            <a:off x="304800" y="2764631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fr-FR" sz="4000" dirty="0" smtClean="0"/>
              <a:t>X-UP application</a:t>
            </a:r>
            <a:r>
              <a:rPr lang="fr-FR" sz="4000" dirty="0"/>
              <a:t/>
            </a:r>
            <a:br>
              <a:rPr lang="fr-FR" sz="4000" dirty="0"/>
            </a:br>
            <a:r>
              <a:rPr lang="en-US" b="0" i="1" dirty="0" err="1" smtClean="0"/>
              <a:t>fTag</a:t>
            </a:r>
            <a:r>
              <a:rPr lang="en-US" b="0" i="1" dirty="0" smtClean="0"/>
              <a:t> – information to consumers</a:t>
            </a:r>
            <a:br>
              <a:rPr lang="en-US" b="0" i="1" dirty="0" smtClean="0"/>
            </a:br>
            <a:r>
              <a:rPr lang="en-US" b="0" i="1" dirty="0" smtClean="0"/>
              <a:t>food allergies and intolerances</a:t>
            </a:r>
            <a:br>
              <a:rPr lang="en-US" b="0" i="1" dirty="0" smtClean="0"/>
            </a:br>
            <a:endParaRPr lang="fr-FR" sz="3200" b="0" dirty="0"/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400" y="784575"/>
            <a:ext cx="2088000" cy="3463575"/>
          </a:xfrm>
          <a:prstGeom prst="rect">
            <a:avLst/>
          </a:prstGeom>
        </p:spPr>
      </p:pic>
      <p:sp>
        <p:nvSpPr>
          <p:cNvPr id="29" name="Sous-titre 1"/>
          <p:cNvSpPr txBox="1">
            <a:spLocks/>
          </p:cNvSpPr>
          <p:nvPr/>
        </p:nvSpPr>
        <p:spPr>
          <a:xfrm>
            <a:off x="1371600" y="4471672"/>
            <a:ext cx="6400800" cy="633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April, 2017</a:t>
            </a: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2783" y="3028950"/>
            <a:ext cx="527517" cy="527469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6554" y="3867150"/>
            <a:ext cx="719975" cy="720000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6661698" y="3891975"/>
            <a:ext cx="23299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 err="1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fTag</a:t>
            </a:r>
            <a:endParaRPr lang="fr-FR" sz="1600" b="1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600" b="1" dirty="0" err="1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r>
              <a:rPr lang="fr-FR" sz="1600" b="1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b="1" dirty="0" err="1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allergens</a:t>
            </a:r>
            <a:endParaRPr lang="fr-FR" sz="1600" b="1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824" y="175894"/>
            <a:ext cx="4545776" cy="2091056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480" y="529122"/>
            <a:ext cx="3060101" cy="1356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717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Image 5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9146" y="4213950"/>
            <a:ext cx="719975" cy="720000"/>
          </a:xfrm>
          <a:prstGeom prst="rect">
            <a:avLst/>
          </a:prstGeom>
        </p:spPr>
      </p:pic>
      <p:pic>
        <p:nvPicPr>
          <p:cNvPr id="59" name="Image 5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6554" y="3867150"/>
            <a:ext cx="719975" cy="720000"/>
          </a:xfrm>
          <a:prstGeom prst="rect">
            <a:avLst/>
          </a:prstGeom>
        </p:spPr>
      </p:pic>
      <p:pic>
        <p:nvPicPr>
          <p:cNvPr id="60" name="Image 5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25" y="4213950"/>
            <a:ext cx="719975" cy="720000"/>
          </a:xfrm>
          <a:prstGeom prst="rect">
            <a:avLst/>
          </a:prstGeom>
        </p:spPr>
      </p:pic>
      <p:pic>
        <p:nvPicPr>
          <p:cNvPr id="61" name="Image 6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8948" y="3375750"/>
            <a:ext cx="719975" cy="720000"/>
          </a:xfrm>
          <a:prstGeom prst="rect">
            <a:avLst/>
          </a:prstGeom>
        </p:spPr>
      </p:pic>
      <p:pic>
        <p:nvPicPr>
          <p:cNvPr id="55" name="Image 5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787" y="971550"/>
            <a:ext cx="2328013" cy="2328000"/>
          </a:xfrm>
          <a:prstGeom prst="rect">
            <a:avLst/>
          </a:prstGeom>
        </p:spPr>
      </p:pic>
      <p:pic>
        <p:nvPicPr>
          <p:cNvPr id="54" name="Image 5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971550"/>
            <a:ext cx="2328014" cy="2328000"/>
          </a:xfrm>
          <a:prstGeom prst="rect">
            <a:avLst/>
          </a:prstGeom>
        </p:spPr>
      </p:pic>
      <p:sp>
        <p:nvSpPr>
          <p:cNvPr id="42" name="Rectangle 41"/>
          <p:cNvSpPr/>
          <p:nvPr/>
        </p:nvSpPr>
        <p:spPr>
          <a:xfrm>
            <a:off x="1718806" y="4213950"/>
            <a:ext cx="19248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8Tag</a:t>
            </a:r>
          </a:p>
          <a:p>
            <a:r>
              <a:rPr lang="fr-FR" sz="1600" b="1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blockchain</a:t>
            </a:r>
          </a:p>
        </p:txBody>
      </p:sp>
      <p:sp>
        <p:nvSpPr>
          <p:cNvPr id="17" name="Title 8"/>
          <p:cNvSpPr>
            <a:spLocks noGrp="1"/>
          </p:cNvSpPr>
          <p:nvPr>
            <p:ph type="title"/>
          </p:nvPr>
        </p:nvSpPr>
        <p:spPr>
          <a:xfrm>
            <a:off x="304800" y="205979"/>
            <a:ext cx="8382000" cy="857250"/>
          </a:xfrm>
        </p:spPr>
        <p:txBody>
          <a:bodyPr>
            <a:normAutofit fontScale="90000"/>
          </a:bodyPr>
          <a:lstStyle/>
          <a:p>
            <a:pPr lvl="0" algn="r"/>
            <a:r>
              <a:rPr lang="en-US" dirty="0"/>
              <a:t>from </a:t>
            </a:r>
            <a:r>
              <a:rPr lang="en-US" dirty="0" err="1"/>
              <a:t>mobiLead’s</a:t>
            </a:r>
            <a:r>
              <a:rPr lang="en-US" dirty="0"/>
              <a:t> </a:t>
            </a:r>
            <a:r>
              <a:rPr lang="en-US" dirty="0" smtClean="0"/>
              <a:t>innovations </a:t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 err="1"/>
              <a:t>fTag</a:t>
            </a:r>
            <a:r>
              <a:rPr lang="en-US" dirty="0"/>
              <a:t> as a company</a:t>
            </a:r>
            <a:endParaRPr lang="fr-FR" dirty="0"/>
          </a:p>
        </p:txBody>
      </p:sp>
      <p:cxnSp>
        <p:nvCxnSpPr>
          <p:cNvPr id="16" name="Straight Arrow Connector 24"/>
          <p:cNvCxnSpPr/>
          <p:nvPr/>
        </p:nvCxnSpPr>
        <p:spPr>
          <a:xfrm>
            <a:off x="3280919" y="2106715"/>
            <a:ext cx="2540168" cy="1"/>
          </a:xfrm>
          <a:prstGeom prst="straightConnector1">
            <a:avLst/>
          </a:prstGeom>
          <a:ln w="76200">
            <a:solidFill>
              <a:srgbClr val="915415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1686113" y="3375750"/>
            <a:ext cx="19575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 err="1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zTag</a:t>
            </a:r>
            <a:endParaRPr lang="fr-FR" sz="1600" b="1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600" b="1" dirty="0" err="1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endParaRPr lang="fr-FR" sz="1600" b="1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916743" y="3375750"/>
            <a:ext cx="19236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 err="1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jTag</a:t>
            </a:r>
            <a:endParaRPr lang="fr-FR" sz="1600" b="1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600" b="1" dirty="0" err="1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anticounterfeiting</a:t>
            </a:r>
            <a:endParaRPr lang="fr-FR" sz="1600" b="1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915123" y="4213950"/>
            <a:ext cx="19252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 err="1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mTag</a:t>
            </a:r>
            <a:endParaRPr lang="fr-FR" sz="1600" b="1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600" b="1" dirty="0" err="1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tracking</a:t>
            </a:r>
            <a:endParaRPr lang="fr-FR" sz="1600" b="1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661698" y="3891975"/>
            <a:ext cx="23299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 err="1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fTag</a:t>
            </a:r>
            <a:endParaRPr lang="fr-FR" sz="1600" b="1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600" b="1" dirty="0" err="1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r>
              <a:rPr lang="fr-FR" sz="1600" b="1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b="1" dirty="0" err="1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allergens</a:t>
            </a:r>
            <a:endParaRPr lang="fr-FR" sz="1600" b="1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3" name="Image 6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606" y="3375750"/>
            <a:ext cx="719975" cy="720000"/>
          </a:xfrm>
          <a:prstGeom prst="rect">
            <a:avLst/>
          </a:prstGeom>
        </p:spPr>
      </p:pic>
      <p:cxnSp>
        <p:nvCxnSpPr>
          <p:cNvPr id="18" name="Straight Arrow Connector 24"/>
          <p:cNvCxnSpPr/>
          <p:nvPr/>
        </p:nvCxnSpPr>
        <p:spPr>
          <a:xfrm>
            <a:off x="3284816" y="1457128"/>
            <a:ext cx="2540168" cy="1"/>
          </a:xfrm>
          <a:prstGeom prst="straightConnector1">
            <a:avLst/>
          </a:prstGeom>
          <a:ln w="76200">
            <a:solidFill>
              <a:srgbClr val="915415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3276600" y="1488240"/>
            <a:ext cx="31661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Patents, Brands, Know-how</a:t>
            </a:r>
            <a:endParaRPr lang="fr-FR" b="1" dirty="0"/>
          </a:p>
        </p:txBody>
      </p:sp>
      <p:sp>
        <p:nvSpPr>
          <p:cNvPr id="20" name="Rectangle 19"/>
          <p:cNvSpPr/>
          <p:nvPr/>
        </p:nvSpPr>
        <p:spPr>
          <a:xfrm>
            <a:off x="3276600" y="2126218"/>
            <a:ext cx="31661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Prototypes, Proof of Concept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5580111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Food allergy and </a:t>
            </a:r>
            <a:r>
              <a:rPr lang="en-US" dirty="0" smtClean="0"/>
              <a:t>intolerance</a:t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/>
              <a:t>serious medical issue </a:t>
            </a:r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381000" y="1657350"/>
            <a:ext cx="8425375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/>
              <a:t>Food allergy is a serious medical issue </a:t>
            </a:r>
            <a:endParaRPr lang="en-US" sz="2200" b="1" dirty="0" smtClean="0"/>
          </a:p>
          <a:p>
            <a:pPr algn="just"/>
            <a:endParaRPr lang="en-US" sz="2200" dirty="0"/>
          </a:p>
          <a:p>
            <a:pPr algn="just"/>
            <a:r>
              <a:rPr lang="en-US" sz="2200" dirty="0" smtClean="0"/>
              <a:t>15 </a:t>
            </a:r>
            <a:r>
              <a:rPr lang="en-US" sz="2200" dirty="0"/>
              <a:t>million people in the </a:t>
            </a:r>
            <a:r>
              <a:rPr lang="en-US" sz="2200" dirty="0" smtClean="0"/>
              <a:t>US</a:t>
            </a:r>
          </a:p>
          <a:p>
            <a:pPr algn="just"/>
            <a:r>
              <a:rPr lang="en-US" sz="2200" dirty="0" smtClean="0"/>
              <a:t>17 </a:t>
            </a:r>
            <a:r>
              <a:rPr lang="en-US" sz="2200" dirty="0"/>
              <a:t>million people in </a:t>
            </a:r>
            <a:r>
              <a:rPr lang="en-US" sz="2200" dirty="0" smtClean="0"/>
              <a:t>Europe</a:t>
            </a:r>
          </a:p>
          <a:p>
            <a:pPr algn="just"/>
            <a:r>
              <a:rPr lang="en-US" sz="2200" dirty="0" smtClean="0"/>
              <a:t>	3.5 </a:t>
            </a:r>
            <a:r>
              <a:rPr lang="en-US" sz="2200" dirty="0"/>
              <a:t>million are younger than 25 </a:t>
            </a:r>
            <a:r>
              <a:rPr lang="en-US" sz="2200" dirty="0" smtClean="0"/>
              <a:t>years</a:t>
            </a:r>
          </a:p>
          <a:p>
            <a:pPr algn="just"/>
            <a:r>
              <a:rPr lang="en-US" sz="2200" dirty="0" smtClean="0"/>
              <a:t>Number of people who have a food allergy is growing</a:t>
            </a:r>
          </a:p>
          <a:p>
            <a:pPr algn="just"/>
            <a:r>
              <a:rPr lang="en-US" sz="2200" dirty="0" smtClean="0"/>
              <a:t>Rates </a:t>
            </a:r>
            <a:r>
              <a:rPr lang="en-US" sz="2200" dirty="0"/>
              <a:t>among children increased </a:t>
            </a:r>
            <a:r>
              <a:rPr lang="en-US" sz="2200" dirty="0" smtClean="0"/>
              <a:t>+50% between 1997 and 2011</a:t>
            </a: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05979"/>
            <a:ext cx="790831" cy="790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5570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Food allergy and intolerance management</a:t>
            </a:r>
            <a:br>
              <a:rPr lang="en-US" dirty="0"/>
            </a:br>
            <a:r>
              <a:rPr lang="en-US" dirty="0"/>
              <a:t>INCO – European Union (EU)'s 1169/2011 regulation</a:t>
            </a:r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381000" y="1657350"/>
            <a:ext cx="842537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dirty="0" smtClean="0"/>
              <a:t>The </a:t>
            </a:r>
            <a:r>
              <a:rPr lang="en-US" sz="2200" dirty="0"/>
              <a:t>European Union (EU)'s 1169/2011 regulation, commonly referred to as INCO (Information to Consumers), makes mandatory for brands to provide consumers with clearer information about the food products</a:t>
            </a:r>
            <a:r>
              <a:rPr lang="en-US" sz="2200" dirty="0" smtClean="0"/>
              <a:t>.</a:t>
            </a:r>
          </a:p>
          <a:p>
            <a:pPr algn="ctr"/>
            <a:r>
              <a:rPr lang="en-US" sz="2200" b="1" dirty="0" err="1" smtClean="0"/>
              <a:t>fTag</a:t>
            </a:r>
            <a:r>
              <a:rPr lang="en-US" sz="2200" b="1" dirty="0" smtClean="0"/>
              <a:t> </a:t>
            </a:r>
            <a:r>
              <a:rPr lang="en-US" sz="2200" b="1" dirty="0"/>
              <a:t>is the optimal </a:t>
            </a:r>
            <a:r>
              <a:rPr lang="en-US" sz="2200" b="1" dirty="0" smtClean="0"/>
              <a:t>solution</a:t>
            </a:r>
          </a:p>
          <a:p>
            <a:pPr marL="342900" indent="-342900" algn="ctr">
              <a:buFontTx/>
              <a:buChar char="-"/>
            </a:pPr>
            <a:r>
              <a:rPr lang="fr-FR" sz="2200" b="1" dirty="0" smtClean="0"/>
              <a:t>to help brand </a:t>
            </a:r>
            <a:r>
              <a:rPr lang="fr-FR" sz="2200" b="1" dirty="0" err="1" smtClean="0"/>
              <a:t>owners</a:t>
            </a:r>
            <a:r>
              <a:rPr lang="fr-FR" sz="2200" b="1" dirty="0" smtClean="0"/>
              <a:t> to </a:t>
            </a:r>
            <a:r>
              <a:rPr lang="fr-FR" sz="2200" b="1" dirty="0" err="1" smtClean="0"/>
              <a:t>be</a:t>
            </a:r>
            <a:r>
              <a:rPr lang="fr-FR" sz="2200" b="1" dirty="0" smtClean="0"/>
              <a:t> </a:t>
            </a:r>
            <a:r>
              <a:rPr lang="fr-FR" sz="2200" b="1" dirty="0" err="1" smtClean="0"/>
              <a:t>compliant</a:t>
            </a:r>
            <a:r>
              <a:rPr lang="fr-FR" sz="2200" b="1" dirty="0" smtClean="0"/>
              <a:t> </a:t>
            </a:r>
            <a:r>
              <a:rPr lang="fr-FR" sz="2200" b="1" dirty="0" err="1" smtClean="0"/>
              <a:t>with</a:t>
            </a:r>
            <a:r>
              <a:rPr lang="fr-FR" sz="2200" b="1" dirty="0" smtClean="0"/>
              <a:t> the </a:t>
            </a:r>
            <a:r>
              <a:rPr lang="fr-FR" sz="2200" b="1" dirty="0" err="1" smtClean="0"/>
              <a:t>regulation</a:t>
            </a:r>
            <a:endParaRPr lang="fr-FR" sz="2200" b="1" dirty="0" smtClean="0"/>
          </a:p>
          <a:p>
            <a:pPr marL="342900" indent="-342900" algn="ctr">
              <a:buFontTx/>
              <a:buChar char="-"/>
            </a:pPr>
            <a:r>
              <a:rPr lang="fr-FR" sz="2200" b="1" dirty="0" smtClean="0"/>
              <a:t>to </a:t>
            </a:r>
            <a:r>
              <a:rPr lang="en-US" sz="2200" b="1" dirty="0"/>
              <a:t> </a:t>
            </a:r>
            <a:r>
              <a:rPr lang="en-US" sz="2200" b="1" dirty="0" smtClean="0"/>
              <a:t>provide convenience to users, consumers and patients</a:t>
            </a:r>
          </a:p>
          <a:p>
            <a:r>
              <a:rPr lang="en-US" sz="2200" dirty="0"/>
              <a:t>Information on products with an allergenic or intolerance effect should be given to enable consumers, to make informed choices which are tailored and safe for them</a:t>
            </a:r>
            <a:r>
              <a:rPr lang="en-US" sz="2200" dirty="0" smtClean="0"/>
              <a:t>.</a:t>
            </a:r>
            <a:endParaRPr lang="en-US" sz="22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05979"/>
            <a:ext cx="790831" cy="790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9251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2114550"/>
            <a:ext cx="2016000" cy="2657807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1456" y="2419349"/>
            <a:ext cx="1834344" cy="1851953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400" y="784575"/>
            <a:ext cx="2088000" cy="3463575"/>
          </a:xfrm>
          <a:prstGeom prst="rect">
            <a:avLst/>
          </a:prstGeom>
        </p:spPr>
      </p:pic>
      <p:sp>
        <p:nvSpPr>
          <p:cNvPr id="17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Printed information vs Digital mobile</a:t>
            </a:r>
            <a:br>
              <a:rPr lang="en-US" dirty="0" smtClean="0"/>
            </a:br>
            <a:r>
              <a:rPr lang="en-US" dirty="0" err="1" smtClean="0"/>
              <a:t>comparaison</a:t>
            </a:r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200" dirty="0" smtClean="0"/>
              <a:t>Limited </a:t>
            </a:r>
            <a:r>
              <a:rPr lang="fr-FR" sz="2200" dirty="0" err="1" smtClean="0"/>
              <a:t>space</a:t>
            </a:r>
            <a:r>
              <a:rPr lang="fr-FR" sz="2200" dirty="0" smtClean="0"/>
              <a:t> on pack</a:t>
            </a:r>
          </a:p>
          <a:p>
            <a:pPr marL="0" indent="0">
              <a:buNone/>
            </a:pPr>
            <a:r>
              <a:rPr lang="fr-FR" sz="2200" dirty="0" smtClean="0"/>
              <a:t>Few </a:t>
            </a:r>
            <a:r>
              <a:rPr lang="fr-FR" sz="2200" dirty="0" err="1" smtClean="0"/>
              <a:t>languages</a:t>
            </a:r>
            <a:endParaRPr lang="fr-FR" sz="2200" dirty="0" smtClean="0"/>
          </a:p>
          <a:p>
            <a:pPr marL="0" indent="0">
              <a:buNone/>
            </a:pPr>
            <a:r>
              <a:rPr lang="fr-FR" sz="2200" dirty="0" err="1" smtClean="0"/>
              <a:t>Generic</a:t>
            </a:r>
            <a:endParaRPr lang="fr-FR" sz="2200" dirty="0" smtClean="0"/>
          </a:p>
          <a:p>
            <a:pPr marL="0" indent="0">
              <a:buNone/>
            </a:pPr>
            <a:r>
              <a:rPr lang="fr-FR" sz="2200" dirty="0" smtClean="0"/>
              <a:t>Hard to </a:t>
            </a:r>
            <a:r>
              <a:rPr lang="fr-FR" sz="2200" dirty="0" err="1" smtClean="0"/>
              <a:t>read</a:t>
            </a:r>
            <a:endParaRPr lang="fr-FR" sz="2200" dirty="0" smtClean="0"/>
          </a:p>
          <a:p>
            <a:pPr marL="0" indent="0">
              <a:buNone/>
            </a:pPr>
            <a:r>
              <a:rPr lang="fr-FR" sz="2200" dirty="0" err="1" smtClean="0"/>
              <a:t>Complex</a:t>
            </a:r>
            <a:endParaRPr lang="fr-FR" sz="2200" dirty="0" smtClean="0"/>
          </a:p>
          <a:p>
            <a:pPr marL="0" indent="0">
              <a:buNone/>
            </a:pPr>
            <a:r>
              <a:rPr lang="fr-FR" sz="2200" dirty="0" err="1" smtClean="0"/>
              <a:t>Legal</a:t>
            </a:r>
            <a:endParaRPr lang="en-US" sz="2200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200" dirty="0" err="1" smtClean="0"/>
              <a:t>Unlimited</a:t>
            </a:r>
            <a:r>
              <a:rPr lang="fr-FR" sz="2200" dirty="0" smtClean="0"/>
              <a:t> </a:t>
            </a:r>
            <a:r>
              <a:rPr lang="fr-FR" sz="2200" dirty="0" err="1" smtClean="0"/>
              <a:t>space</a:t>
            </a:r>
            <a:r>
              <a:rPr lang="fr-FR" sz="2200" dirty="0" smtClean="0"/>
              <a:t> on mobile</a:t>
            </a:r>
          </a:p>
          <a:p>
            <a:pPr marL="0" indent="0">
              <a:buNone/>
            </a:pPr>
            <a:r>
              <a:rPr lang="fr-FR" sz="2200" dirty="0" err="1" smtClean="0"/>
              <a:t>Unlimited</a:t>
            </a:r>
            <a:r>
              <a:rPr lang="fr-FR" sz="2200" dirty="0" smtClean="0"/>
              <a:t> </a:t>
            </a:r>
            <a:r>
              <a:rPr lang="fr-FR" sz="2200" dirty="0" err="1" smtClean="0"/>
              <a:t>languages</a:t>
            </a:r>
            <a:endParaRPr lang="fr-FR" sz="2200" dirty="0" smtClean="0"/>
          </a:p>
          <a:p>
            <a:pPr marL="0" indent="0">
              <a:buNone/>
            </a:pPr>
            <a:r>
              <a:rPr lang="fr-FR" sz="2200" dirty="0" err="1" smtClean="0"/>
              <a:t>Tailored</a:t>
            </a:r>
            <a:endParaRPr lang="fr-FR" sz="2200" dirty="0" smtClean="0"/>
          </a:p>
          <a:p>
            <a:pPr marL="0" indent="0">
              <a:buNone/>
            </a:pPr>
            <a:r>
              <a:rPr lang="fr-FR" sz="2200" dirty="0" err="1" smtClean="0"/>
              <a:t>Easy</a:t>
            </a:r>
            <a:r>
              <a:rPr lang="fr-FR" sz="2200" dirty="0" smtClean="0"/>
              <a:t> to </a:t>
            </a:r>
            <a:r>
              <a:rPr lang="fr-FR" sz="2200" dirty="0" err="1" smtClean="0"/>
              <a:t>read</a:t>
            </a:r>
            <a:endParaRPr lang="fr-FR" sz="2200" dirty="0" smtClean="0"/>
          </a:p>
          <a:p>
            <a:pPr marL="0" indent="0">
              <a:buNone/>
            </a:pPr>
            <a:r>
              <a:rPr lang="fr-FR" sz="2200" dirty="0" smtClean="0"/>
              <a:t>Trivial</a:t>
            </a:r>
            <a:endParaRPr lang="fr-FR" sz="2200" dirty="0"/>
          </a:p>
          <a:p>
            <a:pPr marL="0" indent="0">
              <a:buNone/>
            </a:pPr>
            <a:r>
              <a:rPr lang="fr-FR" sz="2200" dirty="0" err="1" smtClean="0"/>
              <a:t>Legal</a:t>
            </a:r>
            <a:r>
              <a:rPr lang="fr-FR" sz="2200" dirty="0" smtClean="0"/>
              <a:t> </a:t>
            </a:r>
            <a:r>
              <a:rPr lang="fr-FR" sz="2200" dirty="0" err="1" smtClean="0"/>
              <a:t>with</a:t>
            </a:r>
            <a:r>
              <a:rPr lang="fr-FR" sz="2200" dirty="0" smtClean="0"/>
              <a:t> </a:t>
            </a:r>
            <a:r>
              <a:rPr lang="fr-FR" sz="2200" dirty="0" err="1" smtClean="0"/>
              <a:t>fTag</a:t>
            </a:r>
            <a:endParaRPr lang="fr-FR" sz="2200" dirty="0" smtClean="0"/>
          </a:p>
          <a:p>
            <a:pPr marL="0" indent="0">
              <a:buNone/>
            </a:pPr>
            <a:r>
              <a:rPr lang="fr-FR" sz="2200" i="1" dirty="0" smtClean="0"/>
              <a:t>(data are local)</a:t>
            </a:r>
            <a:endParaRPr lang="en-US" sz="2200" i="1" dirty="0"/>
          </a:p>
        </p:txBody>
      </p:sp>
      <p:sp>
        <p:nvSpPr>
          <p:cNvPr id="11" name="Rectangle 10"/>
          <p:cNvSpPr/>
          <p:nvPr/>
        </p:nvSpPr>
        <p:spPr>
          <a:xfrm>
            <a:off x="49378" y="3597354"/>
            <a:ext cx="216042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2000" b="1" dirty="0" smtClean="0"/>
              <a:t> </a:t>
            </a:r>
          </a:p>
          <a:p>
            <a:pPr algn="r"/>
            <a:r>
              <a:rPr lang="fr-FR" sz="2000" b="1" dirty="0" smtClean="0"/>
              <a:t>Packaging</a:t>
            </a:r>
            <a:br>
              <a:rPr lang="fr-FR" sz="2000" b="1" dirty="0" smtClean="0"/>
            </a:br>
            <a:r>
              <a:rPr lang="fr-FR" sz="2000" b="1" dirty="0" smtClean="0"/>
              <a:t> or Label</a:t>
            </a:r>
            <a:endParaRPr lang="fr-FR" sz="2000" b="1" dirty="0"/>
          </a:p>
        </p:txBody>
      </p:sp>
      <p:sp>
        <p:nvSpPr>
          <p:cNvPr id="13" name="Rectangle 12"/>
          <p:cNvSpPr/>
          <p:nvPr/>
        </p:nvSpPr>
        <p:spPr>
          <a:xfrm>
            <a:off x="5470962" y="3597354"/>
            <a:ext cx="1752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000" b="1" dirty="0" smtClean="0"/>
          </a:p>
          <a:p>
            <a:r>
              <a:rPr lang="fr-FR" sz="2000" b="1" dirty="0" smtClean="0"/>
              <a:t>Mobile</a:t>
            </a:r>
          </a:p>
          <a:p>
            <a:r>
              <a:rPr lang="fr-FR" sz="2000" b="1" dirty="0" smtClean="0"/>
              <a:t>content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8704274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8" descr="noelGS1-EN[1]_shape_00086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14550"/>
            <a:ext cx="9144000" cy="1782893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2114550"/>
            <a:ext cx="2016000" cy="2657807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400" y="784575"/>
            <a:ext cx="2088000" cy="3463575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49378" y="3597354"/>
            <a:ext cx="216042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2000" b="1" dirty="0" err="1" smtClean="0"/>
              <a:t>Printed</a:t>
            </a:r>
            <a:r>
              <a:rPr lang="fr-FR" sz="2000" b="1" dirty="0" smtClean="0"/>
              <a:t> on Packaging </a:t>
            </a:r>
            <a:br>
              <a:rPr lang="fr-FR" sz="2000" b="1" dirty="0" smtClean="0"/>
            </a:br>
            <a:r>
              <a:rPr lang="fr-FR" sz="2000" b="1" dirty="0" smtClean="0"/>
              <a:t>or Label</a:t>
            </a:r>
            <a:endParaRPr lang="fr-FR" sz="2000" b="1" dirty="0"/>
          </a:p>
        </p:txBody>
      </p:sp>
      <p:sp>
        <p:nvSpPr>
          <p:cNvPr id="23" name="Rectangle 22"/>
          <p:cNvSpPr/>
          <p:nvPr/>
        </p:nvSpPr>
        <p:spPr>
          <a:xfrm>
            <a:off x="5470962" y="3597354"/>
            <a:ext cx="1752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err="1" smtClean="0"/>
              <a:t>Tailored</a:t>
            </a:r>
            <a:r>
              <a:rPr lang="fr-FR" sz="2000" b="1" dirty="0"/>
              <a:t/>
            </a:r>
            <a:br>
              <a:rPr lang="fr-FR" sz="2000" b="1" dirty="0"/>
            </a:br>
            <a:r>
              <a:rPr lang="fr-FR" sz="2000" b="1" dirty="0" smtClean="0"/>
              <a:t>Mobile</a:t>
            </a:r>
          </a:p>
          <a:p>
            <a:r>
              <a:rPr lang="fr-FR" sz="2000" b="1" dirty="0" smtClean="0"/>
              <a:t>content</a:t>
            </a:r>
            <a:endParaRPr lang="fr-FR" sz="2000" dirty="0"/>
          </a:p>
        </p:txBody>
      </p:sp>
      <p:sp>
        <p:nvSpPr>
          <p:cNvPr id="24" name="Rectangle 23"/>
          <p:cNvSpPr/>
          <p:nvPr/>
        </p:nvSpPr>
        <p:spPr>
          <a:xfrm>
            <a:off x="4114800" y="3722939"/>
            <a:ext cx="1447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smtClean="0"/>
              <a:t>URL</a:t>
            </a:r>
            <a:endParaRPr lang="fr-FR" sz="2000" b="1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200400" y="3717096"/>
            <a:ext cx="2196125" cy="5843"/>
          </a:xfrm>
          <a:prstGeom prst="straightConnector1">
            <a:avLst/>
          </a:prstGeom>
          <a:ln w="762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8"/>
          <p:cNvSpPr>
            <a:spLocks noGrp="1"/>
          </p:cNvSpPr>
          <p:nvPr>
            <p:ph type="title"/>
          </p:nvPr>
        </p:nvSpPr>
        <p:spPr>
          <a:xfrm>
            <a:off x="152400" y="205979"/>
            <a:ext cx="8534400" cy="857250"/>
          </a:xfrm>
        </p:spPr>
        <p:txBody>
          <a:bodyPr>
            <a:normAutofit fontScale="90000"/>
          </a:bodyPr>
          <a:lstStyle/>
          <a:p>
            <a:pPr lvl="0" algn="r"/>
            <a:r>
              <a:rPr lang="en-US" dirty="0"/>
              <a:t>from Product </a:t>
            </a:r>
            <a:r>
              <a:rPr lang="en-US" dirty="0" smtClean="0"/>
              <a:t>Information to Tailored Content</a:t>
            </a:r>
            <a:br>
              <a:rPr lang="en-US" dirty="0" smtClean="0"/>
            </a:br>
            <a:r>
              <a:rPr lang="en-US" dirty="0" smtClean="0"/>
              <a:t>with the </a:t>
            </a:r>
            <a:r>
              <a:rPr lang="en-US" dirty="0" err="1" smtClean="0"/>
              <a:t>fTag</a:t>
            </a:r>
            <a:r>
              <a:rPr lang="en-US" dirty="0" smtClean="0"/>
              <a:t> solution in few steps</a:t>
            </a:r>
            <a:endParaRPr lang="fr-FR" dirty="0"/>
          </a:p>
        </p:txBody>
      </p:sp>
      <p:sp>
        <p:nvSpPr>
          <p:cNvPr id="21" name="Rectangle 20"/>
          <p:cNvSpPr/>
          <p:nvPr/>
        </p:nvSpPr>
        <p:spPr>
          <a:xfrm>
            <a:off x="76201" y="1160443"/>
            <a:ext cx="39623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b="1" dirty="0" smtClean="0"/>
              <a:t>« Voice of the Brand » </a:t>
            </a:r>
          </a:p>
          <a:p>
            <a:pPr algn="ctr"/>
            <a:r>
              <a:rPr lang="fr-FR" sz="2000" b="1" dirty="0" err="1" smtClean="0"/>
              <a:t>product</a:t>
            </a:r>
            <a:r>
              <a:rPr lang="fr-FR" sz="2000" b="1" dirty="0" smtClean="0"/>
              <a:t> information</a:t>
            </a:r>
            <a:endParaRPr lang="fr-FR" sz="2000" dirty="0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3433760"/>
            <a:ext cx="585770" cy="58579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4114800" y="3997464"/>
            <a:ext cx="18084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/>
              <a:t>NFC </a:t>
            </a:r>
            <a:r>
              <a:rPr lang="fr-FR" sz="2000" dirty="0"/>
              <a:t>Tag </a:t>
            </a:r>
            <a:br>
              <a:rPr lang="fr-FR" sz="2000" dirty="0"/>
            </a:br>
            <a:r>
              <a:rPr lang="fr-FR" sz="2000" dirty="0"/>
              <a:t>QR Code</a:t>
            </a:r>
            <a:r>
              <a:rPr lang="fr-FR" sz="2000" b="1" dirty="0"/>
              <a:t>   </a:t>
            </a:r>
            <a:endParaRPr lang="fr-FR" sz="2000" dirty="0"/>
          </a:p>
        </p:txBody>
      </p:sp>
      <p:cxnSp>
        <p:nvCxnSpPr>
          <p:cNvPr id="16" name="Straight Arrow Connector 14"/>
          <p:cNvCxnSpPr/>
          <p:nvPr/>
        </p:nvCxnSpPr>
        <p:spPr>
          <a:xfrm flipH="1">
            <a:off x="2810044" y="2038350"/>
            <a:ext cx="19321" cy="1272794"/>
          </a:xfrm>
          <a:prstGeom prst="straightConnector1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470962" y="1160443"/>
            <a:ext cx="30634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smtClean="0"/>
              <a:t>End user</a:t>
            </a:r>
            <a:br>
              <a:rPr lang="fr-FR" sz="2000" b="1" dirty="0" smtClean="0"/>
            </a:br>
            <a:r>
              <a:rPr lang="fr-FR" sz="2000" b="1" dirty="0" err="1" smtClean="0"/>
              <a:t>card</a:t>
            </a:r>
            <a:r>
              <a:rPr lang="fr-FR" sz="2000" b="1" dirty="0" smtClean="0"/>
              <a:t> profile</a:t>
            </a:r>
            <a:endParaRPr lang="fr-FR" sz="2000" dirty="0"/>
          </a:p>
        </p:txBody>
      </p:sp>
      <p:cxnSp>
        <p:nvCxnSpPr>
          <p:cNvPr id="20" name="Straight Arrow Connector 14"/>
          <p:cNvCxnSpPr/>
          <p:nvPr/>
        </p:nvCxnSpPr>
        <p:spPr>
          <a:xfrm flipH="1">
            <a:off x="6076679" y="2038350"/>
            <a:ext cx="19321" cy="1272794"/>
          </a:xfrm>
          <a:prstGeom prst="straightConnector1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657758" y="2394287"/>
            <a:ext cx="1042712" cy="1015663"/>
          </a:xfrm>
          <a:prstGeom prst="rect">
            <a:avLst/>
          </a:prstGeom>
          <a:solidFill>
            <a:srgbClr val="F9F9F9"/>
          </a:solidFill>
        </p:spPr>
        <p:txBody>
          <a:bodyPr wrap="square">
            <a:spAutoFit/>
          </a:bodyPr>
          <a:lstStyle/>
          <a:p>
            <a:pPr algn="r"/>
            <a:r>
              <a:rPr lang="fr-FR" sz="2000" dirty="0" smtClean="0"/>
              <a:t>1/ </a:t>
            </a:r>
            <a:r>
              <a:rPr lang="fr-FR" sz="2000" dirty="0" err="1" smtClean="0"/>
              <a:t>print</a:t>
            </a:r>
            <a:endParaRPr lang="fr-FR" sz="2000" dirty="0"/>
          </a:p>
          <a:p>
            <a:pPr algn="r"/>
            <a:r>
              <a:rPr lang="fr-FR" sz="2000" dirty="0" smtClean="0"/>
              <a:t>on pack or label</a:t>
            </a:r>
            <a:endParaRPr lang="fr-FR" sz="2000" dirty="0"/>
          </a:p>
        </p:txBody>
      </p:sp>
      <p:sp>
        <p:nvSpPr>
          <p:cNvPr id="26" name="Rectangle 25"/>
          <p:cNvSpPr/>
          <p:nvPr/>
        </p:nvSpPr>
        <p:spPr>
          <a:xfrm>
            <a:off x="3351931" y="2394287"/>
            <a:ext cx="1025374" cy="1015663"/>
          </a:xfrm>
          <a:prstGeom prst="rect">
            <a:avLst/>
          </a:prstGeom>
          <a:solidFill>
            <a:srgbClr val="F9F9F9"/>
          </a:solidFill>
        </p:spPr>
        <p:txBody>
          <a:bodyPr wrap="square">
            <a:spAutoFit/>
          </a:bodyPr>
          <a:lstStyle/>
          <a:p>
            <a:pPr algn="r"/>
            <a:r>
              <a:rPr lang="fr-FR" sz="2000" dirty="0" smtClean="0"/>
              <a:t>2/ </a:t>
            </a:r>
            <a:r>
              <a:rPr lang="fr-FR" sz="2000" dirty="0" err="1" smtClean="0"/>
              <a:t>read</a:t>
            </a:r>
            <a:endParaRPr lang="fr-FR" sz="2000" dirty="0" smtClean="0"/>
          </a:p>
          <a:p>
            <a:pPr algn="r"/>
            <a:r>
              <a:rPr lang="fr-FR" sz="2000" dirty="0" err="1" smtClean="0"/>
              <a:t>raw</a:t>
            </a:r>
            <a:r>
              <a:rPr lang="fr-FR" sz="2000" dirty="0" smtClean="0"/>
              <a:t> content</a:t>
            </a:r>
            <a:endParaRPr lang="fr-FR" sz="2000" dirty="0"/>
          </a:p>
        </p:txBody>
      </p:sp>
      <p:sp>
        <p:nvSpPr>
          <p:cNvPr id="27" name="Rectangle 26"/>
          <p:cNvSpPr/>
          <p:nvPr/>
        </p:nvSpPr>
        <p:spPr>
          <a:xfrm>
            <a:off x="4834070" y="2394287"/>
            <a:ext cx="1109530" cy="1015663"/>
          </a:xfrm>
          <a:prstGeom prst="rect">
            <a:avLst/>
          </a:prstGeom>
          <a:solidFill>
            <a:srgbClr val="F9F9F9"/>
          </a:solidFill>
        </p:spPr>
        <p:txBody>
          <a:bodyPr wrap="square">
            <a:spAutoFit/>
          </a:bodyPr>
          <a:lstStyle/>
          <a:p>
            <a:pPr algn="r"/>
            <a:r>
              <a:rPr lang="fr-FR" sz="2000" i="1" dirty="0" smtClean="0"/>
              <a:t>(3/ </a:t>
            </a:r>
            <a:r>
              <a:rPr lang="fr-FR" sz="2000" i="1" dirty="0" err="1" smtClean="0"/>
              <a:t>read</a:t>
            </a:r>
            <a:endParaRPr lang="fr-FR" sz="2000" i="1" dirty="0" smtClean="0"/>
          </a:p>
          <a:p>
            <a:pPr algn="r"/>
            <a:r>
              <a:rPr lang="fr-FR" sz="2000" i="1" dirty="0" smtClean="0"/>
              <a:t>user</a:t>
            </a:r>
          </a:p>
          <a:p>
            <a:pPr algn="r"/>
            <a:r>
              <a:rPr lang="fr-FR" sz="2000" i="1" dirty="0" smtClean="0"/>
              <a:t>Profile)</a:t>
            </a:r>
            <a:endParaRPr lang="fr-FR" sz="2000" i="1" dirty="0"/>
          </a:p>
        </p:txBody>
      </p:sp>
      <p:sp>
        <p:nvSpPr>
          <p:cNvPr id="31" name="Rectangle 30"/>
          <p:cNvSpPr/>
          <p:nvPr/>
        </p:nvSpPr>
        <p:spPr>
          <a:xfrm>
            <a:off x="6205670" y="2394287"/>
            <a:ext cx="1109530" cy="1015663"/>
          </a:xfrm>
          <a:prstGeom prst="rect">
            <a:avLst/>
          </a:prstGeom>
          <a:solidFill>
            <a:srgbClr val="F9F9F9"/>
          </a:solidFill>
        </p:spPr>
        <p:txBody>
          <a:bodyPr wrap="square">
            <a:spAutoFit/>
          </a:bodyPr>
          <a:lstStyle/>
          <a:p>
            <a:pPr algn="r"/>
            <a:r>
              <a:rPr lang="fr-FR" sz="2000" dirty="0" smtClean="0"/>
              <a:t>4/ </a:t>
            </a:r>
            <a:r>
              <a:rPr lang="fr-FR" sz="2000" dirty="0" err="1" smtClean="0"/>
              <a:t>read</a:t>
            </a:r>
            <a:endParaRPr lang="fr-FR" sz="2000" dirty="0" smtClean="0"/>
          </a:p>
          <a:p>
            <a:pPr algn="r"/>
            <a:r>
              <a:rPr lang="fr-FR" sz="2000" dirty="0" err="1"/>
              <a:t>t</a:t>
            </a:r>
            <a:r>
              <a:rPr lang="fr-FR" sz="2000" dirty="0" err="1" smtClean="0"/>
              <a:t>ailored</a:t>
            </a:r>
            <a:r>
              <a:rPr lang="fr-FR" sz="2000" dirty="0" smtClean="0"/>
              <a:t> content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8494572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Food allergy and intolerance management</a:t>
            </a:r>
            <a:br>
              <a:rPr lang="en-US" dirty="0"/>
            </a:br>
            <a:r>
              <a:rPr lang="en-US" dirty="0" err="1" smtClean="0"/>
              <a:t>fTag</a:t>
            </a:r>
            <a:r>
              <a:rPr lang="en-US" dirty="0" smtClean="0"/>
              <a:t> – </a:t>
            </a:r>
            <a:r>
              <a:rPr lang="en-US" dirty="0"/>
              <a:t>as easy as </a:t>
            </a:r>
            <a:r>
              <a:rPr lang="en-US" dirty="0" smtClean="0"/>
              <a:t>ABC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2043519" y="4640818"/>
            <a:ext cx="50569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2017 </a:t>
            </a:r>
            <a:r>
              <a:rPr lang="en-US" b="1" i="1" dirty="0">
                <a:solidFill>
                  <a:schemeClr val="accent2">
                    <a:lumMod val="75000"/>
                  </a:schemeClr>
                </a:solidFill>
              </a:rPr>
              <a:t>Innovation</a:t>
            </a:r>
            <a:endParaRPr lang="fr-F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429000" y="4171950"/>
            <a:ext cx="16337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b="1" dirty="0" smtClean="0"/>
              <a:t>the </a:t>
            </a:r>
            <a:r>
              <a:rPr lang="fr-FR" sz="1600" b="1" dirty="0"/>
              <a:t>P</a:t>
            </a:r>
            <a:r>
              <a:rPr lang="fr-FR" sz="1600" b="1" dirty="0" smtClean="0"/>
              <a:t>roduct info</a:t>
            </a:r>
            <a:br>
              <a:rPr lang="fr-FR" sz="1600" b="1" dirty="0" smtClean="0"/>
            </a:br>
            <a:r>
              <a:rPr lang="fr-FR" sz="1600" b="1" dirty="0" err="1" smtClean="0"/>
              <a:t>is</a:t>
            </a:r>
            <a:r>
              <a:rPr lang="fr-FR" sz="1600" b="1" dirty="0" smtClean="0"/>
              <a:t> </a:t>
            </a:r>
            <a:r>
              <a:rPr lang="fr-FR" sz="1600" b="1" dirty="0" err="1" smtClean="0"/>
              <a:t>displayed</a:t>
            </a:r>
            <a:endParaRPr lang="fr-FR" sz="1600" b="1" dirty="0"/>
          </a:p>
        </p:txBody>
      </p:sp>
      <p:sp>
        <p:nvSpPr>
          <p:cNvPr id="36" name="Rectangle 35"/>
          <p:cNvSpPr/>
          <p:nvPr/>
        </p:nvSpPr>
        <p:spPr>
          <a:xfrm>
            <a:off x="7175226" y="4171950"/>
            <a:ext cx="17401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b="1" dirty="0" err="1" smtClean="0"/>
              <a:t>your</a:t>
            </a:r>
            <a:r>
              <a:rPr lang="fr-FR" sz="1600" b="1" dirty="0" smtClean="0"/>
              <a:t> Profile</a:t>
            </a:r>
          </a:p>
          <a:p>
            <a:pPr algn="ctr"/>
            <a:r>
              <a:rPr lang="fr-FR" sz="1600" b="1" dirty="0" err="1" smtClean="0"/>
              <a:t>is</a:t>
            </a:r>
            <a:r>
              <a:rPr lang="fr-FR" sz="1600" b="1" dirty="0" smtClean="0"/>
              <a:t> </a:t>
            </a:r>
            <a:r>
              <a:rPr lang="fr-FR" sz="1600" b="1" dirty="0" err="1" smtClean="0"/>
              <a:t>displayed</a:t>
            </a:r>
            <a:endParaRPr lang="fr-FR" sz="1600" b="1" dirty="0"/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48" y="286660"/>
            <a:ext cx="585770" cy="58579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784575"/>
            <a:ext cx="2088000" cy="3463575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400" y="784575"/>
            <a:ext cx="2088000" cy="3463575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5222127" y="3417153"/>
            <a:ext cx="15332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b="1" dirty="0"/>
              <a:t>Scan or </a:t>
            </a:r>
            <a:r>
              <a:rPr lang="fr-FR" sz="1600" b="1" dirty="0" err="1" smtClean="0"/>
              <a:t>Tap</a:t>
            </a:r>
            <a:r>
              <a:rPr lang="fr-FR" sz="1600" b="1" dirty="0" smtClean="0"/>
              <a:t> </a:t>
            </a:r>
            <a:r>
              <a:rPr lang="fr-FR" sz="1600" b="1" dirty="0" err="1" smtClean="0"/>
              <a:t>your</a:t>
            </a:r>
            <a:r>
              <a:rPr lang="fr-FR" sz="1600" b="1" dirty="0" smtClean="0"/>
              <a:t> Profile </a:t>
            </a:r>
            <a:r>
              <a:rPr lang="fr-FR" sz="1600" b="1" dirty="0" err="1" smtClean="0"/>
              <a:t>card</a:t>
            </a:r>
            <a:endParaRPr lang="fr-FR" sz="1600" b="1" dirty="0"/>
          </a:p>
        </p:txBody>
      </p:sp>
      <p:cxnSp>
        <p:nvCxnSpPr>
          <p:cNvPr id="22" name="Straight Arrow Connector 24"/>
          <p:cNvCxnSpPr/>
          <p:nvPr/>
        </p:nvCxnSpPr>
        <p:spPr>
          <a:xfrm>
            <a:off x="5222127" y="3215373"/>
            <a:ext cx="1690416" cy="1"/>
          </a:xfrm>
          <a:prstGeom prst="straightConnector1">
            <a:avLst/>
          </a:prstGeom>
          <a:ln w="76200">
            <a:solidFill>
              <a:srgbClr val="915415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4"/>
          <p:cNvCxnSpPr/>
          <p:nvPr/>
        </p:nvCxnSpPr>
        <p:spPr>
          <a:xfrm>
            <a:off x="1281384" y="3215373"/>
            <a:ext cx="1690416" cy="1"/>
          </a:xfrm>
          <a:prstGeom prst="straightConnector1">
            <a:avLst/>
          </a:prstGeom>
          <a:ln w="76200">
            <a:solidFill>
              <a:srgbClr val="915415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8915400" y="3235985"/>
            <a:ext cx="1690416" cy="1"/>
          </a:xfrm>
          <a:prstGeom prst="straightConnector1">
            <a:avLst/>
          </a:prstGeom>
          <a:ln w="76200">
            <a:solidFill>
              <a:srgbClr val="915415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Image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477" y="2855373"/>
            <a:ext cx="719975" cy="7200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398053" y="3417153"/>
            <a:ext cx="15332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b="1" dirty="0"/>
              <a:t>Scan or </a:t>
            </a:r>
            <a:r>
              <a:rPr lang="fr-FR" sz="1600" b="1" dirty="0" err="1"/>
              <a:t>Tap</a:t>
            </a:r>
            <a:r>
              <a:rPr lang="fr-FR" sz="1600" b="1" dirty="0"/>
              <a:t> a Product Pack</a:t>
            </a:r>
          </a:p>
          <a:p>
            <a:pPr algn="ctr"/>
            <a:r>
              <a:rPr lang="fr-FR" sz="1600" b="1" dirty="0"/>
              <a:t>or </a:t>
            </a:r>
            <a:r>
              <a:rPr lang="fr-FR" sz="1600" b="1" dirty="0" smtClean="0"/>
              <a:t>Label</a:t>
            </a:r>
            <a:endParaRPr lang="fr-FR" sz="1600" b="1" dirty="0"/>
          </a:p>
        </p:txBody>
      </p:sp>
    </p:spTree>
    <p:extLst>
      <p:ext uri="{BB962C8B-B14F-4D97-AF65-F5344CB8AC3E}">
        <p14:creationId xmlns:p14="http://schemas.microsoft.com/office/powerpoint/2010/main" val="29174130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Food allergy and intolerance management</a:t>
            </a:r>
            <a:br>
              <a:rPr lang="en-US" dirty="0"/>
            </a:br>
            <a:r>
              <a:rPr lang="en-US" dirty="0" err="1" smtClean="0"/>
              <a:t>fTag</a:t>
            </a:r>
            <a:r>
              <a:rPr lang="en-US" dirty="0" smtClean="0"/>
              <a:t> – </a:t>
            </a:r>
            <a:r>
              <a:rPr lang="en-US" dirty="0"/>
              <a:t>as easy as </a:t>
            </a:r>
            <a:r>
              <a:rPr lang="en-US" dirty="0" smtClean="0"/>
              <a:t>ABC</a:t>
            </a:r>
            <a:endParaRPr lang="fr-FR" dirty="0"/>
          </a:p>
        </p:txBody>
      </p:sp>
      <p:sp>
        <p:nvSpPr>
          <p:cNvPr id="35" name="Rectangle 34"/>
          <p:cNvSpPr/>
          <p:nvPr/>
        </p:nvSpPr>
        <p:spPr>
          <a:xfrm>
            <a:off x="5222127" y="3417153"/>
            <a:ext cx="15332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b="1" dirty="0"/>
              <a:t>Scan or </a:t>
            </a:r>
            <a:r>
              <a:rPr lang="fr-FR" sz="1600" b="1" dirty="0" err="1"/>
              <a:t>Tap</a:t>
            </a:r>
            <a:r>
              <a:rPr lang="fr-FR" sz="1600" b="1" dirty="0"/>
              <a:t> a Product Pack</a:t>
            </a:r>
          </a:p>
          <a:p>
            <a:pPr algn="ctr"/>
            <a:r>
              <a:rPr lang="fr-FR" sz="1600" b="1" dirty="0"/>
              <a:t>or </a:t>
            </a:r>
            <a:r>
              <a:rPr lang="fr-FR" sz="1600" b="1" dirty="0" smtClean="0"/>
              <a:t>Label</a:t>
            </a:r>
            <a:endParaRPr lang="fr-FR" sz="1600" b="1" dirty="0"/>
          </a:p>
        </p:txBody>
      </p:sp>
      <p:sp>
        <p:nvSpPr>
          <p:cNvPr id="36" name="Rectangle 35"/>
          <p:cNvSpPr/>
          <p:nvPr/>
        </p:nvSpPr>
        <p:spPr>
          <a:xfrm>
            <a:off x="7282262" y="4171950"/>
            <a:ext cx="16331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b="1" dirty="0" err="1" smtClean="0"/>
              <a:t>your</a:t>
            </a:r>
            <a:r>
              <a:rPr lang="fr-FR" sz="1600" b="1" dirty="0" smtClean="0"/>
              <a:t> Profile</a:t>
            </a:r>
            <a:br>
              <a:rPr lang="fr-FR" sz="1600" b="1" dirty="0" smtClean="0"/>
            </a:br>
            <a:r>
              <a:rPr lang="fr-FR" sz="1600" b="1" dirty="0" err="1" smtClean="0"/>
              <a:t>is</a:t>
            </a:r>
            <a:r>
              <a:rPr lang="fr-FR" sz="1600" b="1" dirty="0" smtClean="0"/>
              <a:t> gone</a:t>
            </a:r>
            <a:endParaRPr lang="fr-FR" sz="1600" b="1" dirty="0"/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48" y="286660"/>
            <a:ext cx="585770" cy="58579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784575"/>
            <a:ext cx="2088000" cy="346357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7433" y="784575"/>
            <a:ext cx="2088000" cy="3463575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400" y="784574"/>
            <a:ext cx="2088000" cy="3463575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5172322" y="2311153"/>
            <a:ext cx="15332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b="1" dirty="0" err="1" smtClean="0"/>
              <a:t>after</a:t>
            </a:r>
            <a:endParaRPr lang="fr-FR" sz="1600" b="1" dirty="0" smtClean="0"/>
          </a:p>
          <a:p>
            <a:pPr algn="ctr"/>
            <a:r>
              <a:rPr lang="fr-FR" sz="1600" b="1" dirty="0" smtClean="0"/>
              <a:t>few </a:t>
            </a:r>
            <a:r>
              <a:rPr lang="fr-FR" sz="1600" b="1" dirty="0" err="1" smtClean="0"/>
              <a:t>hours</a:t>
            </a:r>
            <a:r>
              <a:rPr lang="fr-FR" sz="1600" b="1" dirty="0" smtClean="0"/>
              <a:t>…</a:t>
            </a:r>
            <a:endParaRPr lang="fr-FR" sz="1600" b="1" dirty="0"/>
          </a:p>
        </p:txBody>
      </p:sp>
      <p:sp>
        <p:nvSpPr>
          <p:cNvPr id="16" name="Rectangle 15"/>
          <p:cNvSpPr/>
          <p:nvPr/>
        </p:nvSpPr>
        <p:spPr>
          <a:xfrm>
            <a:off x="1398053" y="3417153"/>
            <a:ext cx="15332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b="1" dirty="0"/>
              <a:t>Scan or </a:t>
            </a:r>
            <a:r>
              <a:rPr lang="fr-FR" sz="1600" b="1" dirty="0" err="1"/>
              <a:t>Tap</a:t>
            </a:r>
            <a:r>
              <a:rPr lang="fr-FR" sz="1600" b="1" dirty="0"/>
              <a:t> a Product Pack</a:t>
            </a:r>
          </a:p>
          <a:p>
            <a:pPr algn="ctr"/>
            <a:r>
              <a:rPr lang="fr-FR" sz="1600" b="1" dirty="0"/>
              <a:t>or </a:t>
            </a:r>
            <a:r>
              <a:rPr lang="fr-FR" sz="1600" b="1" dirty="0" smtClean="0"/>
              <a:t>Label</a:t>
            </a:r>
            <a:endParaRPr lang="fr-FR" sz="1600" b="1" dirty="0"/>
          </a:p>
        </p:txBody>
      </p:sp>
      <p:sp>
        <p:nvSpPr>
          <p:cNvPr id="17" name="Rectangle 16"/>
          <p:cNvSpPr/>
          <p:nvPr/>
        </p:nvSpPr>
        <p:spPr>
          <a:xfrm>
            <a:off x="1398053" y="2095709"/>
            <a:ext cx="15332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b="1" dirty="0" err="1" smtClean="0"/>
              <a:t>Your</a:t>
            </a:r>
            <a:r>
              <a:rPr lang="fr-FR" sz="1600" b="1" dirty="0" smtClean="0"/>
              <a:t> profile</a:t>
            </a:r>
            <a:br>
              <a:rPr lang="fr-FR" sz="1600" b="1" dirty="0" smtClean="0"/>
            </a:br>
            <a:r>
              <a:rPr lang="fr-FR" sz="1600" b="1" dirty="0" err="1" smtClean="0"/>
              <a:t>is</a:t>
            </a:r>
            <a:r>
              <a:rPr lang="fr-FR" sz="1600" b="1" dirty="0" smtClean="0"/>
              <a:t> </a:t>
            </a:r>
            <a:r>
              <a:rPr lang="fr-FR" sz="1600" b="1" dirty="0" err="1" smtClean="0"/>
              <a:t>known</a:t>
            </a:r>
            <a:r>
              <a:rPr lang="fr-FR" sz="1600" b="1" dirty="0" smtClean="0"/>
              <a:t> for</a:t>
            </a:r>
          </a:p>
          <a:p>
            <a:pPr algn="ctr"/>
            <a:r>
              <a:rPr lang="fr-FR" sz="1600" b="1" dirty="0" smtClean="0"/>
              <a:t>few </a:t>
            </a:r>
            <a:r>
              <a:rPr lang="fr-FR" sz="1600" b="1" dirty="0" err="1" smtClean="0"/>
              <a:t>hours</a:t>
            </a:r>
            <a:r>
              <a:rPr lang="fr-FR" sz="1600" b="1" dirty="0" smtClean="0"/>
              <a:t>…</a:t>
            </a:r>
            <a:endParaRPr lang="fr-FR" sz="1600" b="1" dirty="0"/>
          </a:p>
        </p:txBody>
      </p:sp>
      <p:sp>
        <p:nvSpPr>
          <p:cNvPr id="19" name="Rectangle 18"/>
          <p:cNvSpPr/>
          <p:nvPr/>
        </p:nvSpPr>
        <p:spPr>
          <a:xfrm>
            <a:off x="2043519" y="4640818"/>
            <a:ext cx="50569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2017 </a:t>
            </a:r>
            <a:r>
              <a:rPr lang="en-US" b="1" i="1" dirty="0">
                <a:solidFill>
                  <a:schemeClr val="accent2">
                    <a:lumMod val="75000"/>
                  </a:schemeClr>
                </a:solidFill>
              </a:rPr>
              <a:t>Innovation</a:t>
            </a:r>
            <a:endParaRPr lang="fr-F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21" name="Straight Arrow Connector 24"/>
          <p:cNvCxnSpPr/>
          <p:nvPr/>
        </p:nvCxnSpPr>
        <p:spPr>
          <a:xfrm>
            <a:off x="5222127" y="3215373"/>
            <a:ext cx="1690416" cy="1"/>
          </a:xfrm>
          <a:prstGeom prst="straightConnector1">
            <a:avLst/>
          </a:prstGeom>
          <a:ln w="76200">
            <a:solidFill>
              <a:srgbClr val="915415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429000" y="4171950"/>
            <a:ext cx="16337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b="1" dirty="0" smtClean="0"/>
              <a:t>the </a:t>
            </a:r>
            <a:r>
              <a:rPr lang="fr-FR" sz="1600" b="1" dirty="0" err="1" smtClean="0"/>
              <a:t>Tailored</a:t>
            </a:r>
            <a:r>
              <a:rPr lang="fr-FR" sz="1600" b="1" dirty="0" smtClean="0"/>
              <a:t> info</a:t>
            </a:r>
            <a:br>
              <a:rPr lang="fr-FR" sz="1600" b="1" dirty="0" smtClean="0"/>
            </a:br>
            <a:r>
              <a:rPr lang="fr-FR" sz="1600" b="1" dirty="0" err="1" smtClean="0"/>
              <a:t>is</a:t>
            </a:r>
            <a:r>
              <a:rPr lang="fr-FR" sz="1600" b="1" dirty="0" smtClean="0"/>
              <a:t> </a:t>
            </a:r>
            <a:r>
              <a:rPr lang="fr-FR" sz="1600" b="1" dirty="0" err="1" smtClean="0"/>
              <a:t>displayed</a:t>
            </a:r>
            <a:endParaRPr lang="fr-FR" sz="1600" b="1" dirty="0"/>
          </a:p>
        </p:txBody>
      </p:sp>
      <p:cxnSp>
        <p:nvCxnSpPr>
          <p:cNvPr id="24" name="Straight Arrow Connector 24"/>
          <p:cNvCxnSpPr/>
          <p:nvPr/>
        </p:nvCxnSpPr>
        <p:spPr>
          <a:xfrm>
            <a:off x="0" y="3215373"/>
            <a:ext cx="2971800" cy="1"/>
          </a:xfrm>
          <a:prstGeom prst="straightConnector1">
            <a:avLst/>
          </a:prstGeom>
          <a:ln w="76200">
            <a:solidFill>
              <a:srgbClr val="915415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37929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864000" y="2623742"/>
            <a:ext cx="7416000" cy="229638"/>
          </a:xfrm>
          <a:prstGeom prst="rect">
            <a:avLst/>
          </a:prstGeom>
          <a:gradFill flip="none" rotWithShape="1">
            <a:gsLst>
              <a:gs pos="0">
                <a:srgbClr val="0C76B3"/>
              </a:gs>
              <a:gs pos="100000">
                <a:srgbClr val="B81D2E"/>
              </a:gs>
              <a:gs pos="50000">
                <a:srgbClr val="ECECE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2456300" y="1043285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/>
              <a:t>Product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172200" y="1043285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/>
              <a:t>Unit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158100" y="1043285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/>
              <a:t>Batch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33400" y="2181551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err="1"/>
              <a:t>Every</a:t>
            </a:r>
            <a:endParaRPr lang="fr-FR" sz="2400" b="1" dirty="0"/>
          </a:p>
        </p:txBody>
      </p:sp>
      <p:sp>
        <p:nvSpPr>
          <p:cNvPr id="33" name="Rectangle 32"/>
          <p:cNvSpPr/>
          <p:nvPr/>
        </p:nvSpPr>
        <p:spPr>
          <a:xfrm>
            <a:off x="6705600" y="2171891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2400" b="1" dirty="0" err="1"/>
              <a:t>Each</a:t>
            </a:r>
            <a:endParaRPr lang="fr-FR" sz="2400" b="1" dirty="0"/>
          </a:p>
        </p:txBody>
      </p:sp>
      <p:sp>
        <p:nvSpPr>
          <p:cNvPr id="34" name="Rectangle 33"/>
          <p:cNvSpPr/>
          <p:nvPr/>
        </p:nvSpPr>
        <p:spPr>
          <a:xfrm>
            <a:off x="6172200" y="3202678"/>
            <a:ext cx="1905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 err="1"/>
              <a:t>Unitary</a:t>
            </a:r>
            <a:endParaRPr lang="fr-FR" sz="2400" dirty="0"/>
          </a:p>
          <a:p>
            <a:pPr algn="ctr"/>
            <a:r>
              <a:rPr lang="fr-FR" sz="2400" dirty="0" err="1"/>
              <a:t>Tagging</a:t>
            </a:r>
            <a:endParaRPr lang="fr-FR" sz="2400" dirty="0"/>
          </a:p>
        </p:txBody>
      </p:sp>
      <p:grpSp>
        <p:nvGrpSpPr>
          <p:cNvPr id="9" name="Groupe 8"/>
          <p:cNvGrpSpPr/>
          <p:nvPr/>
        </p:nvGrpSpPr>
        <p:grpSpPr>
          <a:xfrm>
            <a:off x="762000" y="3292646"/>
            <a:ext cx="381000" cy="1169696"/>
            <a:chOff x="552450" y="2905587"/>
            <a:chExt cx="381000" cy="1169696"/>
          </a:xfrm>
        </p:grpSpPr>
        <p:sp>
          <p:nvSpPr>
            <p:cNvPr id="37" name="Ellipse 36"/>
            <p:cNvSpPr/>
            <p:nvPr/>
          </p:nvSpPr>
          <p:spPr>
            <a:xfrm>
              <a:off x="552450" y="3694283"/>
              <a:ext cx="381000" cy="381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85800" y="2976535"/>
              <a:ext cx="114300" cy="762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Ellipse 39"/>
            <p:cNvSpPr/>
            <p:nvPr/>
          </p:nvSpPr>
          <p:spPr>
            <a:xfrm>
              <a:off x="685350" y="2905587"/>
              <a:ext cx="115200" cy="1152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685800" y="3534708"/>
              <a:ext cx="114300" cy="28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5" name="Rectangle 34"/>
          <p:cNvSpPr/>
          <p:nvPr/>
        </p:nvSpPr>
        <p:spPr>
          <a:xfrm>
            <a:off x="4158100" y="3181350"/>
            <a:ext cx="1905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/>
              <a:t>Variable Printing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8001000" y="3292646"/>
            <a:ext cx="381000" cy="1169696"/>
            <a:chOff x="8001000" y="3486150"/>
            <a:chExt cx="381000" cy="1169696"/>
          </a:xfrm>
        </p:grpSpPr>
        <p:sp>
          <p:nvSpPr>
            <p:cNvPr id="45" name="Ellipse 44"/>
            <p:cNvSpPr/>
            <p:nvPr/>
          </p:nvSpPr>
          <p:spPr>
            <a:xfrm>
              <a:off x="8001000" y="4274846"/>
              <a:ext cx="381000" cy="381000"/>
            </a:xfrm>
            <a:prstGeom prst="ellipse">
              <a:avLst/>
            </a:prstGeom>
            <a:solidFill>
              <a:srgbClr val="B91F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8134350" y="3557098"/>
              <a:ext cx="114300" cy="762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Ellipse 46"/>
            <p:cNvSpPr/>
            <p:nvPr/>
          </p:nvSpPr>
          <p:spPr>
            <a:xfrm>
              <a:off x="8133900" y="3486150"/>
              <a:ext cx="115200" cy="1152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8134350" y="3671098"/>
              <a:ext cx="114300" cy="648000"/>
            </a:xfrm>
            <a:prstGeom prst="rect">
              <a:avLst/>
            </a:prstGeom>
            <a:solidFill>
              <a:srgbClr val="B91F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5" name="Rectangle 54"/>
          <p:cNvSpPr/>
          <p:nvPr/>
        </p:nvSpPr>
        <p:spPr>
          <a:xfrm>
            <a:off x="762000" y="1043285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/>
              <a:t>Brand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456300" y="1371421"/>
            <a:ext cx="1905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/>
              <a:t>SKU / GTIN</a:t>
            </a:r>
          </a:p>
          <a:p>
            <a:pPr algn="ctr"/>
            <a:r>
              <a:rPr lang="fr-FR" sz="2400" dirty="0" err="1"/>
              <a:t>Ingredients</a:t>
            </a:r>
            <a:r>
              <a:rPr lang="fr-FR" sz="2400" dirty="0"/>
              <a:t/>
            </a:r>
            <a:br>
              <a:rPr lang="fr-FR" sz="2400" dirty="0"/>
            </a:br>
            <a:r>
              <a:rPr lang="fr-FR" sz="2400" dirty="0" err="1"/>
              <a:t>Allergens</a:t>
            </a:r>
            <a:endParaRPr lang="fr-FR" sz="2400" dirty="0"/>
          </a:p>
        </p:txBody>
      </p:sp>
      <p:sp>
        <p:nvSpPr>
          <p:cNvPr id="58" name="Rectangle 57"/>
          <p:cNvSpPr/>
          <p:nvPr/>
        </p:nvSpPr>
        <p:spPr>
          <a:xfrm>
            <a:off x="6172200" y="1371421"/>
            <a:ext cx="1905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 err="1"/>
              <a:t>sGTIN</a:t>
            </a:r>
            <a:endParaRPr lang="fr-FR" sz="2400" dirty="0"/>
          </a:p>
          <a:p>
            <a:pPr algn="ctr"/>
            <a:r>
              <a:rPr lang="fr-FR" sz="2400" dirty="0"/>
              <a:t>UUID</a:t>
            </a:r>
          </a:p>
          <a:p>
            <a:pPr algn="ctr"/>
            <a:r>
              <a:rPr lang="fr-FR" sz="2400" dirty="0" err="1"/>
              <a:t>Exp</a:t>
            </a:r>
            <a:r>
              <a:rPr lang="fr-FR" sz="2400" dirty="0"/>
              <a:t>.</a:t>
            </a:r>
          </a:p>
        </p:txBody>
      </p:sp>
      <p:sp>
        <p:nvSpPr>
          <p:cNvPr id="60" name="Titr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>
                <a:latin typeface="+mn-lt"/>
                <a:cs typeface="Arial" panose="020B0604020202020204" pitchFamily="34" charset="0"/>
              </a:rPr>
              <a:t>fTag</a:t>
            </a:r>
            <a:r>
              <a:rPr lang="fr-FR" dirty="0" smtClean="0">
                <a:latin typeface="+mn-lt"/>
                <a:cs typeface="Arial" panose="020B0604020202020204" pitchFamily="34" charset="0"/>
              </a:rPr>
              <a:t> </a:t>
            </a:r>
            <a:br>
              <a:rPr lang="fr-FR" dirty="0" smtClean="0">
                <a:latin typeface="+mn-lt"/>
                <a:cs typeface="Arial" panose="020B0604020202020204" pitchFamily="34" charset="0"/>
              </a:rPr>
            </a:br>
            <a:r>
              <a:rPr lang="fr-FR" dirty="0" smtClean="0">
                <a:latin typeface="+mn-lt"/>
                <a:cs typeface="Arial" panose="020B0604020202020204" pitchFamily="34" charset="0"/>
              </a:rPr>
              <a:t>in the packaging </a:t>
            </a:r>
            <a:r>
              <a:rPr lang="fr-FR" dirty="0" err="1" smtClean="0">
                <a:latin typeface="+mn-lt"/>
                <a:cs typeface="Arial" panose="020B0604020202020204" pitchFamily="34" charset="0"/>
              </a:rPr>
              <a:t>ecosystem</a:t>
            </a:r>
            <a:endParaRPr lang="fr-FR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863999" y="2853226"/>
            <a:ext cx="24203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197DB6"/>
                </a:solidFill>
              </a:rPr>
              <a:t>Cold Data</a:t>
            </a:r>
          </a:p>
        </p:txBody>
      </p:sp>
      <p:sp>
        <p:nvSpPr>
          <p:cNvPr id="68" name="Rectangle 67"/>
          <p:cNvSpPr/>
          <p:nvPr/>
        </p:nvSpPr>
        <p:spPr>
          <a:xfrm>
            <a:off x="5807951" y="2843566"/>
            <a:ext cx="24720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2400" b="1" dirty="0">
                <a:solidFill>
                  <a:srgbClr val="B92333"/>
                </a:solidFill>
              </a:rPr>
              <a:t>Warm Data</a:t>
            </a:r>
          </a:p>
        </p:txBody>
      </p:sp>
      <p:pic>
        <p:nvPicPr>
          <p:cNvPr id="49" name="Image 4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915" y="4095750"/>
            <a:ext cx="585770" cy="585790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7112" y="4120444"/>
            <a:ext cx="561076" cy="561096"/>
          </a:xfrm>
          <a:prstGeom prst="rect">
            <a:avLst/>
          </a:prstGeom>
        </p:spPr>
      </p:pic>
      <p:pic>
        <p:nvPicPr>
          <p:cNvPr id="69" name="Image 6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0062" y="4120444"/>
            <a:ext cx="561076" cy="561096"/>
          </a:xfrm>
          <a:prstGeom prst="rect">
            <a:avLst/>
          </a:prstGeom>
        </p:spPr>
      </p:pic>
      <p:pic>
        <p:nvPicPr>
          <p:cNvPr id="70" name="Image 6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4162" y="4120444"/>
            <a:ext cx="561076" cy="561096"/>
          </a:xfrm>
          <a:prstGeom prst="rect">
            <a:avLst/>
          </a:prstGeom>
        </p:spPr>
      </p:pic>
      <p:sp>
        <p:nvSpPr>
          <p:cNvPr id="74" name="Rectangle 73"/>
          <p:cNvSpPr/>
          <p:nvPr/>
        </p:nvSpPr>
        <p:spPr>
          <a:xfrm>
            <a:off x="2573787" y="1043285"/>
            <a:ext cx="1670027" cy="3738265"/>
          </a:xfrm>
          <a:prstGeom prst="rect">
            <a:avLst/>
          </a:prstGeom>
          <a:noFill/>
          <a:ln w="38100">
            <a:solidFill>
              <a:srgbClr val="91541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746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63500">
          <a:solidFill>
            <a:schemeClr val="accent6">
              <a:lumMod val="60000"/>
              <a:lumOff val="40000"/>
            </a:schemeClr>
          </a:solidFill>
          <a:headEnd type="triangl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1530</TotalTime>
  <Words>578</Words>
  <Application>Microsoft Office PowerPoint</Application>
  <PresentationFormat>Affichage à l'écran (16:9)</PresentationFormat>
  <Paragraphs>193</Paragraphs>
  <Slides>14</Slides>
  <Notes>14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X-UP application fTag – information to consumers food allergies and intolerances </vt:lpstr>
      <vt:lpstr>from mobiLead’s innovations  to fTag as a company</vt:lpstr>
      <vt:lpstr>Food allergy and intolerance a serious medical issue </vt:lpstr>
      <vt:lpstr>Food allergy and intolerance management INCO – European Union (EU)'s 1169/2011 regulation</vt:lpstr>
      <vt:lpstr>Printed information vs Digital mobile comparaison</vt:lpstr>
      <vt:lpstr>from Product Information to Tailored Content with the fTag solution in few steps</vt:lpstr>
      <vt:lpstr>Food allergy and intolerance management fTag – as easy as ABC</vt:lpstr>
      <vt:lpstr>Food allergy and intolerance management fTag – as easy as ABC</vt:lpstr>
      <vt:lpstr>fTag  in the packaging ecosystem</vt:lpstr>
      <vt:lpstr>key features fTag Data</vt:lpstr>
      <vt:lpstr>key features  fTag Tags and Labels</vt:lpstr>
      <vt:lpstr>key features fTag Mobile A pplications</vt:lpstr>
      <vt:lpstr>fTag usages New features / New markets</vt:lpstr>
      <vt:lpstr>X-UP application fTag – information to consumers food allergies and intolerances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fTag by mobiLead</dc:title>
  <dc:subject>from product identification to related content and services</dc:subject>
  <dc:creator>Laurent TONNELIER, mobiLead CEO</dc:creator>
  <cp:keywords>fTag by mobiLead</cp:keywords>
  <dc:description>November 2-4, 2014
PackExpo - Chicago USA</dc:description>
  <cp:lastModifiedBy>Laurent Tonnelier</cp:lastModifiedBy>
  <cp:revision>674</cp:revision>
  <cp:lastPrinted>2017-02-27T19:16:28Z</cp:lastPrinted>
  <dcterms:created xsi:type="dcterms:W3CDTF">2006-08-16T00:00:00Z</dcterms:created>
  <dcterms:modified xsi:type="dcterms:W3CDTF">2017-03-13T18:46:12Z</dcterms:modified>
  <cp:category>fTag by mobiLead</cp:category>
</cp:coreProperties>
</file>