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898" r:id="rId2"/>
    <p:sldId id="895" r:id="rId3"/>
    <p:sldId id="896" r:id="rId4"/>
    <p:sldId id="913" r:id="rId5"/>
    <p:sldId id="914" r:id="rId6"/>
    <p:sldId id="905" r:id="rId7"/>
    <p:sldId id="791" r:id="rId8"/>
    <p:sldId id="922" r:id="rId9"/>
    <p:sldId id="918" r:id="rId10"/>
    <p:sldId id="919" r:id="rId11"/>
    <p:sldId id="920" r:id="rId12"/>
    <p:sldId id="906" r:id="rId13"/>
    <p:sldId id="879" r:id="rId14"/>
    <p:sldId id="912" r:id="rId15"/>
    <p:sldId id="887" r:id="rId16"/>
    <p:sldId id="894" r:id="rId17"/>
    <p:sldId id="899" r:id="rId18"/>
    <p:sldId id="917" r:id="rId19"/>
    <p:sldId id="908" r:id="rId20"/>
    <p:sldId id="909" r:id="rId21"/>
    <p:sldId id="910" r:id="rId22"/>
    <p:sldId id="907" r:id="rId23"/>
    <p:sldId id="900" r:id="rId24"/>
    <p:sldId id="904" r:id="rId25"/>
  </p:sldIdLst>
  <p:sldSz cx="9144000" cy="5143500" type="screen16x9"/>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61D2A"/>
    <a:srgbClr val="000000"/>
    <a:srgbClr val="E20014"/>
    <a:srgbClr val="6F3B22"/>
    <a:srgbClr val="6B94C6"/>
    <a:srgbClr val="B4BCC3"/>
    <a:srgbClr val="9BA5AF"/>
    <a:srgbClr val="0D57A6"/>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76900" autoAdjust="0"/>
  </p:normalViewPr>
  <p:slideViewPr>
    <p:cSldViewPr>
      <p:cViewPr varScale="1">
        <p:scale>
          <a:sx n="138" d="100"/>
          <a:sy n="138" d="100"/>
        </p:scale>
        <p:origin x="432" y="102"/>
      </p:cViewPr>
      <p:guideLst>
        <p:guide orient="horz" pos="1620"/>
        <p:guide pos="2880"/>
      </p:guideLst>
    </p:cSldViewPr>
  </p:slideViewPr>
  <p:outlineViewPr>
    <p:cViewPr>
      <p:scale>
        <a:sx n="33" d="100"/>
        <a:sy n="33" d="100"/>
      </p:scale>
      <p:origin x="0" y="-421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7" d="100"/>
          <a:sy n="97" d="100"/>
        </p:scale>
        <p:origin x="3654" y="84"/>
      </p:cViewPr>
      <p:guideLst>
        <p:guide orient="horz" pos="3110"/>
        <p:guide pos="21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889940" cy="493634"/>
          </a:xfrm>
          <a:prstGeom prst="rect">
            <a:avLst/>
          </a:prstGeom>
        </p:spPr>
        <p:txBody>
          <a:bodyPr vert="horz" lIns="91464" tIns="45733" rIns="91464" bIns="45733" rtlCol="0"/>
          <a:lstStyle>
            <a:lvl1pPr algn="l">
              <a:defRPr sz="1300"/>
            </a:lvl1pPr>
          </a:lstStyle>
          <a:p>
            <a:endParaRPr lang="fr-FR"/>
          </a:p>
        </p:txBody>
      </p:sp>
      <p:sp>
        <p:nvSpPr>
          <p:cNvPr id="3" name="Date Placeholder 2"/>
          <p:cNvSpPr>
            <a:spLocks noGrp="1"/>
          </p:cNvSpPr>
          <p:nvPr>
            <p:ph type="dt" sz="quarter" idx="1"/>
          </p:nvPr>
        </p:nvSpPr>
        <p:spPr>
          <a:xfrm>
            <a:off x="3777608" y="4"/>
            <a:ext cx="2889940" cy="493634"/>
          </a:xfrm>
          <a:prstGeom prst="rect">
            <a:avLst/>
          </a:prstGeom>
        </p:spPr>
        <p:txBody>
          <a:bodyPr vert="horz" lIns="91464" tIns="45733" rIns="91464" bIns="45733" rtlCol="0"/>
          <a:lstStyle>
            <a:lvl1pPr algn="r">
              <a:defRPr sz="1300"/>
            </a:lvl1pPr>
          </a:lstStyle>
          <a:p>
            <a:fld id="{5F1F6DD3-640B-4BDD-9747-AF035BCAD5D4}" type="datetimeFigureOut">
              <a:rPr lang="fr-FR" smtClean="0"/>
              <a:pPr/>
              <a:t>17/09/2017</a:t>
            </a:fld>
            <a:endParaRPr lang="fr-FR"/>
          </a:p>
        </p:txBody>
      </p:sp>
      <p:sp>
        <p:nvSpPr>
          <p:cNvPr id="4" name="Footer Placeholder 3"/>
          <p:cNvSpPr>
            <a:spLocks noGrp="1"/>
          </p:cNvSpPr>
          <p:nvPr>
            <p:ph type="ftr" sz="quarter" idx="2"/>
          </p:nvPr>
        </p:nvSpPr>
        <p:spPr>
          <a:xfrm>
            <a:off x="1" y="9377320"/>
            <a:ext cx="2889940" cy="493634"/>
          </a:xfrm>
          <a:prstGeom prst="rect">
            <a:avLst/>
          </a:prstGeom>
        </p:spPr>
        <p:txBody>
          <a:bodyPr vert="horz" lIns="91464" tIns="45733" rIns="91464" bIns="45733" rtlCol="0" anchor="b"/>
          <a:lstStyle>
            <a:lvl1pPr algn="l">
              <a:defRPr sz="1300"/>
            </a:lvl1pPr>
          </a:lstStyle>
          <a:p>
            <a:endParaRPr lang="fr-FR"/>
          </a:p>
        </p:txBody>
      </p:sp>
      <p:sp>
        <p:nvSpPr>
          <p:cNvPr id="5" name="Slide Number Placeholder 4"/>
          <p:cNvSpPr>
            <a:spLocks noGrp="1"/>
          </p:cNvSpPr>
          <p:nvPr>
            <p:ph type="sldNum" sz="quarter" idx="3"/>
          </p:nvPr>
        </p:nvSpPr>
        <p:spPr>
          <a:xfrm>
            <a:off x="3777608" y="9377320"/>
            <a:ext cx="2889940" cy="493634"/>
          </a:xfrm>
          <a:prstGeom prst="rect">
            <a:avLst/>
          </a:prstGeom>
        </p:spPr>
        <p:txBody>
          <a:bodyPr vert="horz" lIns="91464" tIns="45733" rIns="91464" bIns="45733" rtlCol="0" anchor="b"/>
          <a:lstStyle>
            <a:lvl1pPr algn="r">
              <a:defRPr sz="1300"/>
            </a:lvl1pPr>
          </a:lstStyle>
          <a:p>
            <a:fld id="{C34B7DCB-BA24-4AA2-8683-76724D796835}" type="slidenum">
              <a:rPr lang="fr-FR" smtClean="0"/>
              <a:pPr/>
              <a:t>‹N°›</a:t>
            </a:fld>
            <a:endParaRPr lang="fr-FR"/>
          </a:p>
        </p:txBody>
      </p:sp>
    </p:spTree>
    <p:extLst>
      <p:ext uri="{BB962C8B-B14F-4D97-AF65-F5344CB8AC3E}">
        <p14:creationId xmlns:p14="http://schemas.microsoft.com/office/powerpoint/2010/main" val="62644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889940" cy="493634"/>
          </a:xfrm>
          <a:prstGeom prst="rect">
            <a:avLst/>
          </a:prstGeom>
        </p:spPr>
        <p:txBody>
          <a:bodyPr vert="horz" lIns="91464" tIns="45733" rIns="91464" bIns="45733" rtlCol="0"/>
          <a:lstStyle>
            <a:lvl1pPr algn="l">
              <a:defRPr sz="1300"/>
            </a:lvl1pPr>
          </a:lstStyle>
          <a:p>
            <a:endParaRPr lang="fr-FR"/>
          </a:p>
        </p:txBody>
      </p:sp>
      <p:sp>
        <p:nvSpPr>
          <p:cNvPr id="3" name="Date Placeholder 2"/>
          <p:cNvSpPr>
            <a:spLocks noGrp="1"/>
          </p:cNvSpPr>
          <p:nvPr>
            <p:ph type="dt" idx="1"/>
          </p:nvPr>
        </p:nvSpPr>
        <p:spPr>
          <a:xfrm>
            <a:off x="3777608" y="4"/>
            <a:ext cx="2889940" cy="493634"/>
          </a:xfrm>
          <a:prstGeom prst="rect">
            <a:avLst/>
          </a:prstGeom>
        </p:spPr>
        <p:txBody>
          <a:bodyPr vert="horz" lIns="91464" tIns="45733" rIns="91464" bIns="45733" rtlCol="0"/>
          <a:lstStyle>
            <a:lvl1pPr algn="r">
              <a:defRPr sz="1300"/>
            </a:lvl1pPr>
          </a:lstStyle>
          <a:p>
            <a:fld id="{2DFAFBA4-7F77-40CF-A247-F8D156A946DA}" type="datetimeFigureOut">
              <a:rPr lang="fr-FR" smtClean="0"/>
              <a:pPr/>
              <a:t>17/09/2017</a:t>
            </a:fld>
            <a:endParaRPr lang="fr-FR"/>
          </a:p>
        </p:txBody>
      </p:sp>
      <p:sp>
        <p:nvSpPr>
          <p:cNvPr id="4" name="Slide Image Placeholder 3"/>
          <p:cNvSpPr>
            <a:spLocks noGrp="1" noRot="1" noChangeAspect="1"/>
          </p:cNvSpPr>
          <p:nvPr>
            <p:ph type="sldImg" idx="2"/>
          </p:nvPr>
        </p:nvSpPr>
        <p:spPr>
          <a:xfrm>
            <a:off x="46038" y="739775"/>
            <a:ext cx="6577012" cy="3700463"/>
          </a:xfrm>
          <a:prstGeom prst="rect">
            <a:avLst/>
          </a:prstGeom>
          <a:noFill/>
          <a:ln w="12700">
            <a:solidFill>
              <a:prstClr val="black"/>
            </a:solidFill>
          </a:ln>
        </p:spPr>
        <p:txBody>
          <a:bodyPr vert="horz" lIns="91464" tIns="45733" rIns="91464" bIns="45733" rtlCol="0" anchor="ctr"/>
          <a:lstStyle/>
          <a:p>
            <a:endParaRPr lang="fr-FR"/>
          </a:p>
        </p:txBody>
      </p:sp>
      <p:sp>
        <p:nvSpPr>
          <p:cNvPr id="5" name="Notes Placeholder 4"/>
          <p:cNvSpPr>
            <a:spLocks noGrp="1"/>
          </p:cNvSpPr>
          <p:nvPr>
            <p:ph type="body" sz="quarter" idx="3"/>
          </p:nvPr>
        </p:nvSpPr>
        <p:spPr>
          <a:xfrm>
            <a:off x="666909" y="4689515"/>
            <a:ext cx="5335270" cy="4442699"/>
          </a:xfrm>
          <a:prstGeom prst="rect">
            <a:avLst/>
          </a:prstGeom>
        </p:spPr>
        <p:txBody>
          <a:bodyPr vert="horz" lIns="91464" tIns="45733" rIns="91464" bIns="457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1" y="9377320"/>
            <a:ext cx="2889940" cy="493634"/>
          </a:xfrm>
          <a:prstGeom prst="rect">
            <a:avLst/>
          </a:prstGeom>
        </p:spPr>
        <p:txBody>
          <a:bodyPr vert="horz" lIns="91464" tIns="45733" rIns="91464" bIns="45733" rtlCol="0" anchor="b"/>
          <a:lstStyle>
            <a:lvl1pPr algn="l">
              <a:defRPr sz="1300"/>
            </a:lvl1pPr>
          </a:lstStyle>
          <a:p>
            <a:endParaRPr lang="fr-FR"/>
          </a:p>
        </p:txBody>
      </p:sp>
      <p:sp>
        <p:nvSpPr>
          <p:cNvPr id="7" name="Slide Number Placeholder 6"/>
          <p:cNvSpPr>
            <a:spLocks noGrp="1"/>
          </p:cNvSpPr>
          <p:nvPr>
            <p:ph type="sldNum" sz="quarter" idx="5"/>
          </p:nvPr>
        </p:nvSpPr>
        <p:spPr>
          <a:xfrm>
            <a:off x="3777608" y="9377320"/>
            <a:ext cx="2889940" cy="493634"/>
          </a:xfrm>
          <a:prstGeom prst="rect">
            <a:avLst/>
          </a:prstGeom>
        </p:spPr>
        <p:txBody>
          <a:bodyPr vert="horz" lIns="91464" tIns="45733" rIns="91464" bIns="45733" rtlCol="0" anchor="b"/>
          <a:lstStyle>
            <a:lvl1pPr algn="r">
              <a:defRPr sz="1300"/>
            </a:lvl1pPr>
          </a:lstStyle>
          <a:p>
            <a:fld id="{C91E57C9-92A7-4417-A233-FC753F8BD2F7}" type="slidenum">
              <a:rPr lang="fr-FR" smtClean="0"/>
              <a:pPr/>
              <a:t>‹N°›</a:t>
            </a:fld>
            <a:endParaRPr lang="fr-FR"/>
          </a:p>
        </p:txBody>
      </p:sp>
    </p:spTree>
    <p:extLst>
      <p:ext uri="{BB962C8B-B14F-4D97-AF65-F5344CB8AC3E}">
        <p14:creationId xmlns:p14="http://schemas.microsoft.com/office/powerpoint/2010/main" val="149278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dtxu1AOhVlI"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Harnessing active and intelligent technologies to add value to flexible and rigid packaging</a:t>
            </a:r>
          </a:p>
          <a:p>
            <a:endParaRPr lang="en-US" sz="1200" b="1" i="1" u="none" strike="noStrike" kern="1200" baseline="0" dirty="0">
              <a:solidFill>
                <a:schemeClr val="tx1"/>
              </a:solidFill>
              <a:latin typeface="+mn-lt"/>
              <a:ea typeface="+mn-ea"/>
              <a:cs typeface="+mn-cs"/>
            </a:endParaRPr>
          </a:p>
          <a:p>
            <a:r>
              <a:rPr lang="en-US" sz="1200" b="0" i="1" dirty="0"/>
              <a:t>How to create positive experiences to bring healthier life to people through food ?</a:t>
            </a:r>
          </a:p>
          <a:p>
            <a:endParaRPr lang="en-US" sz="1200" b="1" i="1"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Smart identifiers for the packaging in food industries is evolving in order to deliver a convenient, </a:t>
            </a:r>
            <a:r>
              <a:rPr lang="en-US" sz="1200" b="1" i="0" u="none" strike="noStrike" kern="1200" baseline="0" dirty="0" err="1">
                <a:solidFill>
                  <a:schemeClr val="tx1"/>
                </a:solidFill>
                <a:latin typeface="+mn-lt"/>
                <a:ea typeface="+mn-ea"/>
                <a:cs typeface="+mn-cs"/>
              </a:rPr>
              <a:t>personalised</a:t>
            </a:r>
            <a:r>
              <a:rPr lang="en-US" sz="1200" b="1"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reliable and trusted information to consumers</a:t>
            </a:r>
          </a:p>
          <a:p>
            <a:r>
              <a:rPr lang="fr-FR" sz="1200" b="0" i="0" u="none" strike="noStrike" kern="1200" baseline="0" dirty="0">
                <a:solidFill>
                  <a:schemeClr val="tx1"/>
                </a:solidFill>
                <a:latin typeface="+mn-lt"/>
                <a:ea typeface="+mn-ea"/>
                <a:cs typeface="+mn-cs"/>
              </a:rPr>
              <a:t>Mr. Laurent Tonnelier, CEO,</a:t>
            </a:r>
          </a:p>
          <a:p>
            <a:r>
              <a:rPr lang="fr-FR" sz="1200" b="0" i="0" u="none" strike="noStrike" kern="1200" baseline="0" dirty="0">
                <a:solidFill>
                  <a:schemeClr val="tx1"/>
                </a:solidFill>
                <a:latin typeface="+mn-lt"/>
                <a:ea typeface="+mn-ea"/>
                <a:cs typeface="+mn-cs"/>
              </a:rPr>
              <a:t>MOBILEAD - FTAG, France</a:t>
            </a:r>
            <a:endParaRPr lang="en-US" sz="1200" b="1" i="1" u="none" strike="noStrike" kern="1200" baseline="0" dirty="0">
              <a:solidFill>
                <a:schemeClr val="tx1"/>
              </a:solidFill>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1</a:t>
            </a:fld>
            <a:endParaRPr lang="fr-FR"/>
          </a:p>
        </p:txBody>
      </p:sp>
    </p:spTree>
    <p:extLst>
      <p:ext uri="{BB962C8B-B14F-4D97-AF65-F5344CB8AC3E}">
        <p14:creationId xmlns:p14="http://schemas.microsoft.com/office/powerpoint/2010/main" val="338591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39102"/>
            <a:r>
              <a:rPr lang="fr-FR" dirty="0"/>
              <a:t>4B Single Code c'est la 4B </a:t>
            </a:r>
            <a:r>
              <a:rPr lang="fr-FR" dirty="0" err="1"/>
              <a:t>Twin</a:t>
            </a:r>
            <a:r>
              <a:rPr lang="fr-FR" dirty="0"/>
              <a:t> avec code aléatoire unique! Cette étiquette </a:t>
            </a:r>
            <a:r>
              <a:rPr lang="fr-FR" dirty="0" err="1"/>
              <a:t>multi-couches</a:t>
            </a:r>
            <a:r>
              <a:rPr lang="fr-FR" dirty="0"/>
              <a:t> qui répond déjà à tous vos besoins se perfectionne. Vous pouvez désormais sur un même format d'étiquette, imprimer sur plusieurs volets détachables ou repositionnables...Ce qui augmente déjà considérablement votre surface de communication. 4B Single Code vous permet aujourd'hui d'imprimer un code aléatoire unique. Une véritable solution "clé en main"! </a:t>
            </a:r>
          </a:p>
          <a:p>
            <a:pPr defTabSz="839102"/>
            <a:endParaRPr lang="fr-FR" dirty="0"/>
          </a:p>
          <a:p>
            <a:pPr defTabSz="839102"/>
            <a:r>
              <a:rPr lang="fr-FR" dirty="0"/>
              <a:t>Compagnie Industrielle d'Etiquettes</a:t>
            </a:r>
          </a:p>
          <a:p>
            <a:pPr defTabSz="839102"/>
            <a:endParaRPr lang="fr-FR" dirty="0"/>
          </a:p>
          <a:p>
            <a:pPr defTabSz="839102"/>
            <a:r>
              <a:rPr lang="fr-FR" dirty="0"/>
              <a:t>BAHIER</a:t>
            </a:r>
          </a:p>
          <a:p>
            <a:pPr defTabSz="839102"/>
            <a:r>
              <a:rPr lang="fr-FR" dirty="0"/>
              <a:t>AOSTE </a:t>
            </a:r>
          </a:p>
          <a:p>
            <a:pPr defTabSz="839102"/>
            <a:r>
              <a:rPr lang="fr-FR" dirty="0"/>
              <a:t>Justin Bridou</a:t>
            </a:r>
          </a:p>
          <a:p>
            <a:pPr defTabSz="839102"/>
            <a:r>
              <a:rPr lang="fr-FR" dirty="0"/>
              <a:t>	C'est ma tournée</a:t>
            </a:r>
          </a:p>
          <a:p>
            <a:pPr defTabSz="839102"/>
            <a:r>
              <a:rPr lang="fr-FR" dirty="0"/>
              <a:t>	</a:t>
            </a:r>
          </a:p>
          <a:p>
            <a:pPr defTabSz="839102"/>
            <a:r>
              <a:rPr lang="fr-FR" dirty="0"/>
              <a:t>12 480 000 =</a:t>
            </a:r>
          </a:p>
          <a:p>
            <a:pPr defTabSz="839102"/>
            <a:r>
              <a:rPr lang="fr-FR" dirty="0"/>
              <a:t>10 000 000</a:t>
            </a:r>
          </a:p>
          <a:p>
            <a:pPr defTabSz="839102"/>
            <a:r>
              <a:rPr lang="fr-FR" dirty="0"/>
              <a:t> 2 400 000</a:t>
            </a:r>
          </a:p>
          <a:p>
            <a:pPr defTabSz="839102"/>
            <a:r>
              <a:rPr lang="fr-FR" dirty="0"/>
              <a:t>    60 000</a:t>
            </a:r>
          </a:p>
          <a:p>
            <a:pPr defTabSz="839102"/>
            <a:r>
              <a:rPr lang="fr-FR" dirty="0"/>
              <a:t>    20 000</a:t>
            </a:r>
          </a:p>
          <a:p>
            <a:pPr defTabSz="839102"/>
            <a:r>
              <a:rPr lang="fr-FR" dirty="0"/>
              <a:t>	</a:t>
            </a:r>
          </a:p>
          <a:p>
            <a:pPr defTabSz="839102"/>
            <a:r>
              <a:rPr lang="fr-FR" dirty="0"/>
              <a:t>12 050 000</a:t>
            </a:r>
          </a:p>
          <a:p>
            <a:pPr defTabSz="839102"/>
            <a:endParaRPr lang="fr-FR" dirty="0"/>
          </a:p>
          <a:p>
            <a:pPr defTabSz="839102"/>
            <a:endParaRPr lang="fr-FR" dirty="0"/>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10</a:t>
            </a:fld>
            <a:endParaRPr lang="fr-FR"/>
          </a:p>
        </p:txBody>
      </p:sp>
    </p:spTree>
    <p:extLst>
      <p:ext uri="{BB962C8B-B14F-4D97-AF65-F5344CB8AC3E}">
        <p14:creationId xmlns:p14="http://schemas.microsoft.com/office/powerpoint/2010/main" val="2335888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dirty="0">
                <a:solidFill>
                  <a:schemeClr val="bg1">
                    <a:lumMod val="50000"/>
                  </a:schemeClr>
                </a:solidFill>
                <a:latin typeface="Courier New" panose="02070309020205020404" pitchFamily="49" charset="0"/>
              </a:rPr>
              <a:t>http://d4n.fr/015Lwongj0</a:t>
            </a:r>
            <a:endParaRPr lang="fr-FR" dirty="0"/>
          </a:p>
          <a:p>
            <a:r>
              <a:rPr lang="fr-FR" dirty="0"/>
              <a:t>https://www.bledina.com/produits-bebe/bledina-pots-2x130g-printaniere-de-legumes-des-6-mois </a:t>
            </a:r>
          </a:p>
        </p:txBody>
      </p:sp>
      <p:sp>
        <p:nvSpPr>
          <p:cNvPr id="4" name="Slide Number Placeholder 3"/>
          <p:cNvSpPr>
            <a:spLocks noGrp="1"/>
          </p:cNvSpPr>
          <p:nvPr>
            <p:ph type="sldNum" sz="quarter" idx="10"/>
          </p:nvPr>
        </p:nvSpPr>
        <p:spPr/>
        <p:txBody>
          <a:bodyPr/>
          <a:lstStyle/>
          <a:p>
            <a:fld id="{C91E57C9-92A7-4417-A233-FC753F8BD2F7}" type="slidenum">
              <a:rPr lang="fr-FR" smtClean="0"/>
              <a:pPr/>
              <a:t>11</a:t>
            </a:fld>
            <a:endParaRPr lang="fr-FR"/>
          </a:p>
        </p:txBody>
      </p:sp>
    </p:spTree>
    <p:extLst>
      <p:ext uri="{BB962C8B-B14F-4D97-AF65-F5344CB8AC3E}">
        <p14:creationId xmlns:p14="http://schemas.microsoft.com/office/powerpoint/2010/main" val="402793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12</a:t>
            </a:fld>
            <a:endParaRPr lang="fr-FR"/>
          </a:p>
        </p:txBody>
      </p:sp>
    </p:spTree>
    <p:extLst>
      <p:ext uri="{BB962C8B-B14F-4D97-AF65-F5344CB8AC3E}">
        <p14:creationId xmlns:p14="http://schemas.microsoft.com/office/powerpoint/2010/main" val="369345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de </a:t>
            </a:r>
            <a:r>
              <a:rPr lang="en-US" sz="1200" dirty="0" err="1"/>
              <a:t>l’identification</a:t>
            </a:r>
            <a:r>
              <a:rPr lang="en-US" sz="1200" dirty="0"/>
              <a:t> </a:t>
            </a:r>
            <a:r>
              <a:rPr lang="en-US" sz="1200" dirty="0" err="1"/>
              <a:t>unitaire</a:t>
            </a:r>
            <a:br>
              <a:rPr lang="en-US" sz="1200" dirty="0"/>
            </a:br>
            <a:r>
              <a:rPr lang="en-US" sz="1200" dirty="0"/>
              <a:t>(</a:t>
            </a:r>
            <a:r>
              <a:rPr lang="en-US" sz="1200" dirty="0" err="1"/>
              <a:t>produit</a:t>
            </a:r>
            <a:r>
              <a:rPr lang="en-US" sz="1200" dirty="0"/>
              <a:t>, </a:t>
            </a:r>
            <a:r>
              <a:rPr lang="en-US" sz="1200" dirty="0" err="1"/>
              <a:t>emballage</a:t>
            </a:r>
            <a:r>
              <a:rPr lang="en-US" sz="1200" dirty="0"/>
              <a:t>, </a:t>
            </a:r>
            <a:r>
              <a:rPr lang="en-US" sz="1200" dirty="0" err="1"/>
              <a:t>étiquette</a:t>
            </a:r>
            <a:r>
              <a:rPr lang="en-US" sz="1200" dirty="0"/>
              <a:t>)</a:t>
            </a:r>
            <a:br>
              <a:rPr lang="en-US" sz="1200" dirty="0"/>
            </a:br>
            <a:r>
              <a:rPr lang="en-US" sz="1200" dirty="0"/>
              <a:t>au </a:t>
            </a:r>
            <a:r>
              <a:rPr lang="en-US" sz="1200" dirty="0" err="1"/>
              <a:t>contenu</a:t>
            </a:r>
            <a:r>
              <a:rPr lang="en-US" sz="1200" dirty="0"/>
              <a:t> et services </a:t>
            </a:r>
            <a:r>
              <a:rPr lang="en-US" sz="1200" dirty="0" err="1"/>
              <a:t>associés</a:t>
            </a:r>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13</a:t>
            </a:fld>
            <a:endParaRPr lang="fr-FR"/>
          </a:p>
        </p:txBody>
      </p:sp>
    </p:spTree>
    <p:extLst>
      <p:ext uri="{BB962C8B-B14F-4D97-AF65-F5344CB8AC3E}">
        <p14:creationId xmlns:p14="http://schemas.microsoft.com/office/powerpoint/2010/main" val="431571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14</a:t>
            </a:fld>
            <a:endParaRPr lang="fr-FR"/>
          </a:p>
        </p:txBody>
      </p:sp>
    </p:spTree>
    <p:extLst>
      <p:ext uri="{BB962C8B-B14F-4D97-AF65-F5344CB8AC3E}">
        <p14:creationId xmlns:p14="http://schemas.microsoft.com/office/powerpoint/2010/main" val="4030629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91E57C9-92A7-4417-A233-FC753F8BD2F7}" type="slidenum">
              <a:rPr lang="fr-FR" smtClean="0"/>
              <a:pPr/>
              <a:t>15</a:t>
            </a:fld>
            <a:endParaRPr lang="fr-FR"/>
          </a:p>
        </p:txBody>
      </p:sp>
    </p:spTree>
    <p:extLst>
      <p:ext uri="{BB962C8B-B14F-4D97-AF65-F5344CB8AC3E}">
        <p14:creationId xmlns:p14="http://schemas.microsoft.com/office/powerpoint/2010/main" val="3328202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fr-FR" sz="1200" dirty="0"/>
              <a:t>Limited </a:t>
            </a:r>
            <a:r>
              <a:rPr lang="fr-FR" sz="1200" dirty="0" err="1"/>
              <a:t>space</a:t>
            </a:r>
            <a:r>
              <a:rPr lang="fr-FR" sz="1200" dirty="0"/>
              <a:t> on pack</a:t>
            </a:r>
          </a:p>
          <a:p>
            <a:pPr marL="0" indent="0">
              <a:buNone/>
            </a:pPr>
            <a:r>
              <a:rPr lang="fr-FR" sz="1200" dirty="0"/>
              <a:t>Few </a:t>
            </a:r>
            <a:r>
              <a:rPr lang="fr-FR" sz="1200" dirty="0" err="1"/>
              <a:t>languages</a:t>
            </a:r>
            <a:endParaRPr lang="fr-FR" sz="1200" dirty="0"/>
          </a:p>
          <a:p>
            <a:pPr marL="0" indent="0">
              <a:buNone/>
            </a:pPr>
            <a:r>
              <a:rPr lang="fr-FR" sz="1200" dirty="0" err="1"/>
              <a:t>Generic</a:t>
            </a:r>
            <a:endParaRPr lang="fr-FR" sz="1200" dirty="0"/>
          </a:p>
          <a:p>
            <a:pPr marL="0" indent="0">
              <a:buNone/>
            </a:pPr>
            <a:r>
              <a:rPr lang="fr-FR" sz="1200" dirty="0"/>
              <a:t>Hard to </a:t>
            </a:r>
            <a:r>
              <a:rPr lang="fr-FR" sz="1200" dirty="0" err="1"/>
              <a:t>read</a:t>
            </a:r>
            <a:endParaRPr lang="fr-FR" sz="1200" dirty="0"/>
          </a:p>
          <a:p>
            <a:pPr marL="0" indent="0">
              <a:buNone/>
            </a:pPr>
            <a:r>
              <a:rPr lang="fr-FR" sz="1200" dirty="0" err="1"/>
              <a:t>Complex</a:t>
            </a:r>
            <a:endParaRPr lang="fr-FR" sz="1200" dirty="0"/>
          </a:p>
          <a:p>
            <a:pPr marL="0" indent="0">
              <a:buNone/>
            </a:pPr>
            <a:r>
              <a:rPr lang="fr-FR" sz="1200" dirty="0" err="1"/>
              <a:t>Legal</a:t>
            </a:r>
            <a:endParaRPr lang="en-US" sz="1200" dirty="0"/>
          </a:p>
          <a:p>
            <a:endParaRPr lang="fr-FR" dirty="0"/>
          </a:p>
          <a:p>
            <a:pPr marL="0" indent="0">
              <a:buNone/>
            </a:pPr>
            <a:r>
              <a:rPr lang="fr-FR" sz="1200" dirty="0" err="1"/>
              <a:t>Unlimited</a:t>
            </a:r>
            <a:r>
              <a:rPr lang="fr-FR" sz="1200" dirty="0"/>
              <a:t> </a:t>
            </a:r>
            <a:r>
              <a:rPr lang="fr-FR" sz="1200" dirty="0" err="1"/>
              <a:t>space</a:t>
            </a:r>
            <a:r>
              <a:rPr lang="fr-FR" sz="1200" dirty="0"/>
              <a:t> on mobile</a:t>
            </a:r>
          </a:p>
          <a:p>
            <a:pPr marL="0" indent="0">
              <a:buNone/>
            </a:pPr>
            <a:r>
              <a:rPr lang="fr-FR" sz="1200" dirty="0" err="1"/>
              <a:t>Unlimited</a:t>
            </a:r>
            <a:r>
              <a:rPr lang="fr-FR" sz="1200" dirty="0"/>
              <a:t> </a:t>
            </a:r>
            <a:r>
              <a:rPr lang="fr-FR" sz="1200" dirty="0" err="1"/>
              <a:t>languages</a:t>
            </a:r>
            <a:endParaRPr lang="fr-FR" sz="1200" dirty="0"/>
          </a:p>
          <a:p>
            <a:pPr marL="0" indent="0">
              <a:buNone/>
            </a:pPr>
            <a:r>
              <a:rPr lang="fr-FR" sz="1200" dirty="0" err="1"/>
              <a:t>Tailored</a:t>
            </a:r>
            <a:endParaRPr lang="fr-FR" sz="1200" dirty="0"/>
          </a:p>
          <a:p>
            <a:pPr marL="0" indent="0">
              <a:buNone/>
            </a:pPr>
            <a:r>
              <a:rPr lang="fr-FR" sz="1200" dirty="0" err="1"/>
              <a:t>Easy</a:t>
            </a:r>
            <a:r>
              <a:rPr lang="fr-FR" sz="1200" dirty="0"/>
              <a:t> to </a:t>
            </a:r>
            <a:r>
              <a:rPr lang="fr-FR" sz="1200" dirty="0" err="1"/>
              <a:t>read</a:t>
            </a:r>
            <a:endParaRPr lang="fr-FR" sz="1200" dirty="0"/>
          </a:p>
          <a:p>
            <a:pPr marL="0" indent="0">
              <a:buNone/>
            </a:pPr>
            <a:r>
              <a:rPr lang="fr-FR" sz="1200" dirty="0"/>
              <a:t>Trivial</a:t>
            </a:r>
          </a:p>
          <a:p>
            <a:pPr marL="0" indent="0">
              <a:buNone/>
            </a:pPr>
            <a:r>
              <a:rPr lang="fr-FR" sz="1200" dirty="0" err="1"/>
              <a:t>Legal</a:t>
            </a:r>
            <a:r>
              <a:rPr lang="fr-FR" sz="1200" dirty="0"/>
              <a:t> </a:t>
            </a:r>
            <a:r>
              <a:rPr lang="fr-FR" sz="1200" dirty="0" err="1"/>
              <a:t>with</a:t>
            </a:r>
            <a:r>
              <a:rPr lang="fr-FR" sz="1200" dirty="0"/>
              <a:t> </a:t>
            </a:r>
            <a:r>
              <a:rPr lang="fr-FR" sz="1200" dirty="0" err="1"/>
              <a:t>fTag</a:t>
            </a:r>
            <a:endParaRPr lang="fr-FR" sz="1200" dirty="0"/>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16</a:t>
            </a:fld>
            <a:endParaRPr lang="fr-FR"/>
          </a:p>
        </p:txBody>
      </p:sp>
    </p:spTree>
    <p:extLst>
      <p:ext uri="{BB962C8B-B14F-4D97-AF65-F5344CB8AC3E}">
        <p14:creationId xmlns:p14="http://schemas.microsoft.com/office/powerpoint/2010/main" val="750699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fr-FR" sz="1200" dirty="0"/>
              <a:t>Limited </a:t>
            </a:r>
            <a:r>
              <a:rPr lang="fr-FR" sz="1200" dirty="0" err="1"/>
              <a:t>space</a:t>
            </a:r>
            <a:r>
              <a:rPr lang="fr-FR" sz="1200" dirty="0"/>
              <a:t> on pack</a:t>
            </a:r>
          </a:p>
          <a:p>
            <a:pPr marL="0" indent="0">
              <a:buNone/>
            </a:pPr>
            <a:r>
              <a:rPr lang="fr-FR" sz="1200" dirty="0"/>
              <a:t>Few </a:t>
            </a:r>
            <a:r>
              <a:rPr lang="fr-FR" sz="1200" dirty="0" err="1"/>
              <a:t>languages</a:t>
            </a:r>
            <a:endParaRPr lang="fr-FR" sz="1200" dirty="0"/>
          </a:p>
          <a:p>
            <a:pPr marL="0" indent="0">
              <a:buNone/>
            </a:pPr>
            <a:r>
              <a:rPr lang="fr-FR" sz="1200" dirty="0" err="1"/>
              <a:t>Generic</a:t>
            </a:r>
            <a:endParaRPr lang="fr-FR" sz="1200" dirty="0"/>
          </a:p>
          <a:p>
            <a:pPr marL="0" indent="0">
              <a:buNone/>
            </a:pPr>
            <a:r>
              <a:rPr lang="fr-FR" sz="1200" dirty="0"/>
              <a:t>Hard to </a:t>
            </a:r>
            <a:r>
              <a:rPr lang="fr-FR" sz="1200" dirty="0" err="1"/>
              <a:t>read</a:t>
            </a:r>
            <a:endParaRPr lang="fr-FR" sz="1200" dirty="0"/>
          </a:p>
          <a:p>
            <a:pPr marL="0" indent="0">
              <a:buNone/>
            </a:pPr>
            <a:r>
              <a:rPr lang="fr-FR" sz="1200" dirty="0" err="1"/>
              <a:t>Complex</a:t>
            </a:r>
            <a:endParaRPr lang="fr-FR" sz="1200" dirty="0"/>
          </a:p>
          <a:p>
            <a:pPr marL="0" indent="0">
              <a:buNone/>
            </a:pPr>
            <a:r>
              <a:rPr lang="fr-FR" sz="1200" dirty="0" err="1"/>
              <a:t>Legal</a:t>
            </a:r>
            <a:endParaRPr lang="en-US" sz="1200" dirty="0"/>
          </a:p>
          <a:p>
            <a:endParaRPr lang="fr-FR" dirty="0"/>
          </a:p>
          <a:p>
            <a:pPr marL="0" indent="0">
              <a:buNone/>
            </a:pPr>
            <a:r>
              <a:rPr lang="fr-FR" sz="1200" dirty="0" err="1"/>
              <a:t>Unlimited</a:t>
            </a:r>
            <a:r>
              <a:rPr lang="fr-FR" sz="1200" dirty="0"/>
              <a:t> </a:t>
            </a:r>
            <a:r>
              <a:rPr lang="fr-FR" sz="1200" dirty="0" err="1"/>
              <a:t>space</a:t>
            </a:r>
            <a:r>
              <a:rPr lang="fr-FR" sz="1200" dirty="0"/>
              <a:t> on mobile</a:t>
            </a:r>
          </a:p>
          <a:p>
            <a:pPr marL="0" indent="0">
              <a:buNone/>
            </a:pPr>
            <a:r>
              <a:rPr lang="fr-FR" sz="1200" dirty="0" err="1"/>
              <a:t>Unlimited</a:t>
            </a:r>
            <a:r>
              <a:rPr lang="fr-FR" sz="1200" dirty="0"/>
              <a:t> </a:t>
            </a:r>
            <a:r>
              <a:rPr lang="fr-FR" sz="1200" dirty="0" err="1"/>
              <a:t>languages</a:t>
            </a:r>
            <a:endParaRPr lang="fr-FR" sz="1200" dirty="0"/>
          </a:p>
          <a:p>
            <a:pPr marL="0" indent="0">
              <a:buNone/>
            </a:pPr>
            <a:r>
              <a:rPr lang="fr-FR" sz="1200" dirty="0" err="1"/>
              <a:t>Tailored</a:t>
            </a:r>
            <a:endParaRPr lang="fr-FR" sz="1200" dirty="0"/>
          </a:p>
          <a:p>
            <a:pPr marL="0" indent="0">
              <a:buNone/>
            </a:pPr>
            <a:r>
              <a:rPr lang="fr-FR" sz="1200" dirty="0" err="1"/>
              <a:t>Easy</a:t>
            </a:r>
            <a:r>
              <a:rPr lang="fr-FR" sz="1200" dirty="0"/>
              <a:t> to </a:t>
            </a:r>
            <a:r>
              <a:rPr lang="fr-FR" sz="1200" dirty="0" err="1"/>
              <a:t>read</a:t>
            </a:r>
            <a:endParaRPr lang="fr-FR" sz="1200" dirty="0"/>
          </a:p>
          <a:p>
            <a:pPr marL="0" indent="0">
              <a:buNone/>
            </a:pPr>
            <a:r>
              <a:rPr lang="fr-FR" sz="1200" dirty="0"/>
              <a:t>Trivial</a:t>
            </a:r>
          </a:p>
          <a:p>
            <a:pPr marL="0" indent="0">
              <a:buNone/>
            </a:pPr>
            <a:r>
              <a:rPr lang="fr-FR" sz="1200" dirty="0" err="1"/>
              <a:t>Legal</a:t>
            </a:r>
            <a:r>
              <a:rPr lang="fr-FR" sz="1200" dirty="0"/>
              <a:t> </a:t>
            </a:r>
            <a:r>
              <a:rPr lang="fr-FR" sz="1200" dirty="0" err="1"/>
              <a:t>with</a:t>
            </a:r>
            <a:r>
              <a:rPr lang="fr-FR" sz="1200" dirty="0"/>
              <a:t> </a:t>
            </a:r>
            <a:r>
              <a:rPr lang="fr-FR" sz="1200" dirty="0" err="1"/>
              <a:t>fTag</a:t>
            </a:r>
            <a:endParaRPr lang="fr-FR" sz="1200" dirty="0"/>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17</a:t>
            </a:fld>
            <a:endParaRPr lang="fr-FR"/>
          </a:p>
        </p:txBody>
      </p:sp>
    </p:spTree>
    <p:extLst>
      <p:ext uri="{BB962C8B-B14F-4D97-AF65-F5344CB8AC3E}">
        <p14:creationId xmlns:p14="http://schemas.microsoft.com/office/powerpoint/2010/main" val="4104004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https://youtu.be/dtxu1AOhVlI</a:t>
            </a:r>
            <a:r>
              <a:rPr lang="en-US" sz="1200" dirty="0">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18</a:t>
            </a:fld>
            <a:endParaRPr lang="fr-FR"/>
          </a:p>
        </p:txBody>
      </p:sp>
    </p:spTree>
    <p:extLst>
      <p:ext uri="{BB962C8B-B14F-4D97-AF65-F5344CB8AC3E}">
        <p14:creationId xmlns:p14="http://schemas.microsoft.com/office/powerpoint/2010/main" val="155210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Observance </a:t>
            </a:r>
            <a:r>
              <a:rPr lang="fr-FR" dirty="0" err="1"/>
              <a:t>therapeutique</a:t>
            </a:r>
            <a:r>
              <a:rPr lang="fr-FR" dirty="0"/>
              <a:t> = posologie (</a:t>
            </a:r>
            <a:r>
              <a:rPr lang="en-US" dirty="0"/>
              <a:t>Adherence)</a:t>
            </a:r>
          </a:p>
          <a:p>
            <a:r>
              <a:rPr lang="en-US" dirty="0"/>
              <a:t>Diets = Regime</a:t>
            </a:r>
            <a:endParaRPr lang="fr-FR" dirty="0"/>
          </a:p>
        </p:txBody>
      </p:sp>
      <p:sp>
        <p:nvSpPr>
          <p:cNvPr id="4" name="Espace réservé du numéro de diapositive 3"/>
          <p:cNvSpPr>
            <a:spLocks noGrp="1"/>
          </p:cNvSpPr>
          <p:nvPr>
            <p:ph type="sldNum" sz="quarter" idx="10"/>
          </p:nvPr>
        </p:nvSpPr>
        <p:spPr/>
        <p:txBody>
          <a:bodyPr/>
          <a:lstStyle/>
          <a:p>
            <a:fld id="{800905E7-DEAE-468A-861D-B3DBB167DDD3}" type="slidenum">
              <a:rPr lang="fr-FR" smtClean="0"/>
              <a:t>19</a:t>
            </a:fld>
            <a:endParaRPr lang="fr-FR"/>
          </a:p>
        </p:txBody>
      </p:sp>
    </p:spTree>
    <p:extLst>
      <p:ext uri="{BB962C8B-B14F-4D97-AF65-F5344CB8AC3E}">
        <p14:creationId xmlns:p14="http://schemas.microsoft.com/office/powerpoint/2010/main" val="220792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2</a:t>
            </a:fld>
            <a:endParaRPr lang="fr-FR"/>
          </a:p>
        </p:txBody>
      </p:sp>
    </p:spTree>
    <p:extLst>
      <p:ext uri="{BB962C8B-B14F-4D97-AF65-F5344CB8AC3E}">
        <p14:creationId xmlns:p14="http://schemas.microsoft.com/office/powerpoint/2010/main" val="635063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Observance </a:t>
            </a:r>
            <a:r>
              <a:rPr lang="fr-FR" dirty="0" err="1"/>
              <a:t>therapeutique</a:t>
            </a:r>
            <a:r>
              <a:rPr lang="fr-FR" dirty="0"/>
              <a:t> = posologie (</a:t>
            </a:r>
            <a:r>
              <a:rPr lang="en-US" dirty="0"/>
              <a:t>Adherence)</a:t>
            </a:r>
          </a:p>
          <a:p>
            <a:r>
              <a:rPr lang="en-US" dirty="0"/>
              <a:t>Diets = Regime</a:t>
            </a:r>
            <a:endParaRPr lang="fr-FR" dirty="0"/>
          </a:p>
        </p:txBody>
      </p:sp>
      <p:sp>
        <p:nvSpPr>
          <p:cNvPr id="4" name="Espace réservé du numéro de diapositive 3"/>
          <p:cNvSpPr>
            <a:spLocks noGrp="1"/>
          </p:cNvSpPr>
          <p:nvPr>
            <p:ph type="sldNum" sz="quarter" idx="10"/>
          </p:nvPr>
        </p:nvSpPr>
        <p:spPr/>
        <p:txBody>
          <a:bodyPr/>
          <a:lstStyle/>
          <a:p>
            <a:fld id="{800905E7-DEAE-468A-861D-B3DBB167DDD3}" type="slidenum">
              <a:rPr lang="fr-FR" smtClean="0"/>
              <a:t>20</a:t>
            </a:fld>
            <a:endParaRPr lang="fr-FR"/>
          </a:p>
        </p:txBody>
      </p:sp>
    </p:spTree>
    <p:extLst>
      <p:ext uri="{BB962C8B-B14F-4D97-AF65-F5344CB8AC3E}">
        <p14:creationId xmlns:p14="http://schemas.microsoft.com/office/powerpoint/2010/main" val="367515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Observance </a:t>
            </a:r>
            <a:r>
              <a:rPr lang="fr-FR" dirty="0" err="1"/>
              <a:t>therapeutique</a:t>
            </a:r>
            <a:r>
              <a:rPr lang="fr-FR" dirty="0"/>
              <a:t> = posologie (</a:t>
            </a:r>
            <a:r>
              <a:rPr lang="en-US" dirty="0"/>
              <a:t>Adherence)</a:t>
            </a:r>
          </a:p>
          <a:p>
            <a:r>
              <a:rPr lang="en-US" dirty="0"/>
              <a:t>Diets = Regime</a:t>
            </a:r>
            <a:endParaRPr lang="fr-FR" dirty="0"/>
          </a:p>
        </p:txBody>
      </p:sp>
      <p:sp>
        <p:nvSpPr>
          <p:cNvPr id="4" name="Espace réservé du numéro de diapositive 3"/>
          <p:cNvSpPr>
            <a:spLocks noGrp="1"/>
          </p:cNvSpPr>
          <p:nvPr>
            <p:ph type="sldNum" sz="quarter" idx="10"/>
          </p:nvPr>
        </p:nvSpPr>
        <p:spPr/>
        <p:txBody>
          <a:bodyPr/>
          <a:lstStyle/>
          <a:p>
            <a:fld id="{800905E7-DEAE-468A-861D-B3DBB167DDD3}" type="slidenum">
              <a:rPr lang="fr-FR" smtClean="0"/>
              <a:t>21</a:t>
            </a:fld>
            <a:endParaRPr lang="fr-FR"/>
          </a:p>
        </p:txBody>
      </p:sp>
    </p:spTree>
    <p:extLst>
      <p:ext uri="{BB962C8B-B14F-4D97-AF65-F5344CB8AC3E}">
        <p14:creationId xmlns:p14="http://schemas.microsoft.com/office/powerpoint/2010/main" val="3828871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Observance </a:t>
            </a:r>
            <a:r>
              <a:rPr lang="fr-FR" dirty="0" err="1"/>
              <a:t>therapeutique</a:t>
            </a:r>
            <a:r>
              <a:rPr lang="fr-FR" dirty="0"/>
              <a:t> = posologie (</a:t>
            </a:r>
            <a:r>
              <a:rPr lang="en-US" dirty="0"/>
              <a:t>Adherence)</a:t>
            </a:r>
          </a:p>
          <a:p>
            <a:r>
              <a:rPr lang="en-US" dirty="0"/>
              <a:t>Diets = Regime</a:t>
            </a:r>
          </a:p>
          <a:p>
            <a:r>
              <a:rPr lang="fr-FR" dirty="0" err="1"/>
              <a:t>Icons</a:t>
            </a:r>
            <a:r>
              <a:rPr lang="fr-FR" dirty="0"/>
              <a:t> ©</a:t>
            </a:r>
            <a:r>
              <a:rPr lang="fr-FR" dirty="0" err="1"/>
              <a:t>Wissawa</a:t>
            </a:r>
            <a:r>
              <a:rPr lang="fr-FR" dirty="0"/>
              <a:t> </a:t>
            </a:r>
            <a:r>
              <a:rPr lang="fr-FR" dirty="0" err="1"/>
              <a:t>Khamsriwath</a:t>
            </a:r>
            <a:endParaRPr lang="fr-FR" dirty="0"/>
          </a:p>
          <a:p>
            <a:r>
              <a:rPr lang="fr-FR" dirty="0"/>
              <a:t>http://www.flaticon.com/authors/wissawa-khamsriwath</a:t>
            </a:r>
          </a:p>
        </p:txBody>
      </p:sp>
      <p:sp>
        <p:nvSpPr>
          <p:cNvPr id="4" name="Espace réservé du numéro de diapositive 3"/>
          <p:cNvSpPr>
            <a:spLocks noGrp="1"/>
          </p:cNvSpPr>
          <p:nvPr>
            <p:ph type="sldNum" sz="quarter" idx="10"/>
          </p:nvPr>
        </p:nvSpPr>
        <p:spPr/>
        <p:txBody>
          <a:bodyPr/>
          <a:lstStyle/>
          <a:p>
            <a:fld id="{800905E7-DEAE-468A-861D-B3DBB167DDD3}" type="slidenum">
              <a:rPr lang="fr-FR" smtClean="0"/>
              <a:t>22</a:t>
            </a:fld>
            <a:endParaRPr lang="fr-FR"/>
          </a:p>
        </p:txBody>
      </p:sp>
    </p:spTree>
    <p:extLst>
      <p:ext uri="{BB962C8B-B14F-4D97-AF65-F5344CB8AC3E}">
        <p14:creationId xmlns:p14="http://schemas.microsoft.com/office/powerpoint/2010/main" val="3383469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ISO, W3C</a:t>
            </a:r>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23</a:t>
            </a:fld>
            <a:endParaRPr lang="fr-FR"/>
          </a:p>
        </p:txBody>
      </p:sp>
    </p:spTree>
    <p:extLst>
      <p:ext uri="{BB962C8B-B14F-4D97-AF65-F5344CB8AC3E}">
        <p14:creationId xmlns:p14="http://schemas.microsoft.com/office/powerpoint/2010/main" val="3352962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Harnessing active and intelligent technologies to add value to flexible and rigid packaging</a:t>
            </a:r>
          </a:p>
          <a:p>
            <a:endParaRPr lang="en-US" sz="1200" b="1" i="1" u="none" strike="noStrike" kern="1200" baseline="0" dirty="0">
              <a:solidFill>
                <a:schemeClr val="tx1"/>
              </a:solidFill>
              <a:latin typeface="+mn-lt"/>
              <a:ea typeface="+mn-ea"/>
              <a:cs typeface="+mn-cs"/>
            </a:endParaRPr>
          </a:p>
          <a:p>
            <a:r>
              <a:rPr lang="en-US" sz="1200" b="0" i="1" dirty="0"/>
              <a:t>How to create positive experiences to bring healthier life to people through food ?</a:t>
            </a:r>
          </a:p>
          <a:p>
            <a:endParaRPr lang="en-US" sz="1200" b="1" i="1"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Smart identifiers for the packaging in food industries is evolving in order to deliver a convenient, </a:t>
            </a:r>
            <a:r>
              <a:rPr lang="en-US" sz="1200" b="1" i="0" u="none" strike="noStrike" kern="1200" baseline="0" dirty="0" err="1">
                <a:solidFill>
                  <a:schemeClr val="tx1"/>
                </a:solidFill>
                <a:latin typeface="+mn-lt"/>
                <a:ea typeface="+mn-ea"/>
                <a:cs typeface="+mn-cs"/>
              </a:rPr>
              <a:t>personalised</a:t>
            </a:r>
            <a:r>
              <a:rPr lang="en-US" sz="1200" b="1"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reliable and trusted information to consumers</a:t>
            </a:r>
          </a:p>
          <a:p>
            <a:r>
              <a:rPr lang="fr-FR" sz="1200" b="0" i="0" u="none" strike="noStrike" kern="1200" baseline="0" dirty="0">
                <a:solidFill>
                  <a:schemeClr val="tx1"/>
                </a:solidFill>
                <a:latin typeface="+mn-lt"/>
                <a:ea typeface="+mn-ea"/>
                <a:cs typeface="+mn-cs"/>
              </a:rPr>
              <a:t>Mr. Laurent Tonnelier, CEO,</a:t>
            </a:r>
          </a:p>
          <a:p>
            <a:r>
              <a:rPr lang="fr-FR" sz="1200" b="0" i="0" u="none" strike="noStrike" kern="1200" baseline="0" dirty="0">
                <a:solidFill>
                  <a:schemeClr val="tx1"/>
                </a:solidFill>
                <a:latin typeface="+mn-lt"/>
                <a:ea typeface="+mn-ea"/>
                <a:cs typeface="+mn-cs"/>
              </a:rPr>
              <a:t>MOBILEAD - FTAG, France</a:t>
            </a:r>
            <a:endParaRPr lang="en-US" sz="1200" b="1" i="1" u="none" strike="noStrike" kern="1200" baseline="0" dirty="0">
              <a:solidFill>
                <a:schemeClr val="tx1"/>
              </a:solidFill>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24</a:t>
            </a:fld>
            <a:endParaRPr lang="fr-FR"/>
          </a:p>
        </p:txBody>
      </p:sp>
    </p:spTree>
    <p:extLst>
      <p:ext uri="{BB962C8B-B14F-4D97-AF65-F5344CB8AC3E}">
        <p14:creationId xmlns:p14="http://schemas.microsoft.com/office/powerpoint/2010/main" val="264350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3</a:t>
            </a:fld>
            <a:endParaRPr lang="fr-FR"/>
          </a:p>
        </p:txBody>
      </p:sp>
    </p:spTree>
    <p:extLst>
      <p:ext uri="{BB962C8B-B14F-4D97-AF65-F5344CB8AC3E}">
        <p14:creationId xmlns:p14="http://schemas.microsoft.com/office/powerpoint/2010/main" val="328913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Existing Problem</a:t>
            </a:r>
          </a:p>
          <a:p>
            <a:r>
              <a:rPr lang="en-US" dirty="0"/>
              <a:t>Silos</a:t>
            </a:r>
          </a:p>
        </p:txBody>
      </p:sp>
      <p:sp>
        <p:nvSpPr>
          <p:cNvPr id="4" name="Slide Number Placeholder 3"/>
          <p:cNvSpPr>
            <a:spLocks noGrp="1"/>
          </p:cNvSpPr>
          <p:nvPr>
            <p:ph type="sldNum" sz="quarter" idx="10"/>
          </p:nvPr>
        </p:nvSpPr>
        <p:spPr/>
        <p:txBody>
          <a:bodyPr/>
          <a:lstStyle/>
          <a:p>
            <a:fld id="{C91E57C9-92A7-4417-A233-FC753F8BD2F7}" type="slidenum">
              <a:rPr lang="fr-FR" smtClean="0"/>
              <a:pPr/>
              <a:t>4</a:t>
            </a:fld>
            <a:endParaRPr lang="fr-FR"/>
          </a:p>
        </p:txBody>
      </p:sp>
    </p:spTree>
    <p:extLst>
      <p:ext uri="{BB962C8B-B14F-4D97-AF65-F5344CB8AC3E}">
        <p14:creationId xmlns:p14="http://schemas.microsoft.com/office/powerpoint/2010/main" val="111173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39102"/>
            <a:r>
              <a:rPr lang="fr-FR" dirty="0"/>
              <a:t>La Tour de Babel (1 563) de Pieter Bruegel </a:t>
            </a:r>
          </a:p>
          <a:p>
            <a:r>
              <a:rPr lang="en-US" dirty="0"/>
              <a:t>Existing problems</a:t>
            </a:r>
          </a:p>
          <a:p>
            <a:r>
              <a:rPr lang="en-US" dirty="0"/>
              <a:t>Online offline</a:t>
            </a:r>
          </a:p>
          <a:p>
            <a:r>
              <a:rPr lang="en-US" dirty="0"/>
              <a:t>No network</a:t>
            </a:r>
          </a:p>
          <a:p>
            <a:r>
              <a:rPr lang="en-US" dirty="0"/>
              <a:t>Performances</a:t>
            </a:r>
            <a:endParaRPr lang="fr-FR" dirty="0"/>
          </a:p>
          <a:p>
            <a:pPr defTabSz="839102"/>
            <a:endParaRPr lang="fr-FR" dirty="0"/>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5</a:t>
            </a:fld>
            <a:endParaRPr lang="fr-FR"/>
          </a:p>
        </p:txBody>
      </p:sp>
    </p:spTree>
    <p:extLst>
      <p:ext uri="{BB962C8B-B14F-4D97-AF65-F5344CB8AC3E}">
        <p14:creationId xmlns:p14="http://schemas.microsoft.com/office/powerpoint/2010/main" val="269967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6</a:t>
            </a:fld>
            <a:endParaRPr lang="fr-FR"/>
          </a:p>
        </p:txBody>
      </p:sp>
    </p:spTree>
    <p:extLst>
      <p:ext uri="{BB962C8B-B14F-4D97-AF65-F5344CB8AC3E}">
        <p14:creationId xmlns:p14="http://schemas.microsoft.com/office/powerpoint/2010/main" val="26618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7</a:t>
            </a:fld>
            <a:endParaRPr lang="fr-FR"/>
          </a:p>
        </p:txBody>
      </p:sp>
    </p:spTree>
    <p:extLst>
      <p:ext uri="{BB962C8B-B14F-4D97-AF65-F5344CB8AC3E}">
        <p14:creationId xmlns:p14="http://schemas.microsoft.com/office/powerpoint/2010/main" val="206642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fr-FR" sz="1200" dirty="0"/>
              <a:t>Limited </a:t>
            </a:r>
            <a:r>
              <a:rPr lang="fr-FR" sz="1200" dirty="0" err="1"/>
              <a:t>space</a:t>
            </a:r>
            <a:r>
              <a:rPr lang="fr-FR" sz="1200" dirty="0"/>
              <a:t> on pack</a:t>
            </a:r>
          </a:p>
          <a:p>
            <a:pPr marL="0" indent="0">
              <a:buNone/>
            </a:pPr>
            <a:r>
              <a:rPr lang="fr-FR" sz="1200" dirty="0"/>
              <a:t>Few </a:t>
            </a:r>
            <a:r>
              <a:rPr lang="fr-FR" sz="1200" dirty="0" err="1"/>
              <a:t>languages</a:t>
            </a:r>
            <a:endParaRPr lang="fr-FR" sz="1200" dirty="0"/>
          </a:p>
          <a:p>
            <a:pPr marL="0" indent="0">
              <a:buNone/>
            </a:pPr>
            <a:r>
              <a:rPr lang="fr-FR" sz="1200" dirty="0" err="1"/>
              <a:t>Generic</a:t>
            </a:r>
            <a:endParaRPr lang="fr-FR" sz="1200" dirty="0"/>
          </a:p>
          <a:p>
            <a:pPr marL="0" indent="0">
              <a:buNone/>
            </a:pPr>
            <a:r>
              <a:rPr lang="fr-FR" sz="1200" dirty="0"/>
              <a:t>Hard to </a:t>
            </a:r>
            <a:r>
              <a:rPr lang="fr-FR" sz="1200" dirty="0" err="1"/>
              <a:t>read</a:t>
            </a:r>
            <a:endParaRPr lang="fr-FR" sz="1200" dirty="0"/>
          </a:p>
          <a:p>
            <a:pPr marL="0" indent="0">
              <a:buNone/>
            </a:pPr>
            <a:r>
              <a:rPr lang="fr-FR" sz="1200" dirty="0" err="1"/>
              <a:t>Complex</a:t>
            </a:r>
            <a:endParaRPr lang="fr-FR" sz="1200" dirty="0"/>
          </a:p>
          <a:p>
            <a:pPr marL="0" indent="0">
              <a:buNone/>
            </a:pPr>
            <a:r>
              <a:rPr lang="fr-FR" sz="1200" dirty="0" err="1"/>
              <a:t>Legal</a:t>
            </a:r>
            <a:endParaRPr lang="en-US" sz="1200" dirty="0"/>
          </a:p>
          <a:p>
            <a:endParaRPr lang="fr-FR" dirty="0"/>
          </a:p>
          <a:p>
            <a:pPr marL="0" indent="0">
              <a:buNone/>
            </a:pPr>
            <a:r>
              <a:rPr lang="fr-FR" sz="1200" dirty="0" err="1"/>
              <a:t>Unlimited</a:t>
            </a:r>
            <a:r>
              <a:rPr lang="fr-FR" sz="1200" dirty="0"/>
              <a:t> </a:t>
            </a:r>
            <a:r>
              <a:rPr lang="fr-FR" sz="1200" dirty="0" err="1"/>
              <a:t>space</a:t>
            </a:r>
            <a:r>
              <a:rPr lang="fr-FR" sz="1200" dirty="0"/>
              <a:t> on mobile</a:t>
            </a:r>
          </a:p>
          <a:p>
            <a:pPr marL="0" indent="0">
              <a:buNone/>
            </a:pPr>
            <a:r>
              <a:rPr lang="fr-FR" sz="1200" dirty="0" err="1"/>
              <a:t>Unlimited</a:t>
            </a:r>
            <a:r>
              <a:rPr lang="fr-FR" sz="1200" dirty="0"/>
              <a:t> </a:t>
            </a:r>
            <a:r>
              <a:rPr lang="fr-FR" sz="1200" dirty="0" err="1"/>
              <a:t>languages</a:t>
            </a:r>
            <a:endParaRPr lang="fr-FR" sz="1200" dirty="0"/>
          </a:p>
          <a:p>
            <a:pPr marL="0" indent="0">
              <a:buNone/>
            </a:pPr>
            <a:r>
              <a:rPr lang="fr-FR" sz="1200" dirty="0" err="1"/>
              <a:t>Tailored</a:t>
            </a:r>
            <a:endParaRPr lang="fr-FR" sz="1200" dirty="0"/>
          </a:p>
          <a:p>
            <a:pPr marL="0" indent="0">
              <a:buNone/>
            </a:pPr>
            <a:r>
              <a:rPr lang="fr-FR" sz="1200" dirty="0" err="1"/>
              <a:t>Easy</a:t>
            </a:r>
            <a:r>
              <a:rPr lang="fr-FR" sz="1200" dirty="0"/>
              <a:t> to </a:t>
            </a:r>
            <a:r>
              <a:rPr lang="fr-FR" sz="1200" dirty="0" err="1"/>
              <a:t>read</a:t>
            </a:r>
            <a:endParaRPr lang="fr-FR" sz="1200" dirty="0"/>
          </a:p>
          <a:p>
            <a:pPr marL="0" indent="0">
              <a:buNone/>
            </a:pPr>
            <a:r>
              <a:rPr lang="fr-FR" sz="1200" dirty="0"/>
              <a:t>Trivial</a:t>
            </a:r>
          </a:p>
          <a:p>
            <a:pPr marL="0" indent="0">
              <a:buNone/>
            </a:pPr>
            <a:r>
              <a:rPr lang="fr-FR" sz="1200" dirty="0" err="1"/>
              <a:t>Legal</a:t>
            </a:r>
            <a:r>
              <a:rPr lang="fr-FR" sz="1200" dirty="0"/>
              <a:t> </a:t>
            </a:r>
            <a:r>
              <a:rPr lang="fr-FR" sz="1200" dirty="0" err="1"/>
              <a:t>with</a:t>
            </a:r>
            <a:r>
              <a:rPr lang="fr-FR" sz="1200" dirty="0"/>
              <a:t> </a:t>
            </a:r>
            <a:r>
              <a:rPr lang="fr-FR" sz="1200" dirty="0" err="1"/>
              <a:t>fTag</a:t>
            </a:r>
            <a:endParaRPr lang="fr-FR" sz="1200" dirty="0"/>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8</a:t>
            </a:fld>
            <a:endParaRPr lang="fr-FR"/>
          </a:p>
        </p:txBody>
      </p:sp>
    </p:spTree>
    <p:extLst>
      <p:ext uri="{BB962C8B-B14F-4D97-AF65-F5344CB8AC3E}">
        <p14:creationId xmlns:p14="http://schemas.microsoft.com/office/powerpoint/2010/main" val="58310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39102"/>
            <a:r>
              <a:rPr lang="fr-FR" dirty="0"/>
              <a:t>4B Single Code c'est la 4B </a:t>
            </a:r>
            <a:r>
              <a:rPr lang="fr-FR" dirty="0" err="1"/>
              <a:t>Twin</a:t>
            </a:r>
            <a:r>
              <a:rPr lang="fr-FR" dirty="0"/>
              <a:t> avec code aléatoire unique! Cette étiquette </a:t>
            </a:r>
            <a:r>
              <a:rPr lang="fr-FR" dirty="0" err="1"/>
              <a:t>multi-couches</a:t>
            </a:r>
            <a:r>
              <a:rPr lang="fr-FR" dirty="0"/>
              <a:t> qui répond déjà à tous vos besoins se perfectionne. Vous pouvez désormais sur un même format d'étiquette, imprimer sur plusieurs volets détachables ou repositionnables...Ce qui augmente déjà considérablement votre surface de communication. 4B Single Code vous permet aujourd'hui d'imprimer un code aléatoire unique. Une véritable solution "clé en main"! </a:t>
            </a:r>
          </a:p>
          <a:p>
            <a:pPr defTabSz="839102"/>
            <a:endParaRPr lang="fr-FR" dirty="0"/>
          </a:p>
          <a:p>
            <a:pPr defTabSz="839102"/>
            <a:r>
              <a:rPr lang="fr-FR" dirty="0"/>
              <a:t>Compagnie Industrielle d'Etiquettes</a:t>
            </a:r>
          </a:p>
          <a:p>
            <a:pPr defTabSz="839102"/>
            <a:endParaRPr lang="fr-FR" dirty="0"/>
          </a:p>
          <a:p>
            <a:pPr defTabSz="839102"/>
            <a:r>
              <a:rPr lang="fr-FR" dirty="0"/>
              <a:t>BAHIER</a:t>
            </a:r>
          </a:p>
          <a:p>
            <a:pPr defTabSz="839102"/>
            <a:r>
              <a:rPr lang="fr-FR" dirty="0"/>
              <a:t>AOSTE </a:t>
            </a:r>
          </a:p>
          <a:p>
            <a:pPr defTabSz="839102"/>
            <a:r>
              <a:rPr lang="fr-FR" dirty="0"/>
              <a:t>Justin Bridou</a:t>
            </a:r>
          </a:p>
          <a:p>
            <a:pPr defTabSz="839102"/>
            <a:r>
              <a:rPr lang="fr-FR" dirty="0"/>
              <a:t>	C'est ma tournée</a:t>
            </a:r>
          </a:p>
          <a:p>
            <a:pPr defTabSz="839102"/>
            <a:r>
              <a:rPr lang="fr-FR" dirty="0"/>
              <a:t>	</a:t>
            </a:r>
          </a:p>
          <a:p>
            <a:pPr defTabSz="839102"/>
            <a:r>
              <a:rPr lang="fr-FR" dirty="0"/>
              <a:t>12 480 000 =</a:t>
            </a:r>
          </a:p>
          <a:p>
            <a:pPr defTabSz="839102"/>
            <a:r>
              <a:rPr lang="fr-FR" dirty="0"/>
              <a:t>10 000 000</a:t>
            </a:r>
          </a:p>
          <a:p>
            <a:pPr defTabSz="839102"/>
            <a:r>
              <a:rPr lang="fr-FR" dirty="0"/>
              <a:t> 2 400 000</a:t>
            </a:r>
          </a:p>
          <a:p>
            <a:pPr defTabSz="839102"/>
            <a:r>
              <a:rPr lang="fr-FR" dirty="0"/>
              <a:t>    60 000</a:t>
            </a:r>
          </a:p>
          <a:p>
            <a:pPr defTabSz="839102"/>
            <a:r>
              <a:rPr lang="fr-FR" dirty="0"/>
              <a:t>    20 000</a:t>
            </a:r>
          </a:p>
          <a:p>
            <a:pPr defTabSz="839102"/>
            <a:r>
              <a:rPr lang="fr-FR" dirty="0"/>
              <a:t>	</a:t>
            </a:r>
          </a:p>
          <a:p>
            <a:pPr defTabSz="839102"/>
            <a:r>
              <a:rPr lang="fr-FR" dirty="0"/>
              <a:t>12 050 000</a:t>
            </a:r>
          </a:p>
          <a:p>
            <a:pPr defTabSz="839102"/>
            <a:endParaRPr lang="fr-FR" dirty="0"/>
          </a:p>
          <a:p>
            <a:pPr defTabSz="839102"/>
            <a:endParaRPr lang="fr-FR" dirty="0"/>
          </a:p>
          <a:p>
            <a:endParaRPr lang="fr-FR" dirty="0"/>
          </a:p>
        </p:txBody>
      </p:sp>
      <p:sp>
        <p:nvSpPr>
          <p:cNvPr id="4" name="Slide Number Placeholder 3"/>
          <p:cNvSpPr>
            <a:spLocks noGrp="1"/>
          </p:cNvSpPr>
          <p:nvPr>
            <p:ph type="sldNum" sz="quarter" idx="10"/>
          </p:nvPr>
        </p:nvSpPr>
        <p:spPr/>
        <p:txBody>
          <a:bodyPr/>
          <a:lstStyle/>
          <a:p>
            <a:fld id="{C91E57C9-92A7-4417-A233-FC753F8BD2F7}" type="slidenum">
              <a:rPr lang="fr-FR" smtClean="0"/>
              <a:pPr/>
              <a:t>9</a:t>
            </a:fld>
            <a:endParaRPr lang="fr-FR"/>
          </a:p>
        </p:txBody>
      </p:sp>
    </p:spTree>
    <p:extLst>
      <p:ext uri="{BB962C8B-B14F-4D97-AF65-F5344CB8AC3E}">
        <p14:creationId xmlns:p14="http://schemas.microsoft.com/office/powerpoint/2010/main" val="2687908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Content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pic>
        <p:nvPicPr>
          <p:cNvPr id="10" name="Picture 9" descr="noelGS1-EN[1]_shape_00086.em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114550"/>
            <a:ext cx="9144000" cy="17828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pic>
        <p:nvPicPr>
          <p:cNvPr id="11" name="Content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grpSp>
        <p:nvGrpSpPr>
          <p:cNvPr id="12" name="Groupe 11"/>
          <p:cNvGrpSpPr/>
          <p:nvPr userDrawn="1"/>
        </p:nvGrpSpPr>
        <p:grpSpPr>
          <a:xfrm>
            <a:off x="7772400" y="4676831"/>
            <a:ext cx="1037029" cy="461665"/>
            <a:chOff x="5361766" y="485538"/>
            <a:chExt cx="2104342" cy="936811"/>
          </a:xfrm>
        </p:grpSpPr>
        <p:sp>
          <p:nvSpPr>
            <p:cNvPr id="13" name="ZoneTexte 12"/>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4" name="Imag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pic>
        <p:nvPicPr>
          <p:cNvPr id="10" name="Content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grpSp>
        <p:nvGrpSpPr>
          <p:cNvPr id="11" name="Groupe 10"/>
          <p:cNvGrpSpPr/>
          <p:nvPr userDrawn="1"/>
        </p:nvGrpSpPr>
        <p:grpSpPr>
          <a:xfrm>
            <a:off x="7772400" y="4676831"/>
            <a:ext cx="1037029" cy="461665"/>
            <a:chOff x="5361766" y="485538"/>
            <a:chExt cx="2104342" cy="936811"/>
          </a:xfrm>
        </p:grpSpPr>
        <p:sp>
          <p:nvSpPr>
            <p:cNvPr id="12" name="ZoneTexte 11"/>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pic>
        <p:nvPicPr>
          <p:cNvPr id="10" name="Content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grpSp>
        <p:nvGrpSpPr>
          <p:cNvPr id="11" name="Groupe 10"/>
          <p:cNvGrpSpPr/>
          <p:nvPr userDrawn="1"/>
        </p:nvGrpSpPr>
        <p:grpSpPr>
          <a:xfrm>
            <a:off x="7772400" y="4676831"/>
            <a:ext cx="1037029" cy="461665"/>
            <a:chOff x="5361766" y="485538"/>
            <a:chExt cx="2104342" cy="936811"/>
          </a:xfrm>
        </p:grpSpPr>
        <p:sp>
          <p:nvSpPr>
            <p:cNvPr id="12" name="ZoneTexte 11"/>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‹N°›</a:t>
            </a:fld>
            <a:endParaRPr lang="en-US"/>
          </a:p>
        </p:txBody>
      </p:sp>
      <p:sp>
        <p:nvSpPr>
          <p:cNvPr id="7" name="Espace réservé du contenu 6"/>
          <p:cNvSpPr>
            <a:spLocks noGrp="1"/>
          </p:cNvSpPr>
          <p:nvPr>
            <p:ph sz="quarter" idx="13"/>
          </p:nvPr>
        </p:nvSpPr>
        <p:spPr>
          <a:xfrm>
            <a:off x="0" y="1733550"/>
            <a:ext cx="2895600" cy="2514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contenu 8"/>
          <p:cNvSpPr>
            <a:spLocks noGrp="1"/>
          </p:cNvSpPr>
          <p:nvPr>
            <p:ph sz="quarter" idx="14"/>
          </p:nvPr>
        </p:nvSpPr>
        <p:spPr>
          <a:xfrm>
            <a:off x="3124200" y="1733550"/>
            <a:ext cx="2895600" cy="25146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p:cNvSpPr>
            <a:spLocks noGrp="1"/>
          </p:cNvSpPr>
          <p:nvPr>
            <p:ph sz="quarter" idx="15"/>
          </p:nvPr>
        </p:nvSpPr>
        <p:spPr>
          <a:xfrm>
            <a:off x="6248400" y="1733550"/>
            <a:ext cx="2895600" cy="2514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Content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0" name="Rectangle 19"/>
          <p:cNvSpPr/>
          <p:nvPr userDrawn="1"/>
        </p:nvSpPr>
        <p:spPr>
          <a:xfrm>
            <a:off x="0" y="4549500"/>
            <a:ext cx="9144000" cy="594000"/>
          </a:xfrm>
          <a:prstGeom prst="rect">
            <a:avLst/>
          </a:prstGeom>
          <a:solidFill>
            <a:schemeClr val="bg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Content Placeholder 2"/>
          <p:cNvSpPr>
            <a:spLocks noGrp="1"/>
          </p:cNvSpPr>
          <p:nvPr>
            <p:ph sz="half" idx="13"/>
          </p:nvPr>
        </p:nvSpPr>
        <p:spPr>
          <a:xfrm>
            <a:off x="107504" y="195487"/>
            <a:ext cx="2592288"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fr-FR" dirty="0"/>
          </a:p>
        </p:txBody>
      </p:sp>
      <p:sp>
        <p:nvSpPr>
          <p:cNvPr id="8" name="Title 1"/>
          <p:cNvSpPr>
            <a:spLocks noGrp="1"/>
          </p:cNvSpPr>
          <p:nvPr>
            <p:ph type="ctrTitle"/>
          </p:nvPr>
        </p:nvSpPr>
        <p:spPr>
          <a:xfrm>
            <a:off x="2774032" y="1253207"/>
            <a:ext cx="6118448" cy="958503"/>
          </a:xfrm>
        </p:spPr>
        <p:txBody>
          <a:bodyPr>
            <a:normAutofit/>
          </a:bodyPr>
          <a:lstStyle>
            <a:lvl1pPr algn="ctr">
              <a:defRPr sz="3800"/>
            </a:lvl1pPr>
          </a:lstStyle>
          <a:p>
            <a:r>
              <a:rPr lang="en-US" dirty="0"/>
              <a:t>Click to edit Master title style</a:t>
            </a:r>
            <a:endParaRPr lang="fr-FR" dirty="0"/>
          </a:p>
        </p:txBody>
      </p:sp>
      <p:sp>
        <p:nvSpPr>
          <p:cNvPr id="9" name="Subtitle 2"/>
          <p:cNvSpPr>
            <a:spLocks noGrp="1"/>
          </p:cNvSpPr>
          <p:nvPr>
            <p:ph type="subTitle" idx="1"/>
          </p:nvPr>
        </p:nvSpPr>
        <p:spPr>
          <a:xfrm>
            <a:off x="2771800" y="2283718"/>
            <a:ext cx="6120680" cy="2376264"/>
          </a:xfrm>
        </p:spPr>
        <p:txBody>
          <a:bodyPr>
            <a:normAutofit/>
          </a:bodyPr>
          <a:lstStyle>
            <a:lvl1pPr marL="0" indent="0" algn="ctr">
              <a:buNone/>
              <a:defRPr sz="2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FR" dirty="0"/>
          </a:p>
        </p:txBody>
      </p:sp>
      <p:pic>
        <p:nvPicPr>
          <p:cNvPr id="18" name="Picture 3" descr="C:\Documents and Settings\Laurent T.LAURENT-11A161F\Bureau\Interquest_logob.emf"/>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9512" y="4587974"/>
            <a:ext cx="577309" cy="529200"/>
          </a:xfrm>
          <a:prstGeom prst="rect">
            <a:avLst/>
          </a:prstGeom>
          <a:noFill/>
        </p:spPr>
      </p:pic>
      <p:sp>
        <p:nvSpPr>
          <p:cNvPr id="21" name="Date Placeholder 20"/>
          <p:cNvSpPr>
            <a:spLocks noGrp="1"/>
          </p:cNvSpPr>
          <p:nvPr>
            <p:ph type="dt" sz="half" idx="14"/>
          </p:nvPr>
        </p:nvSpPr>
        <p:spPr>
          <a:xfrm>
            <a:off x="457200" y="4767263"/>
            <a:ext cx="2133600" cy="273844"/>
          </a:xfrm>
          <a:prstGeom prst="rect">
            <a:avLst/>
          </a:prstGeom>
        </p:spPr>
        <p:txBody>
          <a:bodyPr/>
          <a:lstStyle/>
          <a:p>
            <a:fld id="{7DEE1447-79D5-4218-BDB6-C26CD086C9C7}" type="datetimeFigureOut">
              <a:rPr lang="fr-FR" smtClean="0"/>
              <a:pPr/>
              <a:t>17/09/2017</a:t>
            </a:fld>
            <a:endParaRPr lang="fr-FR"/>
          </a:p>
        </p:txBody>
      </p:sp>
      <p:sp>
        <p:nvSpPr>
          <p:cNvPr id="22" name="Slide Number Placeholder 21"/>
          <p:cNvSpPr>
            <a:spLocks noGrp="1"/>
          </p:cNvSpPr>
          <p:nvPr>
            <p:ph type="sldNum" sz="quarter" idx="15"/>
          </p:nvPr>
        </p:nvSpPr>
        <p:spPr/>
        <p:txBody>
          <a:bodyPr/>
          <a:lstStyle/>
          <a:p>
            <a:fld id="{8AE5BB72-3B92-475E-9EF6-91066BF9684E}" type="slidenum">
              <a:rPr lang="fr-FR" smtClean="0"/>
              <a:pPr/>
              <a:t>‹N°›</a:t>
            </a:fld>
            <a:endParaRPr lang="fr-FR"/>
          </a:p>
        </p:txBody>
      </p:sp>
      <p:sp>
        <p:nvSpPr>
          <p:cNvPr id="23" name="Footer Placeholder 22"/>
          <p:cNvSpPr>
            <a:spLocks noGrp="1"/>
          </p:cNvSpPr>
          <p:nvPr>
            <p:ph type="ftr" sz="quarter" idx="16"/>
          </p:nvPr>
        </p:nvSpPr>
        <p:spPr/>
        <p:txBody>
          <a:bodyPr/>
          <a:lstStyle/>
          <a:p>
            <a:endParaRPr lang="fr-FR" dirty="0"/>
          </a:p>
        </p:txBody>
      </p:sp>
      <p:sp>
        <p:nvSpPr>
          <p:cNvPr id="24" name="Footer Placeholder 4"/>
          <p:cNvSpPr txBox="1">
            <a:spLocks/>
          </p:cNvSpPr>
          <p:nvPr userDrawn="1"/>
        </p:nvSpPr>
        <p:spPr>
          <a:xfrm>
            <a:off x="899592" y="4731990"/>
            <a:ext cx="6336704" cy="360040"/>
          </a:xfrm>
          <a:prstGeom prst="rect">
            <a:avLst/>
          </a:prstGeom>
        </p:spPr>
        <p:txBody>
          <a:bodyPr vert="horz" lIns="91440" tIns="45720" rIns="91440" bIns="45720" rtlCol="0" anchor="ctr"/>
          <a:lstStyle>
            <a:lvl1pPr>
              <a:defRPr sz="15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chemeClr val="tx1">
                    <a:tint val="75000"/>
                  </a:schemeClr>
                </a:solidFill>
                <a:effectLst/>
                <a:uLnTx/>
                <a:uFillTx/>
                <a:latin typeface="+mn-lt"/>
                <a:ea typeface="+mn-ea"/>
                <a:cs typeface="+mn-cs"/>
              </a:rPr>
              <a:t>Forum 2014 de l’impression numérique et de la communication </a:t>
            </a:r>
            <a:r>
              <a:rPr kumimoji="0" lang="fr-FR" sz="1500" b="1" i="0" u="none" strike="noStrike" kern="1200" cap="none" spc="0" normalizeH="0" baseline="0" noProof="0" dirty="0" err="1">
                <a:ln>
                  <a:noFill/>
                </a:ln>
                <a:solidFill>
                  <a:schemeClr val="tx1">
                    <a:tint val="75000"/>
                  </a:schemeClr>
                </a:solidFill>
                <a:effectLst/>
                <a:uLnTx/>
                <a:uFillTx/>
                <a:latin typeface="+mn-lt"/>
                <a:ea typeface="+mn-ea"/>
                <a:cs typeface="+mn-cs"/>
              </a:rPr>
              <a:t>multicanal</a:t>
            </a:r>
            <a:endParaRPr kumimoji="0" lang="fr-FR" sz="15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pic>
        <p:nvPicPr>
          <p:cNvPr id="11" name="Picture 10" descr="noelGS1-EN[1]_shape_00086.e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114550"/>
            <a:ext cx="9144000" cy="1782893"/>
          </a:xfrm>
          <a:prstGeom prst="rect">
            <a:avLst/>
          </a:prstGeom>
        </p:spPr>
      </p:pic>
      <p:pic>
        <p:nvPicPr>
          <p:cNvPr id="10"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grpSp>
        <p:nvGrpSpPr>
          <p:cNvPr id="13" name="Groupe 12"/>
          <p:cNvGrpSpPr/>
          <p:nvPr userDrawn="1"/>
        </p:nvGrpSpPr>
        <p:grpSpPr>
          <a:xfrm>
            <a:off x="7772400" y="4676831"/>
            <a:ext cx="1037029" cy="461665"/>
            <a:chOff x="5361766" y="485538"/>
            <a:chExt cx="2104342" cy="936811"/>
          </a:xfrm>
        </p:grpSpPr>
        <p:sp>
          <p:nvSpPr>
            <p:cNvPr id="14" name="ZoneTexte 13"/>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5" name="Imag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sp>
        <p:nvSpPr>
          <p:cNvPr id="18" name="Title Placeholder 1"/>
          <p:cNvSpPr>
            <a:spLocks noGrp="1"/>
          </p:cNvSpPr>
          <p:nvPr>
            <p:ph type="title"/>
          </p:nvPr>
        </p:nvSpPr>
        <p:spPr>
          <a:xfrm>
            <a:off x="1586558" y="205979"/>
            <a:ext cx="6414442" cy="857250"/>
          </a:xfrm>
          <a:prstGeom prst="rect">
            <a:avLst/>
          </a:prstGeom>
        </p:spPr>
        <p:txBody>
          <a:bodyPr vert="horz" lIns="91440" tIns="45720" rIns="91440" bIns="45720" rtlCol="0" anchor="ctr">
            <a:normAutofit/>
          </a:bodyPr>
          <a:lstStyle/>
          <a:p>
            <a:r>
              <a:rPr lang="en-US" dirty="0"/>
              <a:t>Click to edit Master title style</a:t>
            </a:r>
          </a:p>
        </p:txBody>
      </p:sp>
      <p:pic>
        <p:nvPicPr>
          <p:cNvPr id="19" name="Image 18">
            <a:extLst>
              <a:ext uri="{FF2B5EF4-FFF2-40B4-BE49-F238E27FC236}">
                <a16:creationId xmlns:a16="http://schemas.microsoft.com/office/drawing/2014/main" id="{C0177A1F-759A-40C3-95A7-C197CB94496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52401" y="181735"/>
            <a:ext cx="1420151" cy="42616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pic>
        <p:nvPicPr>
          <p:cNvPr id="10" name="Picture 9" descr="noelGS1-EN[1]_shape_00086.e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114550"/>
            <a:ext cx="9144000" cy="1782893"/>
          </a:xfrm>
          <a:prstGeom prst="rect">
            <a:avLst/>
          </a:prstGeom>
        </p:spPr>
      </p:pic>
      <p:pic>
        <p:nvPicPr>
          <p:cNvPr id="11"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grpSp>
        <p:nvGrpSpPr>
          <p:cNvPr id="13" name="Groupe 12"/>
          <p:cNvGrpSpPr/>
          <p:nvPr userDrawn="1"/>
        </p:nvGrpSpPr>
        <p:grpSpPr>
          <a:xfrm>
            <a:off x="7772400" y="4676831"/>
            <a:ext cx="1037029" cy="461665"/>
            <a:chOff x="5361766" y="485538"/>
            <a:chExt cx="2104342" cy="936811"/>
          </a:xfrm>
        </p:grpSpPr>
        <p:sp>
          <p:nvSpPr>
            <p:cNvPr id="14" name="ZoneTexte 13"/>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5" name="Imag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sp>
        <p:nvSpPr>
          <p:cNvPr id="16" name="Title Placeholder 1"/>
          <p:cNvSpPr txBox="1">
            <a:spLocks/>
          </p:cNvSpPr>
          <p:nvPr userDrawn="1"/>
        </p:nvSpPr>
        <p:spPr>
          <a:xfrm>
            <a:off x="1586558" y="205979"/>
            <a:ext cx="6414442" cy="85725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300" b="1" kern="1200">
                <a:solidFill>
                  <a:schemeClr val="tx1"/>
                </a:solidFill>
                <a:latin typeface="+mj-lt"/>
                <a:ea typeface="+mj-ea"/>
                <a:cs typeface="+mj-cs"/>
              </a:defRPr>
            </a:lvl1pPr>
          </a:lstStyle>
          <a:p>
            <a:r>
              <a:rPr lang="en-US"/>
              <a:t>Click to edit Master title style</a:t>
            </a:r>
            <a:endParaRPr lang="en-US" dirty="0"/>
          </a:p>
        </p:txBody>
      </p:sp>
      <p:pic>
        <p:nvPicPr>
          <p:cNvPr id="17" name="Image 16">
            <a:extLst>
              <a:ext uri="{FF2B5EF4-FFF2-40B4-BE49-F238E27FC236}">
                <a16:creationId xmlns:a16="http://schemas.microsoft.com/office/drawing/2014/main" id="{EB01C7BE-3836-4AEE-8D86-D60233F26BF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52401" y="181735"/>
            <a:ext cx="1420151" cy="4261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pic>
        <p:nvPicPr>
          <p:cNvPr id="12" name="Picture 11" descr="noelGS1-EN[1]_shape_00086.e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114550"/>
            <a:ext cx="9144000" cy="1782893"/>
          </a:xfrm>
          <a:prstGeom prst="rect">
            <a:avLst/>
          </a:prstGeom>
        </p:spPr>
      </p:pic>
      <p:pic>
        <p:nvPicPr>
          <p:cNvPr id="13"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grpSp>
        <p:nvGrpSpPr>
          <p:cNvPr id="11" name="Groupe 10"/>
          <p:cNvGrpSpPr/>
          <p:nvPr userDrawn="1"/>
        </p:nvGrpSpPr>
        <p:grpSpPr>
          <a:xfrm>
            <a:off x="7772400" y="4676831"/>
            <a:ext cx="1037029" cy="461665"/>
            <a:chOff x="5361766" y="485538"/>
            <a:chExt cx="2104342" cy="936811"/>
          </a:xfrm>
        </p:grpSpPr>
        <p:sp>
          <p:nvSpPr>
            <p:cNvPr id="15" name="ZoneTexte 14"/>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6" name="Imag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pic>
        <p:nvPicPr>
          <p:cNvPr id="14" name="Image 13">
            <a:extLst>
              <a:ext uri="{FF2B5EF4-FFF2-40B4-BE49-F238E27FC236}">
                <a16:creationId xmlns:a16="http://schemas.microsoft.com/office/drawing/2014/main" id="{1A99D538-50B8-44C8-B1DD-D6CC0054CCB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52401" y="181735"/>
            <a:ext cx="1420151" cy="4261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pic>
        <p:nvPicPr>
          <p:cNvPr id="13" name="Image 12">
            <a:extLst>
              <a:ext uri="{FF2B5EF4-FFF2-40B4-BE49-F238E27FC236}">
                <a16:creationId xmlns:a16="http://schemas.microsoft.com/office/drawing/2014/main" id="{B3E74F18-DE8E-4FC6-9E43-A8AFADFA37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1" y="181735"/>
            <a:ext cx="1420151" cy="4261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86558" y="205979"/>
            <a:ext cx="6414442"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pic>
        <p:nvPicPr>
          <p:cNvPr id="13" name="Content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grpSp>
        <p:nvGrpSpPr>
          <p:cNvPr id="14" name="Groupe 13"/>
          <p:cNvGrpSpPr/>
          <p:nvPr userDrawn="1"/>
        </p:nvGrpSpPr>
        <p:grpSpPr>
          <a:xfrm>
            <a:off x="7772400" y="4676831"/>
            <a:ext cx="1037029" cy="461665"/>
            <a:chOff x="5361766" y="485538"/>
            <a:chExt cx="2104342" cy="936811"/>
          </a:xfrm>
        </p:grpSpPr>
        <p:sp>
          <p:nvSpPr>
            <p:cNvPr id="15" name="ZoneTexte 14"/>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pic>
        <p:nvPicPr>
          <p:cNvPr id="20" name="Image 19">
            <a:extLst>
              <a:ext uri="{FF2B5EF4-FFF2-40B4-BE49-F238E27FC236}">
                <a16:creationId xmlns:a16="http://schemas.microsoft.com/office/drawing/2014/main" id="{936A85A0-C81D-429F-81A2-407D4A76571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52401" y="181735"/>
            <a:ext cx="1420151" cy="42616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pic>
        <p:nvPicPr>
          <p:cNvPr id="9" name="Content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grpSp>
        <p:nvGrpSpPr>
          <p:cNvPr id="10" name="Groupe 9"/>
          <p:cNvGrpSpPr/>
          <p:nvPr userDrawn="1"/>
        </p:nvGrpSpPr>
        <p:grpSpPr>
          <a:xfrm>
            <a:off x="7772400" y="4676831"/>
            <a:ext cx="1037029" cy="461665"/>
            <a:chOff x="5361766" y="485538"/>
            <a:chExt cx="2104342" cy="936811"/>
          </a:xfrm>
        </p:grpSpPr>
        <p:sp>
          <p:nvSpPr>
            <p:cNvPr id="11" name="ZoneTexte 10"/>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pic>
        <p:nvPicPr>
          <p:cNvPr id="13" name="Image 12">
            <a:extLst>
              <a:ext uri="{FF2B5EF4-FFF2-40B4-BE49-F238E27FC236}">
                <a16:creationId xmlns:a16="http://schemas.microsoft.com/office/drawing/2014/main" id="{4E532A38-FA5D-4A4D-AA5C-E2977189E4B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52401" y="181735"/>
            <a:ext cx="1420151" cy="42616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pic>
        <p:nvPicPr>
          <p:cNvPr id="13" name="Image 12">
            <a:extLst>
              <a:ext uri="{FF2B5EF4-FFF2-40B4-BE49-F238E27FC236}">
                <a16:creationId xmlns:a16="http://schemas.microsoft.com/office/drawing/2014/main" id="{7FD12A05-A60E-4100-BD7C-5401B37EB9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1" y="181735"/>
            <a:ext cx="1420151" cy="42616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pic>
        <p:nvPicPr>
          <p:cNvPr id="11" name="Content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5309" y="1200150"/>
            <a:ext cx="3391456" cy="3394075"/>
          </a:xfrm>
          <a:prstGeom prst="rect">
            <a:avLst/>
          </a:prstGeom>
        </p:spPr>
      </p:pic>
      <p:grpSp>
        <p:nvGrpSpPr>
          <p:cNvPr id="12" name="Groupe 11"/>
          <p:cNvGrpSpPr/>
          <p:nvPr userDrawn="1"/>
        </p:nvGrpSpPr>
        <p:grpSpPr>
          <a:xfrm>
            <a:off x="7772400" y="4676831"/>
            <a:ext cx="1037029" cy="461665"/>
            <a:chOff x="5361766" y="485538"/>
            <a:chExt cx="2104342" cy="936811"/>
          </a:xfrm>
        </p:grpSpPr>
        <p:sp>
          <p:nvSpPr>
            <p:cNvPr id="13" name="ZoneTexte 12"/>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4" name="Imag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50000">
              <a:schemeClr val="bg1"/>
            </a:gs>
            <a:gs pos="100000">
              <a:schemeClr val="bg1">
                <a:lumMod val="85000"/>
              </a:schemeClr>
            </a:gs>
            <a:gs pos="87000">
              <a:srgbClr val="ECECE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6558" y="205979"/>
            <a:ext cx="6414442"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Lst>
  <p:txStyles>
    <p:titleStyle>
      <a:lvl1pPr algn="r" defTabSz="914400" rtl="0" eaLnBrk="1" latinLnBrk="0" hangingPunct="1">
        <a:spcBef>
          <a:spcPct val="0"/>
        </a:spcBef>
        <a:buNone/>
        <a:defRPr sz="23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12.emf"/><Relationship Id="rId5" Type="http://schemas.openxmlformats.org/officeDocument/2006/relationships/image" Target="../media/image7.emf"/><Relationship Id="rId10" Type="http://schemas.openxmlformats.org/officeDocument/2006/relationships/image" Target="../media/image11.emf"/><Relationship Id="rId4" Type="http://schemas.openxmlformats.org/officeDocument/2006/relationships/image" Target="../media/image6.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2.emf"/><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35.emf"/><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hyperlink" Target="https://youtu.be/dtxu1AOhVlI"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fTag%20-%20food%20Allergies.mpeg" TargetMode="Externa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38.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12.emf"/><Relationship Id="rId5" Type="http://schemas.openxmlformats.org/officeDocument/2006/relationships/image" Target="../media/image7.emf"/><Relationship Id="rId10" Type="http://schemas.openxmlformats.org/officeDocument/2006/relationships/image" Target="../media/image11.emf"/><Relationship Id="rId4" Type="http://schemas.openxmlformats.org/officeDocument/2006/relationships/image" Target="../media/image6.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e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emf"/><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7.emf"/><Relationship Id="rId9" Type="http://schemas.openxmlformats.org/officeDocument/2006/relationships/image" Target="../media/image19.emf"/></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0.emf"/><Relationship Id="rId7"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21.emf"/><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26.emf"/><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FF810484-9811-455B-9CE7-D506B2C4A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91871"/>
            <a:ext cx="3931800" cy="1179879"/>
          </a:xfrm>
          <a:prstGeom prst="rect">
            <a:avLst/>
          </a:prstGeom>
        </p:spPr>
      </p:pic>
      <p:pic>
        <p:nvPicPr>
          <p:cNvPr id="11" name="Image 10"/>
          <p:cNvPicPr>
            <a:picLocks noChangeAspect="1"/>
          </p:cNvPicPr>
          <p:nvPr/>
        </p:nvPicPr>
        <p:blipFill>
          <a:blip r:embed="rId4">
            <a:lum contrast="40000"/>
            <a:extLst>
              <a:ext uri="{28A0092B-C50C-407E-A947-70E740481C1C}">
                <a14:useLocalDpi xmlns:a14="http://schemas.microsoft.com/office/drawing/2010/main"/>
              </a:ext>
            </a:extLst>
          </a:blip>
          <a:stretch>
            <a:fillRect/>
          </a:stretch>
        </p:blipFill>
        <p:spPr>
          <a:xfrm>
            <a:off x="0" y="2199378"/>
            <a:ext cx="9144000" cy="2944122"/>
          </a:xfrm>
          <a:prstGeom prst="rect">
            <a:avLst/>
          </a:prstGeom>
        </p:spPr>
      </p:pic>
      <p:pic>
        <p:nvPicPr>
          <p:cNvPr id="22" name="Image 2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sp>
        <p:nvSpPr>
          <p:cNvPr id="29" name="Sous-titre 1"/>
          <p:cNvSpPr txBox="1">
            <a:spLocks/>
          </p:cNvSpPr>
          <p:nvPr/>
        </p:nvSpPr>
        <p:spPr>
          <a:xfrm>
            <a:off x="1371600" y="4670820"/>
            <a:ext cx="6400800" cy="43458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t>2017, September 20th</a:t>
            </a:r>
            <a:endParaRPr lang="fr-FR" sz="2400" dirty="0"/>
          </a:p>
        </p:txBody>
      </p:sp>
      <p:sp>
        <p:nvSpPr>
          <p:cNvPr id="10" name="Sous-titre 1"/>
          <p:cNvSpPr txBox="1">
            <a:spLocks/>
          </p:cNvSpPr>
          <p:nvPr/>
        </p:nvSpPr>
        <p:spPr>
          <a:xfrm>
            <a:off x="2803298" y="343780"/>
            <a:ext cx="3783231" cy="11445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fr-FR" sz="3100" b="1" dirty="0">
              <a:solidFill>
                <a:srgbClr val="0D57A6"/>
              </a:solidFill>
            </a:endParaRPr>
          </a:p>
        </p:txBody>
      </p:sp>
      <p:sp>
        <p:nvSpPr>
          <p:cNvPr id="6" name="Titre 5"/>
          <p:cNvSpPr>
            <a:spLocks noGrp="1"/>
          </p:cNvSpPr>
          <p:nvPr>
            <p:ph type="ctrTitle"/>
          </p:nvPr>
        </p:nvSpPr>
        <p:spPr>
          <a:xfrm>
            <a:off x="228599" y="3069431"/>
            <a:ext cx="6976226" cy="1102519"/>
          </a:xfrm>
        </p:spPr>
        <p:txBody>
          <a:bodyPr>
            <a:noAutofit/>
          </a:bodyPr>
          <a:lstStyle/>
          <a:p>
            <a:pPr algn="l"/>
            <a:r>
              <a:rPr lang="en-US" sz="3600" dirty="0"/>
              <a:t>INTERACTIVE PACKAGING</a:t>
            </a:r>
            <a:br>
              <a:rPr lang="en-US" sz="3600" dirty="0"/>
            </a:br>
            <a:r>
              <a:rPr lang="en-US" sz="3600" b="0" dirty="0"/>
              <a:t>Smart identifiers for the packaging</a:t>
            </a:r>
            <a:br>
              <a:rPr lang="en-US" sz="3600" b="0" dirty="0"/>
            </a:br>
            <a:r>
              <a:rPr lang="en-US" sz="2000" b="0" dirty="0"/>
              <a:t>in food industries, evolving in order to deliver a convenient, personalized, reliable and trusted information to consumers</a:t>
            </a:r>
            <a:endParaRPr lang="fr-FR" sz="2000" b="0" dirty="0"/>
          </a:p>
        </p:txBody>
      </p:sp>
      <p:grpSp>
        <p:nvGrpSpPr>
          <p:cNvPr id="19" name="Groupe 18"/>
          <p:cNvGrpSpPr/>
          <p:nvPr/>
        </p:nvGrpSpPr>
        <p:grpSpPr>
          <a:xfrm>
            <a:off x="2475021" y="416064"/>
            <a:ext cx="1612295" cy="707886"/>
            <a:chOff x="5361770" y="1897729"/>
            <a:chExt cx="3839697" cy="1685835"/>
          </a:xfrm>
        </p:grpSpPr>
        <p:sp>
          <p:nvSpPr>
            <p:cNvPr id="20" name="ZoneTexte 19"/>
            <p:cNvSpPr txBox="1"/>
            <p:nvPr userDrawn="1"/>
          </p:nvSpPr>
          <p:spPr>
            <a:xfrm>
              <a:off x="6681872" y="1897729"/>
              <a:ext cx="2519595" cy="1685835"/>
            </a:xfrm>
            <a:prstGeom prst="rect">
              <a:avLst/>
            </a:prstGeom>
            <a:noFill/>
          </p:spPr>
          <p:txBody>
            <a:bodyPr wrap="none" rtlCol="0">
              <a:spAutoFit/>
            </a:bodyPr>
            <a:lstStyle/>
            <a:p>
              <a:pPr algn="r"/>
              <a:r>
                <a:rPr lang="fr-FR" sz="4000" b="1" dirty="0" err="1">
                  <a:solidFill>
                    <a:srgbClr val="6D6D6D"/>
                  </a:solidFill>
                </a:rPr>
                <a:t>fTag</a:t>
              </a:r>
              <a:endParaRPr lang="en-US" sz="4000" b="1" dirty="0">
                <a:solidFill>
                  <a:srgbClr val="6D6D6D"/>
                </a:solidFill>
              </a:endParaRPr>
            </a:p>
          </p:txBody>
        </p:sp>
        <p:pic>
          <p:nvPicPr>
            <p:cNvPr id="21" name="Imag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61770" y="2044063"/>
              <a:ext cx="1334637" cy="1314922"/>
            </a:xfrm>
            <a:prstGeom prst="rect">
              <a:avLst/>
            </a:prstGeom>
          </p:spPr>
        </p:pic>
      </p:grpSp>
      <p:pic>
        <p:nvPicPr>
          <p:cNvPr id="25" name="Image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65439" y="448393"/>
            <a:ext cx="3049761" cy="613487"/>
          </a:xfrm>
          <a:prstGeom prst="rect">
            <a:avLst/>
          </a:prstGeom>
        </p:spPr>
      </p:pic>
      <p:sp>
        <p:nvSpPr>
          <p:cNvPr id="28" name="Titre 5"/>
          <p:cNvSpPr txBox="1">
            <a:spLocks/>
          </p:cNvSpPr>
          <p:nvPr/>
        </p:nvSpPr>
        <p:spPr>
          <a:xfrm>
            <a:off x="304800" y="3257550"/>
            <a:ext cx="7772400" cy="1102519"/>
          </a:xfrm>
          <a:prstGeom prst="rect">
            <a:avLst/>
          </a:prstGeom>
        </p:spPr>
        <p:txBody>
          <a:bodyPr vert="horz" lIns="91440" tIns="45720" rIns="91440" bIns="45720" rtlCol="0" anchor="ctr">
            <a:noAutofit/>
          </a:bodyPr>
          <a:lstStyle>
            <a:lvl1pPr algn="r" defTabSz="914400" rtl="0" eaLnBrk="1" latinLnBrk="0" hangingPunct="1">
              <a:spcBef>
                <a:spcPct val="0"/>
              </a:spcBef>
              <a:buNone/>
              <a:defRPr sz="2300" b="1" kern="1200">
                <a:solidFill>
                  <a:schemeClr val="tx1"/>
                </a:solidFill>
                <a:latin typeface="+mj-lt"/>
                <a:ea typeface="+mj-ea"/>
                <a:cs typeface="+mj-cs"/>
              </a:defRPr>
            </a:lvl1pPr>
          </a:lstStyle>
          <a:p>
            <a:pPr algn="l"/>
            <a:endParaRPr lang="fr-FR" sz="2800" b="0" dirty="0"/>
          </a:p>
        </p:txBody>
      </p:sp>
      <p:pic>
        <p:nvPicPr>
          <p:cNvPr id="30" name="Imag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14425" y="2273174"/>
            <a:ext cx="719975" cy="720000"/>
          </a:xfrm>
          <a:prstGeom prst="rect">
            <a:avLst/>
          </a:prstGeom>
        </p:spPr>
      </p:pic>
      <p:pic>
        <p:nvPicPr>
          <p:cNvPr id="31" name="Image 3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814425" y="3979500"/>
            <a:ext cx="719975" cy="720000"/>
          </a:xfrm>
          <a:prstGeom prst="rect">
            <a:avLst/>
          </a:prstGeom>
        </p:spPr>
      </p:pic>
      <p:pic>
        <p:nvPicPr>
          <p:cNvPr id="32" name="Image 3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14425" y="1420012"/>
            <a:ext cx="719975" cy="720000"/>
          </a:xfrm>
          <a:prstGeom prst="rect">
            <a:avLst/>
          </a:prstGeom>
        </p:spPr>
      </p:pic>
      <p:pic>
        <p:nvPicPr>
          <p:cNvPr id="33" name="Image 3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814425" y="3126336"/>
            <a:ext cx="719975" cy="720000"/>
          </a:xfrm>
          <a:prstGeom prst="rect">
            <a:avLst/>
          </a:prstGeom>
        </p:spPr>
      </p:pic>
      <p:pic>
        <p:nvPicPr>
          <p:cNvPr id="34" name="Image 3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814425" y="566850"/>
            <a:ext cx="719975" cy="720000"/>
          </a:xfrm>
          <a:prstGeom prst="rect">
            <a:avLst/>
          </a:prstGeom>
        </p:spPr>
      </p:pic>
    </p:spTree>
    <p:extLst>
      <p:ext uri="{BB962C8B-B14F-4D97-AF65-F5344CB8AC3E}">
        <p14:creationId xmlns:p14="http://schemas.microsoft.com/office/powerpoint/2010/main" val="42942691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20"/>
          <p:cNvSpPr txBox="1"/>
          <p:nvPr/>
        </p:nvSpPr>
        <p:spPr>
          <a:xfrm>
            <a:off x="3124200" y="4781550"/>
            <a:ext cx="2895600" cy="338554"/>
          </a:xfrm>
          <a:prstGeom prst="rect">
            <a:avLst/>
          </a:prstGeom>
          <a:noFill/>
        </p:spPr>
        <p:txBody>
          <a:bodyPr wrap="square" rtlCol="0">
            <a:spAutoFit/>
          </a:bodyPr>
          <a:lstStyle/>
          <a:p>
            <a:pPr algn="ctr"/>
            <a:r>
              <a:rPr lang="fr-FR" sz="1600" i="1" dirty="0">
                <a:solidFill>
                  <a:schemeClr val="bg1"/>
                </a:solidFill>
              </a:rPr>
              <a:t>Babel Tour, Pieter Bruegel</a:t>
            </a:r>
            <a:endParaRPr lang="en-US" sz="1600" i="1" dirty="0">
              <a:solidFill>
                <a:schemeClr val="bg1"/>
              </a:solidFill>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0200" y="1063229"/>
            <a:ext cx="5870650" cy="4089796"/>
          </a:xfrm>
          <a:prstGeom prst="rect">
            <a:avLst/>
          </a:prstGeom>
        </p:spPr>
      </p:pic>
      <p:sp>
        <p:nvSpPr>
          <p:cNvPr id="2" name="Titre 1"/>
          <p:cNvSpPr>
            <a:spLocks noGrp="1"/>
          </p:cNvSpPr>
          <p:nvPr>
            <p:ph type="title"/>
          </p:nvPr>
        </p:nvSpPr>
        <p:spPr/>
        <p:txBody>
          <a:bodyPr/>
          <a:lstStyle/>
          <a:p>
            <a:r>
              <a:rPr lang="fr-FR" dirty="0"/>
              <a:t>Marketing QR URL Links on </a:t>
            </a:r>
            <a:r>
              <a:rPr lang="fr-FR" dirty="0" err="1"/>
              <a:t>each</a:t>
            </a:r>
            <a:r>
              <a:rPr lang="fr-FR" dirty="0"/>
              <a:t> pack</a:t>
            </a:r>
            <a:endParaRPr lang="en-US" dirty="0"/>
          </a:p>
        </p:txBody>
      </p:sp>
      <p:pic>
        <p:nvPicPr>
          <p:cNvPr id="23" name="Image 2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3684" y="1102282"/>
            <a:ext cx="1219200" cy="526637"/>
          </a:xfrm>
          <a:prstGeom prst="rect">
            <a:avLst/>
          </a:prstGeom>
        </p:spPr>
      </p:pic>
    </p:spTree>
    <p:extLst>
      <p:ext uri="{BB962C8B-B14F-4D97-AF65-F5344CB8AC3E}">
        <p14:creationId xmlns:p14="http://schemas.microsoft.com/office/powerpoint/2010/main" val="7103192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a:spLocks noGrp="1"/>
          </p:cNvSpPr>
          <p:nvPr>
            <p:ph type="title"/>
          </p:nvPr>
        </p:nvSpPr>
        <p:spPr>
          <a:xfrm>
            <a:off x="2057400" y="205979"/>
            <a:ext cx="5981960" cy="857250"/>
          </a:xfrm>
        </p:spPr>
        <p:txBody>
          <a:bodyPr>
            <a:normAutofit/>
          </a:bodyPr>
          <a:lstStyle/>
          <a:p>
            <a:r>
              <a:rPr lang="fr-FR" dirty="0"/>
              <a:t>Marketing QR URL Links on </a:t>
            </a:r>
            <a:r>
              <a:rPr lang="fr-FR" dirty="0" err="1"/>
              <a:t>each</a:t>
            </a:r>
            <a:r>
              <a:rPr lang="fr-FR" dirty="0"/>
              <a:t> pack</a:t>
            </a:r>
          </a:p>
        </p:txBody>
      </p:sp>
      <p:pic>
        <p:nvPicPr>
          <p:cNvPr id="12" name="Picture 5" descr="C:\Documents and Settings\Laurent T.LAURENT-11A161F\Mes documents\My Dropbox\logos\iphone4.emf"/>
          <p:cNvPicPr>
            <a:picLocks noChangeAspect="1" noChangeArrowheads="1"/>
          </p:cNvPicPr>
          <p:nvPr/>
        </p:nvPicPr>
        <p:blipFill>
          <a:blip r:embed="rId3" cstate="screen">
            <a:duotone>
              <a:schemeClr val="bg2">
                <a:shade val="45000"/>
                <a:satMod val="135000"/>
              </a:schemeClr>
              <a:prstClr val="white"/>
            </a:duotone>
          </a:blip>
          <a:stretch>
            <a:fillRect/>
          </a:stretch>
        </p:blipFill>
        <p:spPr bwMode="auto">
          <a:xfrm>
            <a:off x="7319175" y="1047750"/>
            <a:ext cx="1533277" cy="2988586"/>
          </a:xfrm>
          <a:prstGeom prst="rect">
            <a:avLst/>
          </a:prstGeom>
          <a:noFill/>
          <a:ln>
            <a:noFill/>
          </a:ln>
        </p:spPr>
      </p:pic>
      <p:sp>
        <p:nvSpPr>
          <p:cNvPr id="2" name="Rectangle 1"/>
          <p:cNvSpPr/>
          <p:nvPr/>
        </p:nvSpPr>
        <p:spPr>
          <a:xfrm>
            <a:off x="2902578" y="4321373"/>
            <a:ext cx="2762295" cy="307777"/>
          </a:xfrm>
          <a:prstGeom prst="rect">
            <a:avLst/>
          </a:prstGeom>
        </p:spPr>
        <p:txBody>
          <a:bodyPr wrap="none">
            <a:spAutoFit/>
          </a:bodyPr>
          <a:lstStyle/>
          <a:p>
            <a:pPr algn="ctr"/>
            <a:r>
              <a:rPr lang="fr-FR" sz="1400" b="1" dirty="0">
                <a:solidFill>
                  <a:schemeClr val="bg1">
                    <a:lumMod val="50000"/>
                  </a:schemeClr>
                </a:solidFill>
                <a:latin typeface="Courier New" panose="02070309020205020404" pitchFamily="49" charset="0"/>
              </a:rPr>
              <a:t>http://d4n.fr/015Lwongj0</a:t>
            </a:r>
            <a:endParaRPr lang="fr-FR" sz="1400" b="1" dirty="0">
              <a:solidFill>
                <a:schemeClr val="bg1">
                  <a:lumMod val="50000"/>
                </a:schemeClr>
              </a:solidFill>
            </a:endParaRPr>
          </a:p>
        </p:txBody>
      </p:sp>
      <p:sp>
        <p:nvSpPr>
          <p:cNvPr id="3" name="Rectangle 2"/>
          <p:cNvSpPr/>
          <p:nvPr/>
        </p:nvSpPr>
        <p:spPr>
          <a:xfrm>
            <a:off x="259239" y="4320857"/>
            <a:ext cx="1580882" cy="307777"/>
          </a:xfrm>
          <a:prstGeom prst="rect">
            <a:avLst/>
          </a:prstGeom>
        </p:spPr>
        <p:txBody>
          <a:bodyPr wrap="none">
            <a:spAutoFit/>
          </a:bodyPr>
          <a:lstStyle/>
          <a:p>
            <a:pPr algn="ctr"/>
            <a:r>
              <a:rPr lang="fr-FR" sz="1400" b="1" dirty="0">
                <a:solidFill>
                  <a:schemeClr val="bg1">
                    <a:lumMod val="50000"/>
                  </a:schemeClr>
                </a:solidFill>
                <a:latin typeface="Courier New" panose="02070309020205020404" pitchFamily="49" charset="0"/>
                <a:cs typeface="Courier New" panose="02070309020205020404" pitchFamily="49" charset="0"/>
              </a:rPr>
              <a:t>3041091022851</a:t>
            </a:r>
          </a:p>
        </p:txBody>
      </p:sp>
      <p:cxnSp>
        <p:nvCxnSpPr>
          <p:cNvPr id="13" name="Straight Arrow Connector 14"/>
          <p:cNvCxnSpPr/>
          <p:nvPr/>
        </p:nvCxnSpPr>
        <p:spPr>
          <a:xfrm>
            <a:off x="4419600" y="4233505"/>
            <a:ext cx="1800000" cy="0"/>
          </a:xfrm>
          <a:prstGeom prst="straightConnector1">
            <a:avLst/>
          </a:prstGeom>
          <a:ln w="635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4"/>
          <p:cNvCxnSpPr/>
          <p:nvPr/>
        </p:nvCxnSpPr>
        <p:spPr>
          <a:xfrm>
            <a:off x="6339000" y="4233505"/>
            <a:ext cx="1800000" cy="0"/>
          </a:xfrm>
          <a:prstGeom prst="straightConnector1">
            <a:avLst/>
          </a:prstGeom>
          <a:ln w="635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9239" y="4023430"/>
            <a:ext cx="658001" cy="369332"/>
          </a:xfrm>
          <a:prstGeom prst="rect">
            <a:avLst/>
          </a:prstGeom>
        </p:spPr>
        <p:txBody>
          <a:bodyPr wrap="none">
            <a:spAutoFit/>
          </a:bodyPr>
          <a:lstStyle/>
          <a:p>
            <a:r>
              <a:rPr lang="en-US" b="1" i="1" dirty="0"/>
              <a:t>GTIN</a:t>
            </a:r>
            <a:endParaRPr lang="fr-FR" b="1" dirty="0"/>
          </a:p>
        </p:txBody>
      </p:sp>
      <p:sp>
        <p:nvSpPr>
          <p:cNvPr id="17" name="Rectangle 16"/>
          <p:cNvSpPr/>
          <p:nvPr/>
        </p:nvSpPr>
        <p:spPr>
          <a:xfrm>
            <a:off x="7334518" y="4302332"/>
            <a:ext cx="1580882" cy="307777"/>
          </a:xfrm>
          <a:prstGeom prst="rect">
            <a:avLst/>
          </a:prstGeom>
        </p:spPr>
        <p:txBody>
          <a:bodyPr wrap="none">
            <a:spAutoFit/>
          </a:bodyPr>
          <a:lstStyle/>
          <a:p>
            <a:pPr algn="ctr"/>
            <a:r>
              <a:rPr lang="fr-FR" sz="1400" b="1" dirty="0">
                <a:solidFill>
                  <a:schemeClr val="bg1">
                    <a:lumMod val="50000"/>
                  </a:schemeClr>
                </a:solidFill>
                <a:latin typeface="Courier New" panose="02070309020205020404" pitchFamily="49" charset="0"/>
                <a:cs typeface="Courier New" panose="02070309020205020404" pitchFamily="49" charset="0"/>
              </a:rPr>
              <a:t>3041091022851</a:t>
            </a:r>
          </a:p>
        </p:txBody>
      </p:sp>
      <p:sp>
        <p:nvSpPr>
          <p:cNvPr id="20" name="Rectangle 19"/>
          <p:cNvSpPr/>
          <p:nvPr/>
        </p:nvSpPr>
        <p:spPr>
          <a:xfrm>
            <a:off x="8257399" y="4004905"/>
            <a:ext cx="658001" cy="369332"/>
          </a:xfrm>
          <a:prstGeom prst="rect">
            <a:avLst/>
          </a:prstGeom>
        </p:spPr>
        <p:txBody>
          <a:bodyPr wrap="none">
            <a:spAutoFit/>
          </a:bodyPr>
          <a:lstStyle/>
          <a:p>
            <a:r>
              <a:rPr lang="en-US" b="1" i="1" dirty="0"/>
              <a:t>GTIN</a:t>
            </a:r>
            <a:endParaRPr lang="fr-FR" b="1" dirty="0"/>
          </a:p>
        </p:txBody>
      </p:sp>
      <p:pic>
        <p:nvPicPr>
          <p:cNvPr id="196" name="Image 19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26721" y="1551443"/>
            <a:ext cx="1318184" cy="1981200"/>
          </a:xfrm>
          <a:prstGeom prst="rect">
            <a:avLst/>
          </a:prstGeom>
        </p:spPr>
      </p:pic>
      <p:pic>
        <p:nvPicPr>
          <p:cNvPr id="206" name="Image 20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4106" y="3065667"/>
            <a:ext cx="939238" cy="939238"/>
          </a:xfrm>
          <a:prstGeom prst="rect">
            <a:avLst/>
          </a:prstGeom>
        </p:spPr>
      </p:pic>
      <p:pic>
        <p:nvPicPr>
          <p:cNvPr id="207" name="Image 20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1082" y="1384740"/>
            <a:ext cx="3571202" cy="2634810"/>
          </a:xfrm>
          <a:prstGeom prst="rect">
            <a:avLst/>
          </a:prstGeom>
        </p:spPr>
      </p:pic>
      <p:grpSp>
        <p:nvGrpSpPr>
          <p:cNvPr id="4" name="Groupe 3"/>
          <p:cNvGrpSpPr/>
          <p:nvPr/>
        </p:nvGrpSpPr>
        <p:grpSpPr>
          <a:xfrm>
            <a:off x="5424333" y="1045858"/>
            <a:ext cx="1533277" cy="2988586"/>
            <a:chOff x="5424333" y="1045858"/>
            <a:chExt cx="1533277" cy="2988586"/>
          </a:xfrm>
        </p:grpSpPr>
        <p:pic>
          <p:nvPicPr>
            <p:cNvPr id="198" name="Picture 5" descr="C:\Documents and Settings\Laurent T.LAURENT-11A161F\Mes documents\My Dropbox\logos\iphone4.emf"/>
            <p:cNvPicPr>
              <a:picLocks noChangeAspect="1" noChangeArrowheads="1"/>
            </p:cNvPicPr>
            <p:nvPr/>
          </p:nvPicPr>
          <p:blipFill>
            <a:blip r:embed="rId3" cstate="screen">
              <a:duotone>
                <a:schemeClr val="bg2">
                  <a:shade val="45000"/>
                  <a:satMod val="135000"/>
                </a:schemeClr>
                <a:prstClr val="white"/>
              </a:duotone>
            </a:blip>
            <a:stretch>
              <a:fillRect/>
            </a:stretch>
          </p:blipFill>
          <p:spPr bwMode="auto">
            <a:xfrm>
              <a:off x="5424333" y="1045858"/>
              <a:ext cx="1533277" cy="2988586"/>
            </a:xfrm>
            <a:prstGeom prst="rect">
              <a:avLst/>
            </a:prstGeom>
            <a:noFill/>
            <a:ln>
              <a:noFill/>
            </a:ln>
          </p:spPr>
        </p:pic>
        <p:pic>
          <p:nvPicPr>
            <p:cNvPr id="201" name="Image 20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516052" y="2343150"/>
              <a:ext cx="1349838" cy="1143000"/>
            </a:xfrm>
            <a:prstGeom prst="rect">
              <a:avLst/>
            </a:prstGeom>
          </p:spPr>
        </p:pic>
        <p:pic>
          <p:nvPicPr>
            <p:cNvPr id="19" name="Image 1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985896" y="1776448"/>
              <a:ext cx="467408" cy="576000"/>
            </a:xfrm>
            <a:prstGeom prst="rect">
              <a:avLst/>
            </a:prstGeom>
          </p:spPr>
        </p:pic>
      </p:grpSp>
      <p:pic>
        <p:nvPicPr>
          <p:cNvPr id="31" name="Image 3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3684" y="1102282"/>
            <a:ext cx="1219200" cy="526637"/>
          </a:xfrm>
          <a:prstGeom prst="rect">
            <a:avLst/>
          </a:prstGeom>
        </p:spPr>
      </p:pic>
    </p:spTree>
    <p:extLst>
      <p:ext uri="{BB962C8B-B14F-4D97-AF65-F5344CB8AC3E}">
        <p14:creationId xmlns:p14="http://schemas.microsoft.com/office/powerpoint/2010/main" val="32551843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64000" y="2623742"/>
            <a:ext cx="7416000" cy="229638"/>
          </a:xfrm>
          <a:prstGeom prst="rect">
            <a:avLst/>
          </a:prstGeom>
          <a:gradFill flip="none" rotWithShape="1">
            <a:gsLst>
              <a:gs pos="0">
                <a:srgbClr val="0C76B3"/>
              </a:gs>
              <a:gs pos="100000">
                <a:srgbClr val="B81D2E"/>
              </a:gs>
              <a:gs pos="50000">
                <a:srgbClr val="ECECE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2456300" y="1043285"/>
            <a:ext cx="1905000" cy="461665"/>
          </a:xfrm>
          <a:prstGeom prst="rect">
            <a:avLst/>
          </a:prstGeom>
        </p:spPr>
        <p:txBody>
          <a:bodyPr wrap="square">
            <a:spAutoFit/>
          </a:bodyPr>
          <a:lstStyle/>
          <a:p>
            <a:pPr algn="ctr"/>
            <a:r>
              <a:rPr lang="fr-FR" sz="2400" b="1" dirty="0"/>
              <a:t>Product</a:t>
            </a:r>
          </a:p>
        </p:txBody>
      </p:sp>
      <p:sp>
        <p:nvSpPr>
          <p:cNvPr id="27" name="Rectangle 26"/>
          <p:cNvSpPr/>
          <p:nvPr/>
        </p:nvSpPr>
        <p:spPr>
          <a:xfrm>
            <a:off x="6172200" y="1043285"/>
            <a:ext cx="1905000" cy="461665"/>
          </a:xfrm>
          <a:prstGeom prst="rect">
            <a:avLst/>
          </a:prstGeom>
        </p:spPr>
        <p:txBody>
          <a:bodyPr wrap="square">
            <a:spAutoFit/>
          </a:bodyPr>
          <a:lstStyle/>
          <a:p>
            <a:pPr algn="ctr"/>
            <a:r>
              <a:rPr lang="fr-FR" sz="2400" b="1" dirty="0"/>
              <a:t>Unit</a:t>
            </a:r>
          </a:p>
        </p:txBody>
      </p:sp>
      <p:sp>
        <p:nvSpPr>
          <p:cNvPr id="29" name="Rectangle 28"/>
          <p:cNvSpPr/>
          <p:nvPr/>
        </p:nvSpPr>
        <p:spPr>
          <a:xfrm>
            <a:off x="4158100" y="1043285"/>
            <a:ext cx="1905000" cy="461665"/>
          </a:xfrm>
          <a:prstGeom prst="rect">
            <a:avLst/>
          </a:prstGeom>
        </p:spPr>
        <p:txBody>
          <a:bodyPr wrap="square">
            <a:spAutoFit/>
          </a:bodyPr>
          <a:lstStyle/>
          <a:p>
            <a:pPr algn="ctr"/>
            <a:r>
              <a:rPr lang="fr-FR" sz="2400" b="1" dirty="0"/>
              <a:t>Batch</a:t>
            </a:r>
          </a:p>
        </p:txBody>
      </p:sp>
      <p:sp>
        <p:nvSpPr>
          <p:cNvPr id="32" name="Rectangle 31"/>
          <p:cNvSpPr/>
          <p:nvPr/>
        </p:nvSpPr>
        <p:spPr>
          <a:xfrm>
            <a:off x="533400" y="2181551"/>
            <a:ext cx="1905000" cy="461665"/>
          </a:xfrm>
          <a:prstGeom prst="rect">
            <a:avLst/>
          </a:prstGeom>
        </p:spPr>
        <p:txBody>
          <a:bodyPr wrap="square">
            <a:spAutoFit/>
          </a:bodyPr>
          <a:lstStyle/>
          <a:p>
            <a:r>
              <a:rPr lang="fr-FR" sz="2400" b="1" dirty="0" err="1"/>
              <a:t>Every</a:t>
            </a:r>
            <a:endParaRPr lang="fr-FR" sz="2400" b="1" dirty="0"/>
          </a:p>
        </p:txBody>
      </p:sp>
      <p:sp>
        <p:nvSpPr>
          <p:cNvPr id="33" name="Rectangle 32"/>
          <p:cNvSpPr/>
          <p:nvPr/>
        </p:nvSpPr>
        <p:spPr>
          <a:xfrm>
            <a:off x="6705600" y="2171891"/>
            <a:ext cx="1905000" cy="461665"/>
          </a:xfrm>
          <a:prstGeom prst="rect">
            <a:avLst/>
          </a:prstGeom>
        </p:spPr>
        <p:txBody>
          <a:bodyPr wrap="square">
            <a:spAutoFit/>
          </a:bodyPr>
          <a:lstStyle/>
          <a:p>
            <a:pPr algn="r"/>
            <a:r>
              <a:rPr lang="fr-FR" sz="2400" b="1" dirty="0" err="1"/>
              <a:t>Each</a:t>
            </a:r>
            <a:endParaRPr lang="fr-FR" sz="2400" b="1" dirty="0"/>
          </a:p>
        </p:txBody>
      </p:sp>
      <p:sp>
        <p:nvSpPr>
          <p:cNvPr id="34" name="Rectangle 33"/>
          <p:cNvSpPr/>
          <p:nvPr/>
        </p:nvSpPr>
        <p:spPr>
          <a:xfrm>
            <a:off x="6172200" y="3202678"/>
            <a:ext cx="1905000" cy="830997"/>
          </a:xfrm>
          <a:prstGeom prst="rect">
            <a:avLst/>
          </a:prstGeom>
        </p:spPr>
        <p:txBody>
          <a:bodyPr wrap="square">
            <a:spAutoFit/>
          </a:bodyPr>
          <a:lstStyle/>
          <a:p>
            <a:pPr algn="ctr"/>
            <a:r>
              <a:rPr lang="fr-FR" sz="2400" dirty="0" err="1"/>
              <a:t>Unitary</a:t>
            </a:r>
            <a:endParaRPr lang="fr-FR" sz="2400" dirty="0"/>
          </a:p>
          <a:p>
            <a:pPr algn="ctr"/>
            <a:r>
              <a:rPr lang="fr-FR" sz="2400" dirty="0" err="1"/>
              <a:t>Tagging</a:t>
            </a:r>
            <a:endParaRPr lang="fr-FR" sz="2400" dirty="0"/>
          </a:p>
        </p:txBody>
      </p:sp>
      <p:grpSp>
        <p:nvGrpSpPr>
          <p:cNvPr id="9" name="Groupe 8"/>
          <p:cNvGrpSpPr/>
          <p:nvPr/>
        </p:nvGrpSpPr>
        <p:grpSpPr>
          <a:xfrm>
            <a:off x="762000" y="3292646"/>
            <a:ext cx="381000" cy="1169696"/>
            <a:chOff x="552450" y="2905587"/>
            <a:chExt cx="381000" cy="1169696"/>
          </a:xfrm>
        </p:grpSpPr>
        <p:sp>
          <p:nvSpPr>
            <p:cNvPr id="37" name="Ellipse 36"/>
            <p:cNvSpPr/>
            <p:nvPr/>
          </p:nvSpPr>
          <p:spPr>
            <a:xfrm>
              <a:off x="552450" y="3694283"/>
              <a:ext cx="381000" cy="38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685800" y="2976535"/>
              <a:ext cx="114300" cy="76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685350" y="2905587"/>
              <a:ext cx="115200" cy="115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685800" y="3534708"/>
              <a:ext cx="1143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Rectangle 34"/>
          <p:cNvSpPr/>
          <p:nvPr/>
        </p:nvSpPr>
        <p:spPr>
          <a:xfrm>
            <a:off x="4158100" y="3181350"/>
            <a:ext cx="1905000" cy="830997"/>
          </a:xfrm>
          <a:prstGeom prst="rect">
            <a:avLst/>
          </a:prstGeom>
        </p:spPr>
        <p:txBody>
          <a:bodyPr wrap="square">
            <a:spAutoFit/>
          </a:bodyPr>
          <a:lstStyle/>
          <a:p>
            <a:pPr algn="ctr"/>
            <a:r>
              <a:rPr lang="fr-FR" sz="2400" dirty="0"/>
              <a:t>Variable Printing</a:t>
            </a:r>
          </a:p>
        </p:txBody>
      </p:sp>
      <p:grpSp>
        <p:nvGrpSpPr>
          <p:cNvPr id="2" name="Groupe 1"/>
          <p:cNvGrpSpPr/>
          <p:nvPr/>
        </p:nvGrpSpPr>
        <p:grpSpPr>
          <a:xfrm>
            <a:off x="8001000" y="3292646"/>
            <a:ext cx="381000" cy="1169696"/>
            <a:chOff x="8001000" y="3486150"/>
            <a:chExt cx="381000" cy="1169696"/>
          </a:xfrm>
        </p:grpSpPr>
        <p:sp>
          <p:nvSpPr>
            <p:cNvPr id="45" name="Ellipse 44"/>
            <p:cNvSpPr/>
            <p:nvPr/>
          </p:nvSpPr>
          <p:spPr>
            <a:xfrm>
              <a:off x="8001000" y="4274846"/>
              <a:ext cx="381000" cy="381000"/>
            </a:xfrm>
            <a:prstGeom prst="ellipse">
              <a:avLst/>
            </a:prstGeom>
            <a:solidFill>
              <a:srgbClr val="B9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8134350" y="3557098"/>
              <a:ext cx="114300" cy="76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8133900" y="3486150"/>
              <a:ext cx="115200" cy="115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8134350" y="3671098"/>
              <a:ext cx="114300" cy="648000"/>
            </a:xfrm>
            <a:prstGeom prst="rect">
              <a:avLst/>
            </a:prstGeom>
            <a:solidFill>
              <a:srgbClr val="B9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5" name="Rectangle 54"/>
          <p:cNvSpPr/>
          <p:nvPr/>
        </p:nvSpPr>
        <p:spPr>
          <a:xfrm>
            <a:off x="762000" y="1043285"/>
            <a:ext cx="1905000" cy="461665"/>
          </a:xfrm>
          <a:prstGeom prst="rect">
            <a:avLst/>
          </a:prstGeom>
        </p:spPr>
        <p:txBody>
          <a:bodyPr wrap="square">
            <a:spAutoFit/>
          </a:bodyPr>
          <a:lstStyle/>
          <a:p>
            <a:pPr algn="ctr"/>
            <a:r>
              <a:rPr lang="fr-FR" sz="2400" b="1" dirty="0"/>
              <a:t>Brand</a:t>
            </a:r>
          </a:p>
        </p:txBody>
      </p:sp>
      <p:sp>
        <p:nvSpPr>
          <p:cNvPr id="56" name="Rectangle 55"/>
          <p:cNvSpPr/>
          <p:nvPr/>
        </p:nvSpPr>
        <p:spPr>
          <a:xfrm>
            <a:off x="2456300" y="1371421"/>
            <a:ext cx="1905000" cy="1200329"/>
          </a:xfrm>
          <a:prstGeom prst="rect">
            <a:avLst/>
          </a:prstGeom>
        </p:spPr>
        <p:txBody>
          <a:bodyPr wrap="square">
            <a:spAutoFit/>
          </a:bodyPr>
          <a:lstStyle/>
          <a:p>
            <a:pPr algn="ctr"/>
            <a:r>
              <a:rPr lang="fr-FR" sz="2400" dirty="0"/>
              <a:t>SKU / GTIN</a:t>
            </a:r>
          </a:p>
          <a:p>
            <a:pPr algn="ctr"/>
            <a:r>
              <a:rPr lang="fr-FR" sz="2400" dirty="0" err="1"/>
              <a:t>Ingredients</a:t>
            </a:r>
            <a:br>
              <a:rPr lang="fr-FR" sz="2400" dirty="0"/>
            </a:br>
            <a:r>
              <a:rPr lang="fr-FR" sz="2400" dirty="0" err="1"/>
              <a:t>Allergens</a:t>
            </a:r>
            <a:endParaRPr lang="fr-FR" sz="2400" dirty="0"/>
          </a:p>
        </p:txBody>
      </p:sp>
      <p:sp>
        <p:nvSpPr>
          <p:cNvPr id="58" name="Rectangle 57"/>
          <p:cNvSpPr/>
          <p:nvPr/>
        </p:nvSpPr>
        <p:spPr>
          <a:xfrm>
            <a:off x="6172200" y="1371421"/>
            <a:ext cx="1905000" cy="1200329"/>
          </a:xfrm>
          <a:prstGeom prst="rect">
            <a:avLst/>
          </a:prstGeom>
        </p:spPr>
        <p:txBody>
          <a:bodyPr wrap="square">
            <a:spAutoFit/>
          </a:bodyPr>
          <a:lstStyle/>
          <a:p>
            <a:pPr algn="ctr"/>
            <a:r>
              <a:rPr lang="fr-FR" sz="2400" dirty="0" err="1"/>
              <a:t>sGTIN</a:t>
            </a:r>
            <a:endParaRPr lang="fr-FR" sz="2400" dirty="0"/>
          </a:p>
          <a:p>
            <a:pPr algn="ctr"/>
            <a:r>
              <a:rPr lang="fr-FR" sz="2400" dirty="0"/>
              <a:t>UUID</a:t>
            </a:r>
          </a:p>
          <a:p>
            <a:pPr algn="ctr"/>
            <a:r>
              <a:rPr lang="fr-FR" sz="2400" dirty="0" err="1"/>
              <a:t>Exp</a:t>
            </a:r>
            <a:r>
              <a:rPr lang="fr-FR" sz="2400" dirty="0"/>
              <a:t>.</a:t>
            </a:r>
          </a:p>
        </p:txBody>
      </p:sp>
      <p:sp>
        <p:nvSpPr>
          <p:cNvPr id="60" name="Titre 6"/>
          <p:cNvSpPr>
            <a:spLocks noGrp="1"/>
          </p:cNvSpPr>
          <p:nvPr>
            <p:ph type="title"/>
          </p:nvPr>
        </p:nvSpPr>
        <p:spPr/>
        <p:txBody>
          <a:bodyPr>
            <a:normAutofit/>
          </a:bodyPr>
          <a:lstStyle/>
          <a:p>
            <a:r>
              <a:rPr lang="fr-FR" dirty="0" err="1">
                <a:latin typeface="+mn-lt"/>
                <a:cs typeface="Arial" panose="020B0604020202020204" pitchFamily="34" charset="0"/>
              </a:rPr>
              <a:t>xTag</a:t>
            </a:r>
            <a:r>
              <a:rPr lang="fr-FR" dirty="0">
                <a:latin typeface="+mn-lt"/>
                <a:cs typeface="Arial" panose="020B0604020202020204" pitchFamily="34" charset="0"/>
              </a:rPr>
              <a:t> </a:t>
            </a:r>
            <a:br>
              <a:rPr lang="fr-FR" dirty="0">
                <a:latin typeface="+mn-lt"/>
                <a:cs typeface="Arial" panose="020B0604020202020204" pitchFamily="34" charset="0"/>
              </a:rPr>
            </a:br>
            <a:r>
              <a:rPr lang="fr-FR" dirty="0">
                <a:latin typeface="+mn-lt"/>
                <a:cs typeface="Arial" panose="020B0604020202020204" pitchFamily="34" charset="0"/>
              </a:rPr>
              <a:t>in the packaging </a:t>
            </a:r>
            <a:r>
              <a:rPr lang="fr-FR" dirty="0" err="1">
                <a:latin typeface="+mn-lt"/>
                <a:cs typeface="Arial" panose="020B0604020202020204" pitchFamily="34" charset="0"/>
              </a:rPr>
              <a:t>ecosystem</a:t>
            </a:r>
            <a:endParaRPr lang="fr-FR" dirty="0">
              <a:latin typeface="+mn-lt"/>
              <a:cs typeface="Arial" panose="020B0604020202020204" pitchFamily="34" charset="0"/>
            </a:endParaRPr>
          </a:p>
        </p:txBody>
      </p:sp>
      <p:sp>
        <p:nvSpPr>
          <p:cNvPr id="67" name="Rectangle 66"/>
          <p:cNvSpPr/>
          <p:nvPr/>
        </p:nvSpPr>
        <p:spPr>
          <a:xfrm>
            <a:off x="863999" y="2853226"/>
            <a:ext cx="2420381" cy="461665"/>
          </a:xfrm>
          <a:prstGeom prst="rect">
            <a:avLst/>
          </a:prstGeom>
        </p:spPr>
        <p:txBody>
          <a:bodyPr wrap="square">
            <a:spAutoFit/>
          </a:bodyPr>
          <a:lstStyle/>
          <a:p>
            <a:r>
              <a:rPr lang="fr-FR" sz="2400" b="1" dirty="0">
                <a:solidFill>
                  <a:srgbClr val="197DB6"/>
                </a:solidFill>
              </a:rPr>
              <a:t>Cold Data</a:t>
            </a:r>
          </a:p>
        </p:txBody>
      </p:sp>
      <p:sp>
        <p:nvSpPr>
          <p:cNvPr id="68" name="Rectangle 67"/>
          <p:cNvSpPr/>
          <p:nvPr/>
        </p:nvSpPr>
        <p:spPr>
          <a:xfrm>
            <a:off x="5807951" y="2843566"/>
            <a:ext cx="2472049" cy="461665"/>
          </a:xfrm>
          <a:prstGeom prst="rect">
            <a:avLst/>
          </a:prstGeom>
        </p:spPr>
        <p:txBody>
          <a:bodyPr wrap="square">
            <a:spAutoFit/>
          </a:bodyPr>
          <a:lstStyle/>
          <a:p>
            <a:pPr algn="r"/>
            <a:r>
              <a:rPr lang="fr-FR" sz="2400" b="1" dirty="0">
                <a:solidFill>
                  <a:srgbClr val="B92333"/>
                </a:solidFill>
              </a:rPr>
              <a:t>Warm Data</a:t>
            </a:r>
          </a:p>
        </p:txBody>
      </p:sp>
      <p:pic>
        <p:nvPicPr>
          <p:cNvPr id="49" name="Image 4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15915" y="4107845"/>
            <a:ext cx="561580" cy="561600"/>
          </a:xfrm>
          <a:prstGeom prst="rect">
            <a:avLst/>
          </a:prstGeom>
        </p:spPr>
      </p:pic>
      <p:pic>
        <p:nvPicPr>
          <p:cNvPr id="50" name="Image 4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7112" y="4108097"/>
            <a:ext cx="561076" cy="561096"/>
          </a:xfrm>
          <a:prstGeom prst="rect">
            <a:avLst/>
          </a:prstGeom>
        </p:spPr>
      </p:pic>
      <p:pic>
        <p:nvPicPr>
          <p:cNvPr id="69" name="Image 6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30062" y="4108097"/>
            <a:ext cx="561076" cy="561096"/>
          </a:xfrm>
          <a:prstGeom prst="rect">
            <a:avLst/>
          </a:prstGeom>
        </p:spPr>
      </p:pic>
      <p:pic>
        <p:nvPicPr>
          <p:cNvPr id="70" name="Image 6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44162" y="4108097"/>
            <a:ext cx="561076" cy="561096"/>
          </a:xfrm>
          <a:prstGeom prst="rect">
            <a:avLst/>
          </a:prstGeom>
        </p:spPr>
      </p:pic>
      <p:sp>
        <p:nvSpPr>
          <p:cNvPr id="74" name="Rectangle 73"/>
          <p:cNvSpPr/>
          <p:nvPr/>
        </p:nvSpPr>
        <p:spPr>
          <a:xfrm>
            <a:off x="2573787" y="1043285"/>
            <a:ext cx="1670027" cy="3738265"/>
          </a:xfrm>
          <a:prstGeom prst="rect">
            <a:avLst/>
          </a:prstGeom>
          <a:noFill/>
          <a:ln w="38100">
            <a:solidFill>
              <a:srgbClr val="91541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2746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noelGS1-EN[1]_shape_00086.emf"/>
          <p:cNvPicPr>
            <a:picLocks noChangeAspect="1"/>
          </p:cNvPicPr>
          <p:nvPr/>
        </p:nvPicPr>
        <p:blipFill>
          <a:blip r:embed="rId3" cstate="print"/>
          <a:stretch>
            <a:fillRect/>
          </a:stretch>
        </p:blipFill>
        <p:spPr>
          <a:xfrm>
            <a:off x="0" y="2114550"/>
            <a:ext cx="9144000" cy="1782893"/>
          </a:xfrm>
          <a:prstGeom prst="rect">
            <a:avLst/>
          </a:prstGeom>
        </p:spPr>
      </p:pic>
      <p:grpSp>
        <p:nvGrpSpPr>
          <p:cNvPr id="16" name="Groupe 15"/>
          <p:cNvGrpSpPr/>
          <p:nvPr/>
        </p:nvGrpSpPr>
        <p:grpSpPr>
          <a:xfrm>
            <a:off x="457200" y="2114550"/>
            <a:ext cx="2362200" cy="2657807"/>
            <a:chOff x="2133600" y="2114550"/>
            <a:chExt cx="2362200" cy="2657807"/>
          </a:xfrm>
        </p:grpSpPr>
        <p:pic>
          <p:nvPicPr>
            <p:cNvPr id="18" name="Image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33600" y="2114550"/>
              <a:ext cx="2016000" cy="2657807"/>
            </a:xfrm>
            <a:prstGeom prst="rect">
              <a:avLst/>
            </a:prstGeom>
          </p:spPr>
        </p:pic>
        <p:pic>
          <p:nvPicPr>
            <p:cNvPr id="19" name="Image 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1456" y="2419349"/>
              <a:ext cx="1834344" cy="1851953"/>
            </a:xfrm>
            <a:prstGeom prst="rect">
              <a:avLst/>
            </a:prstGeom>
          </p:spPr>
        </p:pic>
      </p:grpSp>
      <p:sp>
        <p:nvSpPr>
          <p:cNvPr id="22" name="Rectangle 21"/>
          <p:cNvSpPr/>
          <p:nvPr/>
        </p:nvSpPr>
        <p:spPr>
          <a:xfrm>
            <a:off x="1409337" y="2876550"/>
            <a:ext cx="1943463" cy="1077218"/>
          </a:xfrm>
          <a:prstGeom prst="rect">
            <a:avLst/>
          </a:prstGeom>
        </p:spPr>
        <p:txBody>
          <a:bodyPr wrap="square">
            <a:spAutoFit/>
          </a:bodyPr>
          <a:lstStyle/>
          <a:p>
            <a:r>
              <a:rPr lang="fr-FR" sz="3200" b="1" dirty="0" err="1"/>
              <a:t>Printed</a:t>
            </a:r>
            <a:endParaRPr lang="fr-FR" sz="3200" b="1" dirty="0"/>
          </a:p>
          <a:p>
            <a:r>
              <a:rPr lang="fr-FR" sz="3200" b="1" dirty="0"/>
              <a:t>Label</a:t>
            </a:r>
          </a:p>
        </p:txBody>
      </p:sp>
      <p:sp>
        <p:nvSpPr>
          <p:cNvPr id="23" name="Rectangle 22"/>
          <p:cNvSpPr/>
          <p:nvPr/>
        </p:nvSpPr>
        <p:spPr>
          <a:xfrm>
            <a:off x="5486400" y="2876550"/>
            <a:ext cx="1752600" cy="1077218"/>
          </a:xfrm>
          <a:prstGeom prst="rect">
            <a:avLst/>
          </a:prstGeom>
        </p:spPr>
        <p:txBody>
          <a:bodyPr wrap="square">
            <a:spAutoFit/>
          </a:bodyPr>
          <a:lstStyle/>
          <a:p>
            <a:r>
              <a:rPr lang="fr-FR" sz="3200" b="1" dirty="0"/>
              <a:t>Mobile</a:t>
            </a:r>
            <a:br>
              <a:rPr lang="fr-FR" sz="3200" b="1" dirty="0"/>
            </a:br>
            <a:r>
              <a:rPr lang="fr-FR" sz="3200" b="1" dirty="0"/>
              <a:t>Content</a:t>
            </a:r>
            <a:endParaRPr lang="fr-FR" sz="3200" dirty="0"/>
          </a:p>
        </p:txBody>
      </p:sp>
      <p:sp>
        <p:nvSpPr>
          <p:cNvPr id="24" name="Rectangle 23"/>
          <p:cNvSpPr/>
          <p:nvPr/>
        </p:nvSpPr>
        <p:spPr>
          <a:xfrm>
            <a:off x="2857500" y="2876550"/>
            <a:ext cx="2743200" cy="1692771"/>
          </a:xfrm>
          <a:prstGeom prst="rect">
            <a:avLst/>
          </a:prstGeom>
        </p:spPr>
        <p:txBody>
          <a:bodyPr wrap="square">
            <a:spAutoFit/>
          </a:bodyPr>
          <a:lstStyle/>
          <a:p>
            <a:pPr algn="ctr"/>
            <a:r>
              <a:rPr lang="fr-FR" sz="3200" b="1" dirty="0"/>
              <a:t>URL</a:t>
            </a:r>
          </a:p>
          <a:p>
            <a:pPr algn="ctr"/>
            <a:endParaRPr lang="fr-FR" sz="2400" b="1" dirty="0"/>
          </a:p>
          <a:p>
            <a:pPr algn="ctr"/>
            <a:r>
              <a:rPr lang="fr-FR" sz="2400" dirty="0"/>
              <a:t>NFC Tag </a:t>
            </a:r>
            <a:br>
              <a:rPr lang="fr-FR" sz="2400" dirty="0"/>
            </a:br>
            <a:r>
              <a:rPr lang="fr-FR" sz="2400" dirty="0"/>
              <a:t>QR Code</a:t>
            </a:r>
            <a:r>
              <a:rPr lang="fr-FR" sz="2400" b="1" dirty="0"/>
              <a:t>   </a:t>
            </a:r>
            <a:endParaRPr lang="fr-FR" dirty="0"/>
          </a:p>
        </p:txBody>
      </p:sp>
      <p:cxnSp>
        <p:nvCxnSpPr>
          <p:cNvPr id="25" name="Straight Arrow Connector 24"/>
          <p:cNvCxnSpPr/>
          <p:nvPr/>
        </p:nvCxnSpPr>
        <p:spPr>
          <a:xfrm>
            <a:off x="2946232" y="2876550"/>
            <a:ext cx="2540168" cy="1"/>
          </a:xfrm>
          <a:prstGeom prst="straightConnector1">
            <a:avLst/>
          </a:prstGeom>
          <a:ln w="762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itle 8"/>
          <p:cNvSpPr>
            <a:spLocks noGrp="1"/>
          </p:cNvSpPr>
          <p:nvPr>
            <p:ph type="title"/>
          </p:nvPr>
        </p:nvSpPr>
        <p:spPr>
          <a:xfrm>
            <a:off x="1371600" y="205979"/>
            <a:ext cx="7315200" cy="857250"/>
          </a:xfrm>
        </p:spPr>
        <p:txBody>
          <a:bodyPr>
            <a:normAutofit/>
          </a:bodyPr>
          <a:lstStyle/>
          <a:p>
            <a:pPr lvl="0" algn="r"/>
            <a:r>
              <a:rPr lang="en-US" dirty="0"/>
              <a:t>from Product Information </a:t>
            </a:r>
            <a:br>
              <a:rPr lang="en-US" dirty="0"/>
            </a:br>
            <a:r>
              <a:rPr lang="en-US" dirty="0"/>
              <a:t>to Print and Mobile Content</a:t>
            </a:r>
            <a:endParaRPr lang="fr-FR" dirty="0"/>
          </a:p>
        </p:txBody>
      </p:sp>
      <p:sp>
        <p:nvSpPr>
          <p:cNvPr id="21" name="Rectangle 20"/>
          <p:cNvSpPr/>
          <p:nvPr/>
        </p:nvSpPr>
        <p:spPr>
          <a:xfrm>
            <a:off x="2590800" y="1057081"/>
            <a:ext cx="5334000" cy="584775"/>
          </a:xfrm>
          <a:prstGeom prst="rect">
            <a:avLst/>
          </a:prstGeom>
        </p:spPr>
        <p:txBody>
          <a:bodyPr wrap="square">
            <a:spAutoFit/>
          </a:bodyPr>
          <a:lstStyle/>
          <a:p>
            <a:r>
              <a:rPr lang="fr-FR" sz="3200" b="1" dirty="0"/>
              <a:t>Product Information</a:t>
            </a:r>
            <a:endParaRPr lang="fr-FR" sz="3200" dirty="0"/>
          </a:p>
        </p:txBody>
      </p:sp>
      <p:cxnSp>
        <p:nvCxnSpPr>
          <p:cNvPr id="26" name="Straight Arrow Connector 14"/>
          <p:cNvCxnSpPr/>
          <p:nvPr/>
        </p:nvCxnSpPr>
        <p:spPr>
          <a:xfrm rot="18900000" flipH="1" flipV="1">
            <a:off x="2155475" y="2240153"/>
            <a:ext cx="1800000" cy="0"/>
          </a:xfrm>
          <a:prstGeom prst="straightConnector1">
            <a:avLst/>
          </a:prstGeom>
          <a:ln w="762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14"/>
          <p:cNvCxnSpPr/>
          <p:nvPr/>
        </p:nvCxnSpPr>
        <p:spPr>
          <a:xfrm rot="2700000" flipV="1">
            <a:off x="4864403" y="2240153"/>
            <a:ext cx="1800000" cy="0"/>
          </a:xfrm>
          <a:prstGeom prst="straightConnector1">
            <a:avLst/>
          </a:prstGeom>
          <a:ln w="762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 name="Image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spTree>
    <p:extLst>
      <p:ext uri="{BB962C8B-B14F-4D97-AF65-F5344CB8AC3E}">
        <p14:creationId xmlns:p14="http://schemas.microsoft.com/office/powerpoint/2010/main" val="9651618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33600" y="2114550"/>
            <a:ext cx="2016000" cy="2657807"/>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61456" y="2419349"/>
            <a:ext cx="1834344" cy="1851953"/>
          </a:xfrm>
          <a:prstGeom prst="rect">
            <a:avLst/>
          </a:prstGeom>
        </p:spPr>
      </p:pic>
      <p:pic>
        <p:nvPicPr>
          <p:cNvPr id="34" name="Image 3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sp>
        <p:nvSpPr>
          <p:cNvPr id="17" name="Title 8"/>
          <p:cNvSpPr>
            <a:spLocks noGrp="1"/>
          </p:cNvSpPr>
          <p:nvPr>
            <p:ph type="title"/>
          </p:nvPr>
        </p:nvSpPr>
        <p:spPr/>
        <p:txBody>
          <a:bodyPr>
            <a:normAutofit/>
          </a:bodyPr>
          <a:lstStyle/>
          <a:p>
            <a:pPr lvl="0"/>
            <a:r>
              <a:rPr lang="en-US" dirty="0"/>
              <a:t>Printed information vs Digital mobile</a:t>
            </a:r>
            <a:br>
              <a:rPr lang="en-US" dirty="0"/>
            </a:br>
            <a:r>
              <a:rPr lang="en-US" dirty="0" err="1"/>
              <a:t>comparaison</a:t>
            </a:r>
            <a:endParaRPr lang="fr-FR" dirty="0"/>
          </a:p>
        </p:txBody>
      </p:sp>
      <p:sp>
        <p:nvSpPr>
          <p:cNvPr id="8" name="Espace réservé du contenu 7"/>
          <p:cNvSpPr>
            <a:spLocks noGrp="1"/>
          </p:cNvSpPr>
          <p:nvPr>
            <p:ph sz="half" idx="1"/>
          </p:nvPr>
        </p:nvSpPr>
        <p:spPr/>
        <p:txBody>
          <a:bodyPr>
            <a:normAutofit/>
          </a:bodyPr>
          <a:lstStyle/>
          <a:p>
            <a:pPr marL="0" indent="0">
              <a:buNone/>
            </a:pPr>
            <a:r>
              <a:rPr lang="fr-FR" sz="2200" dirty="0"/>
              <a:t>Limited </a:t>
            </a:r>
            <a:r>
              <a:rPr lang="fr-FR" sz="2200" dirty="0" err="1"/>
              <a:t>space</a:t>
            </a:r>
            <a:r>
              <a:rPr lang="fr-FR" sz="2200" dirty="0"/>
              <a:t> on pack</a:t>
            </a:r>
          </a:p>
          <a:p>
            <a:pPr marL="0" indent="0">
              <a:buNone/>
            </a:pPr>
            <a:r>
              <a:rPr lang="fr-FR" sz="2200" dirty="0"/>
              <a:t>Few </a:t>
            </a:r>
            <a:r>
              <a:rPr lang="fr-FR" sz="2200" dirty="0" err="1"/>
              <a:t>languages</a:t>
            </a:r>
            <a:endParaRPr lang="fr-FR" sz="2200" dirty="0"/>
          </a:p>
          <a:p>
            <a:pPr marL="0" indent="0">
              <a:buNone/>
            </a:pPr>
            <a:r>
              <a:rPr lang="fr-FR" sz="2200" dirty="0" err="1"/>
              <a:t>Generic</a:t>
            </a:r>
            <a:endParaRPr lang="fr-FR" sz="2200" dirty="0"/>
          </a:p>
          <a:p>
            <a:pPr marL="0" indent="0">
              <a:buNone/>
            </a:pPr>
            <a:r>
              <a:rPr lang="fr-FR" sz="2200" dirty="0"/>
              <a:t>Hard to </a:t>
            </a:r>
            <a:r>
              <a:rPr lang="fr-FR" sz="2200" dirty="0" err="1"/>
              <a:t>read</a:t>
            </a:r>
            <a:endParaRPr lang="fr-FR" sz="2200" dirty="0"/>
          </a:p>
          <a:p>
            <a:pPr marL="0" indent="0">
              <a:buNone/>
            </a:pPr>
            <a:r>
              <a:rPr lang="fr-FR" sz="2200" dirty="0" err="1"/>
              <a:t>Complex</a:t>
            </a:r>
            <a:endParaRPr lang="fr-FR" sz="2200" dirty="0"/>
          </a:p>
          <a:p>
            <a:pPr marL="0" indent="0">
              <a:buNone/>
            </a:pPr>
            <a:r>
              <a:rPr lang="fr-FR" sz="2200" dirty="0" err="1"/>
              <a:t>Legal</a:t>
            </a:r>
            <a:endParaRPr lang="en-US" sz="2200" dirty="0"/>
          </a:p>
        </p:txBody>
      </p:sp>
      <p:sp>
        <p:nvSpPr>
          <p:cNvPr id="9" name="Espace réservé du contenu 8"/>
          <p:cNvSpPr>
            <a:spLocks noGrp="1"/>
          </p:cNvSpPr>
          <p:nvPr>
            <p:ph sz="half" idx="2"/>
          </p:nvPr>
        </p:nvSpPr>
        <p:spPr/>
        <p:txBody>
          <a:bodyPr>
            <a:normAutofit/>
          </a:bodyPr>
          <a:lstStyle/>
          <a:p>
            <a:pPr marL="0" indent="0">
              <a:buNone/>
            </a:pPr>
            <a:r>
              <a:rPr lang="fr-FR" sz="2200" dirty="0" err="1"/>
              <a:t>Unlimited</a:t>
            </a:r>
            <a:r>
              <a:rPr lang="fr-FR" sz="2200" dirty="0"/>
              <a:t> </a:t>
            </a:r>
            <a:r>
              <a:rPr lang="fr-FR" sz="2200" dirty="0" err="1"/>
              <a:t>space</a:t>
            </a:r>
            <a:r>
              <a:rPr lang="fr-FR" sz="2200" dirty="0"/>
              <a:t> on mobile</a:t>
            </a:r>
          </a:p>
          <a:p>
            <a:pPr marL="0" indent="0">
              <a:buNone/>
            </a:pPr>
            <a:r>
              <a:rPr lang="fr-FR" sz="2200" dirty="0" err="1"/>
              <a:t>Unlimited</a:t>
            </a:r>
            <a:r>
              <a:rPr lang="fr-FR" sz="2200" dirty="0"/>
              <a:t> </a:t>
            </a:r>
            <a:r>
              <a:rPr lang="fr-FR" sz="2200" dirty="0" err="1"/>
              <a:t>languages</a:t>
            </a:r>
            <a:endParaRPr lang="fr-FR" sz="2200" dirty="0"/>
          </a:p>
          <a:p>
            <a:pPr marL="0" indent="0">
              <a:buNone/>
            </a:pPr>
            <a:r>
              <a:rPr lang="fr-FR" sz="2200" dirty="0" err="1"/>
              <a:t>Tailored</a:t>
            </a:r>
            <a:endParaRPr lang="fr-FR" sz="2200" dirty="0"/>
          </a:p>
          <a:p>
            <a:pPr marL="0" indent="0">
              <a:buNone/>
            </a:pPr>
            <a:r>
              <a:rPr lang="fr-FR" sz="2200" dirty="0" err="1"/>
              <a:t>Easy</a:t>
            </a:r>
            <a:r>
              <a:rPr lang="fr-FR" sz="2200" dirty="0"/>
              <a:t> to </a:t>
            </a:r>
            <a:r>
              <a:rPr lang="fr-FR" sz="2200" dirty="0" err="1"/>
              <a:t>read</a:t>
            </a:r>
            <a:endParaRPr lang="fr-FR" sz="2200" dirty="0"/>
          </a:p>
          <a:p>
            <a:pPr marL="0" indent="0">
              <a:buNone/>
            </a:pPr>
            <a:r>
              <a:rPr lang="fr-FR" sz="2200" dirty="0"/>
              <a:t>Trivial</a:t>
            </a:r>
          </a:p>
          <a:p>
            <a:pPr marL="0" indent="0">
              <a:buNone/>
            </a:pPr>
            <a:r>
              <a:rPr lang="fr-FR" sz="2200" dirty="0" err="1"/>
              <a:t>Legal</a:t>
            </a:r>
            <a:r>
              <a:rPr lang="fr-FR" sz="2200" dirty="0"/>
              <a:t> </a:t>
            </a:r>
            <a:r>
              <a:rPr lang="fr-FR" sz="2200" dirty="0" err="1"/>
              <a:t>with</a:t>
            </a:r>
            <a:r>
              <a:rPr lang="fr-FR" sz="2200" dirty="0"/>
              <a:t> </a:t>
            </a:r>
            <a:r>
              <a:rPr lang="fr-FR" sz="2200" dirty="0" err="1"/>
              <a:t>fTag</a:t>
            </a:r>
            <a:endParaRPr lang="fr-FR" sz="2200" dirty="0"/>
          </a:p>
          <a:p>
            <a:pPr marL="0" indent="0">
              <a:buNone/>
            </a:pPr>
            <a:r>
              <a:rPr lang="fr-FR" sz="2200" i="1" dirty="0"/>
              <a:t>(data are </a:t>
            </a:r>
            <a:r>
              <a:rPr lang="fr-FR" sz="2200" i="1" dirty="0" err="1"/>
              <a:t>also</a:t>
            </a:r>
            <a:r>
              <a:rPr lang="fr-FR" sz="2200" i="1" dirty="0"/>
              <a:t> local)</a:t>
            </a:r>
            <a:endParaRPr lang="en-US" sz="2200" i="1" dirty="0"/>
          </a:p>
        </p:txBody>
      </p:sp>
      <p:sp>
        <p:nvSpPr>
          <p:cNvPr id="11" name="Rectangle 10"/>
          <p:cNvSpPr/>
          <p:nvPr/>
        </p:nvSpPr>
        <p:spPr>
          <a:xfrm>
            <a:off x="49378" y="3597354"/>
            <a:ext cx="2160422" cy="1015663"/>
          </a:xfrm>
          <a:prstGeom prst="rect">
            <a:avLst/>
          </a:prstGeom>
        </p:spPr>
        <p:txBody>
          <a:bodyPr wrap="square">
            <a:spAutoFit/>
          </a:bodyPr>
          <a:lstStyle/>
          <a:p>
            <a:pPr algn="r"/>
            <a:r>
              <a:rPr lang="fr-FR" sz="2000" b="1" dirty="0"/>
              <a:t> </a:t>
            </a:r>
          </a:p>
          <a:p>
            <a:pPr algn="r"/>
            <a:endParaRPr lang="fr-FR" sz="2000" b="1" dirty="0"/>
          </a:p>
          <a:p>
            <a:pPr algn="r"/>
            <a:r>
              <a:rPr lang="fr-FR" sz="2000" b="1" dirty="0"/>
              <a:t>Packaging or Label</a:t>
            </a:r>
          </a:p>
        </p:txBody>
      </p:sp>
      <p:sp>
        <p:nvSpPr>
          <p:cNvPr id="13" name="Rectangle 12"/>
          <p:cNvSpPr/>
          <p:nvPr/>
        </p:nvSpPr>
        <p:spPr>
          <a:xfrm>
            <a:off x="5181600" y="3597354"/>
            <a:ext cx="2041962" cy="1015663"/>
          </a:xfrm>
          <a:prstGeom prst="rect">
            <a:avLst/>
          </a:prstGeom>
        </p:spPr>
        <p:txBody>
          <a:bodyPr wrap="square">
            <a:spAutoFit/>
          </a:bodyPr>
          <a:lstStyle/>
          <a:p>
            <a:endParaRPr lang="fr-FR" sz="2000" b="1" dirty="0"/>
          </a:p>
          <a:p>
            <a:endParaRPr lang="fr-FR" sz="2000" b="1" dirty="0"/>
          </a:p>
          <a:p>
            <a:r>
              <a:rPr lang="fr-FR" sz="2000" b="1" dirty="0"/>
              <a:t>Mobile content</a:t>
            </a:r>
            <a:endParaRPr lang="fr-FR" sz="2000" dirty="0"/>
          </a:p>
        </p:txBody>
      </p:sp>
      <p:grpSp>
        <p:nvGrpSpPr>
          <p:cNvPr id="10" name="Groupe 9">
            <a:extLst>
              <a:ext uri="{FF2B5EF4-FFF2-40B4-BE49-F238E27FC236}">
                <a16:creationId xmlns:a16="http://schemas.microsoft.com/office/drawing/2014/main" id="{CB29EC48-8FD5-4AD4-ABBB-02ABF2FE9497}"/>
              </a:ext>
            </a:extLst>
          </p:cNvPr>
          <p:cNvGrpSpPr/>
          <p:nvPr/>
        </p:nvGrpSpPr>
        <p:grpSpPr>
          <a:xfrm>
            <a:off x="7772400" y="4676831"/>
            <a:ext cx="1037029" cy="461665"/>
            <a:chOff x="5361766" y="485538"/>
            <a:chExt cx="2104342" cy="936811"/>
          </a:xfrm>
        </p:grpSpPr>
        <p:sp>
          <p:nvSpPr>
            <p:cNvPr id="12" name="ZoneTexte 11">
              <a:extLst>
                <a:ext uri="{FF2B5EF4-FFF2-40B4-BE49-F238E27FC236}">
                  <a16:creationId xmlns:a16="http://schemas.microsoft.com/office/drawing/2014/main" id="{15EC0A36-ADBA-4F37-B5A1-0FE33F063533}"/>
                </a:ext>
              </a:extLst>
            </p:cNvPr>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14" name="Image 13">
              <a:extLst>
                <a:ext uri="{FF2B5EF4-FFF2-40B4-BE49-F238E27FC236}">
                  <a16:creationId xmlns:a16="http://schemas.microsoft.com/office/drawing/2014/main" id="{64DAF3E2-65DC-4833-B91D-FCF4C17E51A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spTree>
    <p:extLst>
      <p:ext uri="{BB962C8B-B14F-4D97-AF65-F5344CB8AC3E}">
        <p14:creationId xmlns:p14="http://schemas.microsoft.com/office/powerpoint/2010/main" val="38704274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Emballage: </a:t>
            </a:r>
            <a:br>
              <a:rPr lang="fr-FR" dirty="0"/>
            </a:br>
            <a:r>
              <a:rPr lang="fr-FR" dirty="0"/>
              <a:t>Protéger, informer</a:t>
            </a:r>
            <a:endParaRPr lang="en-US" dirty="0"/>
          </a:p>
        </p:txBody>
      </p:sp>
      <p:sp>
        <p:nvSpPr>
          <p:cNvPr id="11" name="Espace réservé du contenu 10"/>
          <p:cNvSpPr>
            <a:spLocks noGrp="1"/>
          </p:cNvSpPr>
          <p:nvPr>
            <p:ph sz="half" idx="1"/>
          </p:nvPr>
        </p:nvSpPr>
        <p:spPr>
          <a:xfrm>
            <a:off x="457200" y="1200151"/>
            <a:ext cx="4495800" cy="3394472"/>
          </a:xfrm>
        </p:spPr>
        <p:txBody>
          <a:bodyPr>
            <a:noAutofit/>
          </a:bodyPr>
          <a:lstStyle/>
          <a:p>
            <a:pPr marL="0" indent="0">
              <a:buNone/>
            </a:pPr>
            <a:r>
              <a:rPr lang="fr-FR" sz="2200" dirty="0"/>
              <a:t>Packaging</a:t>
            </a:r>
          </a:p>
          <a:p>
            <a:pPr marL="0" indent="0">
              <a:buNone/>
            </a:pPr>
            <a:r>
              <a:rPr lang="fr-FR" sz="2200" dirty="0"/>
              <a:t>	</a:t>
            </a:r>
            <a:r>
              <a:rPr lang="fr-FR" sz="2200" dirty="0" err="1"/>
              <a:t>Protect</a:t>
            </a:r>
            <a:r>
              <a:rPr lang="fr-FR" sz="2200" dirty="0"/>
              <a:t> the </a:t>
            </a:r>
            <a:r>
              <a:rPr lang="fr-FR" sz="2200" dirty="0" err="1"/>
              <a:t>product</a:t>
            </a:r>
            <a:endParaRPr lang="fr-FR" sz="2200" dirty="0"/>
          </a:p>
          <a:p>
            <a:pPr marL="0" indent="0">
              <a:buNone/>
            </a:pPr>
            <a:r>
              <a:rPr lang="fr-FR" sz="2200" dirty="0"/>
              <a:t>Information on Pack or Label</a:t>
            </a:r>
          </a:p>
          <a:p>
            <a:pPr marL="0" indent="0">
              <a:buNone/>
            </a:pPr>
            <a:r>
              <a:rPr lang="fr-FR" sz="2200" dirty="0"/>
              <a:t>	</a:t>
            </a:r>
            <a:r>
              <a:rPr lang="fr-FR" sz="2200" dirty="0" err="1"/>
              <a:t>Inform</a:t>
            </a:r>
            <a:r>
              <a:rPr lang="fr-FR" sz="2200" dirty="0"/>
              <a:t> the consumer</a:t>
            </a:r>
          </a:p>
          <a:p>
            <a:pPr marL="0" indent="0">
              <a:buNone/>
            </a:pPr>
            <a:r>
              <a:rPr lang="fr-FR" sz="2200" dirty="0"/>
              <a:t>	</a:t>
            </a:r>
            <a:r>
              <a:rPr lang="fr-FR" sz="2200" dirty="0" err="1"/>
              <a:t>Protect</a:t>
            </a:r>
            <a:r>
              <a:rPr lang="fr-FR" sz="2200" dirty="0"/>
              <a:t> the consumer</a:t>
            </a:r>
          </a:p>
          <a:p>
            <a:pPr marL="0" indent="0">
              <a:buNone/>
            </a:pPr>
            <a:r>
              <a:rPr lang="fr-FR" sz="2200" dirty="0"/>
              <a:t>Consumer</a:t>
            </a:r>
          </a:p>
          <a:p>
            <a:pPr marL="0" indent="0">
              <a:buNone/>
            </a:pPr>
            <a:r>
              <a:rPr lang="fr-FR" sz="2200" dirty="0"/>
              <a:t>	Mobile User</a:t>
            </a:r>
          </a:p>
          <a:p>
            <a:pPr marL="0" indent="0">
              <a:buNone/>
            </a:pPr>
            <a:r>
              <a:rPr lang="fr-FR" sz="2200" dirty="0"/>
              <a:t>	Patient</a:t>
            </a:r>
          </a:p>
          <a:p>
            <a:pPr marL="0" indent="0">
              <a:buNone/>
            </a:pPr>
            <a:r>
              <a:rPr lang="fr-FR" sz="2200" dirty="0"/>
              <a:t>	</a:t>
            </a:r>
            <a:r>
              <a:rPr lang="fr-FR" sz="2200" dirty="0" err="1"/>
              <a:t>Individual</a:t>
            </a:r>
            <a:endParaRPr lang="fr-FR" sz="2200" dirty="0"/>
          </a:p>
          <a:p>
            <a:pPr marL="0" indent="0">
              <a:buNone/>
            </a:pPr>
            <a:r>
              <a:rPr lang="fr-FR" sz="2200" dirty="0"/>
              <a:t>	</a:t>
            </a:r>
          </a:p>
        </p:txBody>
      </p:sp>
      <p:pic>
        <p:nvPicPr>
          <p:cNvPr id="19" name="Image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85960" y="1906786"/>
            <a:ext cx="1763080" cy="2286002"/>
          </a:xfrm>
          <a:prstGeom prst="rect">
            <a:avLst/>
          </a:prstGeom>
        </p:spPr>
      </p:pic>
      <p:sp>
        <p:nvSpPr>
          <p:cNvPr id="20" name="Rectangle 19"/>
          <p:cNvSpPr/>
          <p:nvPr/>
        </p:nvSpPr>
        <p:spPr>
          <a:xfrm>
            <a:off x="5715000" y="2695844"/>
            <a:ext cx="1905001" cy="707886"/>
          </a:xfrm>
          <a:prstGeom prst="rect">
            <a:avLst/>
          </a:prstGeom>
        </p:spPr>
        <p:txBody>
          <a:bodyPr wrap="square">
            <a:spAutoFit/>
          </a:bodyPr>
          <a:lstStyle/>
          <a:p>
            <a:pPr algn="ctr"/>
            <a:r>
              <a:rPr lang="fr-FR" sz="2000" b="1" dirty="0">
                <a:solidFill>
                  <a:srgbClr val="6F3B22"/>
                </a:solidFill>
                <a:latin typeface="Eras Light ITC" panose="020B0402030504020804" pitchFamily="34" charset="0"/>
                <a:cs typeface="Courier New" panose="02070309020205020404" pitchFamily="49" charset="0"/>
              </a:rPr>
              <a:t>0FRCEB02</a:t>
            </a:r>
            <a:br>
              <a:rPr lang="fr-FR" sz="2000" b="1" dirty="0">
                <a:solidFill>
                  <a:srgbClr val="6F3B22"/>
                </a:solidFill>
                <a:latin typeface="Eras Light ITC" panose="020B0402030504020804" pitchFamily="34" charset="0"/>
                <a:cs typeface="Courier New" panose="02070309020205020404" pitchFamily="49" charset="0"/>
              </a:rPr>
            </a:br>
            <a:r>
              <a:rPr lang="fr-FR" sz="2000" b="1" dirty="0">
                <a:solidFill>
                  <a:srgbClr val="6F3B22"/>
                </a:solidFill>
                <a:latin typeface="Eras Light ITC" panose="020B0402030504020804" pitchFamily="34" charset="0"/>
                <a:cs typeface="Courier New" panose="02070309020205020404" pitchFamily="49" charset="0"/>
              </a:rPr>
              <a:t>DCR21/04</a:t>
            </a:r>
            <a:endParaRPr lang="fr-FR" sz="1200" dirty="0">
              <a:solidFill>
                <a:srgbClr val="6F3B22"/>
              </a:solidFill>
              <a:latin typeface="Eras Light ITC" panose="020B0402030504020804" pitchFamily="34" charset="0"/>
              <a:cs typeface="Courier New" panose="02070309020205020404" pitchFamily="49" charset="0"/>
            </a:endParaRPr>
          </a:p>
        </p:txBody>
      </p:sp>
    </p:spTree>
    <p:extLst>
      <p:ext uri="{BB962C8B-B14F-4D97-AF65-F5344CB8AC3E}">
        <p14:creationId xmlns:p14="http://schemas.microsoft.com/office/powerpoint/2010/main" val="423628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95600" y="1123950"/>
            <a:ext cx="1483350" cy="2362200"/>
          </a:xfrm>
          <a:prstGeom prst="rect">
            <a:avLst/>
          </a:prstGeom>
        </p:spPr>
      </p:pic>
      <p:sp>
        <p:nvSpPr>
          <p:cNvPr id="17" name="Title 8"/>
          <p:cNvSpPr>
            <a:spLocks noGrp="1"/>
          </p:cNvSpPr>
          <p:nvPr>
            <p:ph type="title"/>
          </p:nvPr>
        </p:nvSpPr>
        <p:spPr/>
        <p:txBody>
          <a:bodyPr>
            <a:normAutofit/>
          </a:bodyPr>
          <a:lstStyle/>
          <a:p>
            <a:pPr lvl="0"/>
            <a:r>
              <a:rPr lang="fr-FR" dirty="0" err="1"/>
              <a:t>Tailored</a:t>
            </a:r>
            <a:r>
              <a:rPr lang="fr-FR" dirty="0"/>
              <a:t> Content on Mobile</a:t>
            </a:r>
            <a:br>
              <a:rPr lang="fr-FR" dirty="0"/>
            </a:br>
            <a:r>
              <a:rPr lang="fr-FR" dirty="0"/>
              <a:t>« Sur mesure »</a:t>
            </a:r>
          </a:p>
        </p:txBody>
      </p:sp>
      <p:sp>
        <p:nvSpPr>
          <p:cNvPr id="15" name="Rectangle 14"/>
          <p:cNvSpPr/>
          <p:nvPr/>
        </p:nvSpPr>
        <p:spPr>
          <a:xfrm>
            <a:off x="3200400" y="1487025"/>
            <a:ext cx="2057400" cy="369332"/>
          </a:xfrm>
          <a:prstGeom prst="rect">
            <a:avLst/>
          </a:prstGeom>
        </p:spPr>
        <p:txBody>
          <a:bodyPr wrap="square">
            <a:spAutoFit/>
          </a:bodyPr>
          <a:lstStyle/>
          <a:p>
            <a:pPr algn="r"/>
            <a:r>
              <a:rPr lang="fr-FR" b="1" dirty="0">
                <a:solidFill>
                  <a:srgbClr val="595959"/>
                </a:solidFill>
              </a:rPr>
              <a:t>Profile</a:t>
            </a:r>
          </a:p>
        </p:txBody>
      </p:sp>
      <p:grpSp>
        <p:nvGrpSpPr>
          <p:cNvPr id="16" name="Groupe 15"/>
          <p:cNvGrpSpPr/>
          <p:nvPr/>
        </p:nvGrpSpPr>
        <p:grpSpPr>
          <a:xfrm>
            <a:off x="3682916" y="1856357"/>
            <a:ext cx="1061111" cy="1896493"/>
            <a:chOff x="3682916" y="1856357"/>
            <a:chExt cx="1061111" cy="1896493"/>
          </a:xfrm>
        </p:grpSpPr>
        <p:cxnSp>
          <p:nvCxnSpPr>
            <p:cNvPr id="18" name="Straight Arrow Connector 24"/>
            <p:cNvCxnSpPr/>
            <p:nvPr/>
          </p:nvCxnSpPr>
          <p:spPr>
            <a:xfrm>
              <a:off x="4708686" y="1856357"/>
              <a:ext cx="0" cy="1896493"/>
            </a:xfrm>
            <a:prstGeom prst="straightConnector1">
              <a:avLst/>
            </a:prstGeom>
            <a:ln w="762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3682916" y="1893600"/>
              <a:ext cx="1061111" cy="0"/>
            </a:xfrm>
            <a:prstGeom prst="line">
              <a:avLst/>
            </a:prstGeom>
            <a:ln w="76200">
              <a:solidFill>
                <a:srgbClr val="59595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3581400" y="3714750"/>
            <a:ext cx="3124200" cy="369332"/>
          </a:xfrm>
          <a:prstGeom prst="rect">
            <a:avLst/>
          </a:prstGeom>
        </p:spPr>
        <p:txBody>
          <a:bodyPr wrap="square">
            <a:spAutoFit/>
          </a:bodyPr>
          <a:lstStyle/>
          <a:p>
            <a:r>
              <a:rPr lang="fr-FR" b="1" dirty="0">
                <a:solidFill>
                  <a:srgbClr val="595959"/>
                </a:solidFill>
              </a:rPr>
              <a:t>Lots of </a:t>
            </a:r>
            <a:r>
              <a:rPr lang="fr-FR" b="1" dirty="0" err="1">
                <a:solidFill>
                  <a:srgbClr val="595959"/>
                </a:solidFill>
              </a:rPr>
              <a:t>printed</a:t>
            </a:r>
            <a:r>
              <a:rPr lang="fr-FR" b="1" dirty="0">
                <a:solidFill>
                  <a:srgbClr val="595959"/>
                </a:solidFill>
              </a:rPr>
              <a:t> Information</a:t>
            </a:r>
          </a:p>
        </p:txBody>
      </p:sp>
      <p:cxnSp>
        <p:nvCxnSpPr>
          <p:cNvPr id="21" name="Straight Arrow Connector 24"/>
          <p:cNvCxnSpPr/>
          <p:nvPr/>
        </p:nvCxnSpPr>
        <p:spPr>
          <a:xfrm>
            <a:off x="3682916" y="4242316"/>
            <a:ext cx="2540168" cy="1"/>
          </a:xfrm>
          <a:prstGeom prst="straightConnector1">
            <a:avLst/>
          </a:prstGeom>
          <a:ln w="76200">
            <a:solidFill>
              <a:srgbClr val="91541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682916" y="4440019"/>
            <a:ext cx="3251283" cy="646331"/>
          </a:xfrm>
          <a:prstGeom prst="rect">
            <a:avLst/>
          </a:prstGeom>
        </p:spPr>
        <p:txBody>
          <a:bodyPr wrap="square">
            <a:spAutoFit/>
          </a:bodyPr>
          <a:lstStyle/>
          <a:p>
            <a:pPr algn="r"/>
            <a:r>
              <a:rPr lang="fr-FR" b="1" dirty="0" err="1">
                <a:solidFill>
                  <a:srgbClr val="915415"/>
                </a:solidFill>
              </a:rPr>
              <a:t>Tailored</a:t>
            </a:r>
            <a:r>
              <a:rPr lang="fr-FR" b="1" dirty="0">
                <a:solidFill>
                  <a:srgbClr val="915415"/>
                </a:solidFill>
              </a:rPr>
              <a:t> Content on Mobile</a:t>
            </a:r>
          </a:p>
          <a:p>
            <a:pPr algn="r"/>
            <a:r>
              <a:rPr lang="fr-FR" dirty="0">
                <a:solidFill>
                  <a:srgbClr val="915415"/>
                </a:solidFill>
              </a:rPr>
              <a:t>« Sur mesure »</a:t>
            </a:r>
          </a:p>
        </p:txBody>
      </p:sp>
      <p:cxnSp>
        <p:nvCxnSpPr>
          <p:cNvPr id="23" name="Straight Arrow Connector 24"/>
          <p:cNvCxnSpPr/>
          <p:nvPr/>
        </p:nvCxnSpPr>
        <p:spPr>
          <a:xfrm>
            <a:off x="3682916" y="4242316"/>
            <a:ext cx="1270084" cy="0"/>
          </a:xfrm>
          <a:prstGeom prst="straightConnector1">
            <a:avLst/>
          </a:prstGeom>
          <a:ln w="1524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Image 2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grpSp>
        <p:nvGrpSpPr>
          <p:cNvPr id="30" name="Groupe 29"/>
          <p:cNvGrpSpPr/>
          <p:nvPr/>
        </p:nvGrpSpPr>
        <p:grpSpPr>
          <a:xfrm>
            <a:off x="457200" y="2114550"/>
            <a:ext cx="2362200" cy="2657807"/>
            <a:chOff x="2133600" y="2114550"/>
            <a:chExt cx="2362200" cy="2657807"/>
          </a:xfrm>
        </p:grpSpPr>
        <p:pic>
          <p:nvPicPr>
            <p:cNvPr id="31" name="Image 3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33600" y="2114550"/>
              <a:ext cx="2016000" cy="2657807"/>
            </a:xfrm>
            <a:prstGeom prst="rect">
              <a:avLst/>
            </a:prstGeom>
          </p:spPr>
        </p:pic>
        <p:pic>
          <p:nvPicPr>
            <p:cNvPr id="32" name="Image 3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61456" y="2419349"/>
              <a:ext cx="1834344" cy="1851953"/>
            </a:xfrm>
            <a:prstGeom prst="rect">
              <a:avLst/>
            </a:prstGeom>
          </p:spPr>
        </p:pic>
      </p:grpSp>
      <p:grpSp>
        <p:nvGrpSpPr>
          <p:cNvPr id="24" name="Groupe 23">
            <a:extLst>
              <a:ext uri="{FF2B5EF4-FFF2-40B4-BE49-F238E27FC236}">
                <a16:creationId xmlns:a16="http://schemas.microsoft.com/office/drawing/2014/main" id="{8328AB15-8090-4908-BEDD-2A198D8F60EA}"/>
              </a:ext>
            </a:extLst>
          </p:cNvPr>
          <p:cNvGrpSpPr/>
          <p:nvPr/>
        </p:nvGrpSpPr>
        <p:grpSpPr>
          <a:xfrm>
            <a:off x="7772400" y="4676831"/>
            <a:ext cx="1037029" cy="461665"/>
            <a:chOff x="5361766" y="485538"/>
            <a:chExt cx="2104342" cy="936811"/>
          </a:xfrm>
        </p:grpSpPr>
        <p:sp>
          <p:nvSpPr>
            <p:cNvPr id="25" name="ZoneTexte 24">
              <a:extLst>
                <a:ext uri="{FF2B5EF4-FFF2-40B4-BE49-F238E27FC236}">
                  <a16:creationId xmlns:a16="http://schemas.microsoft.com/office/drawing/2014/main" id="{61820384-9A1E-42B0-BDF2-7C536A02EB53}"/>
                </a:ext>
              </a:extLst>
            </p:cNvPr>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26" name="Image 25">
              <a:extLst>
                <a:ext uri="{FF2B5EF4-FFF2-40B4-BE49-F238E27FC236}">
                  <a16:creationId xmlns:a16="http://schemas.microsoft.com/office/drawing/2014/main" id="{7C372BEC-EA9F-4AE5-A656-B8714B6A756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spTree>
    <p:extLst>
      <p:ext uri="{BB962C8B-B14F-4D97-AF65-F5344CB8AC3E}">
        <p14:creationId xmlns:p14="http://schemas.microsoft.com/office/powerpoint/2010/main" val="30048857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95600" y="1123950"/>
            <a:ext cx="1483350" cy="2362200"/>
          </a:xfrm>
          <a:prstGeom prst="rect">
            <a:avLst/>
          </a:prstGeom>
        </p:spPr>
      </p:pic>
      <p:sp>
        <p:nvSpPr>
          <p:cNvPr id="17" name="Title 8"/>
          <p:cNvSpPr>
            <a:spLocks noGrp="1"/>
          </p:cNvSpPr>
          <p:nvPr>
            <p:ph type="title"/>
          </p:nvPr>
        </p:nvSpPr>
        <p:spPr/>
        <p:txBody>
          <a:bodyPr>
            <a:normAutofit/>
          </a:bodyPr>
          <a:lstStyle/>
          <a:p>
            <a:pPr lvl="0"/>
            <a:r>
              <a:rPr lang="fr-FR" dirty="0" err="1"/>
              <a:t>Tailored</a:t>
            </a:r>
            <a:r>
              <a:rPr lang="fr-FR" dirty="0"/>
              <a:t> Content on Mobile</a:t>
            </a:r>
            <a:br>
              <a:rPr lang="fr-FR" dirty="0"/>
            </a:br>
            <a:r>
              <a:rPr lang="fr-FR" dirty="0"/>
              <a:t>« Sur mesure »</a:t>
            </a:r>
          </a:p>
        </p:txBody>
      </p:sp>
      <p:sp>
        <p:nvSpPr>
          <p:cNvPr id="15" name="Rectangle 14"/>
          <p:cNvSpPr/>
          <p:nvPr/>
        </p:nvSpPr>
        <p:spPr>
          <a:xfrm>
            <a:off x="3200400" y="1487025"/>
            <a:ext cx="2057400" cy="369332"/>
          </a:xfrm>
          <a:prstGeom prst="rect">
            <a:avLst/>
          </a:prstGeom>
        </p:spPr>
        <p:txBody>
          <a:bodyPr wrap="square">
            <a:spAutoFit/>
          </a:bodyPr>
          <a:lstStyle/>
          <a:p>
            <a:pPr algn="r"/>
            <a:r>
              <a:rPr lang="fr-FR" b="1" dirty="0">
                <a:solidFill>
                  <a:srgbClr val="595959"/>
                </a:solidFill>
              </a:rPr>
              <a:t>Profile</a:t>
            </a:r>
          </a:p>
        </p:txBody>
      </p:sp>
      <p:grpSp>
        <p:nvGrpSpPr>
          <p:cNvPr id="16" name="Groupe 15"/>
          <p:cNvGrpSpPr/>
          <p:nvPr/>
        </p:nvGrpSpPr>
        <p:grpSpPr>
          <a:xfrm>
            <a:off x="3682916" y="1856357"/>
            <a:ext cx="1061111" cy="1896493"/>
            <a:chOff x="3682916" y="1856357"/>
            <a:chExt cx="1061111" cy="1896493"/>
          </a:xfrm>
        </p:grpSpPr>
        <p:cxnSp>
          <p:nvCxnSpPr>
            <p:cNvPr id="18" name="Straight Arrow Connector 24"/>
            <p:cNvCxnSpPr/>
            <p:nvPr/>
          </p:nvCxnSpPr>
          <p:spPr>
            <a:xfrm>
              <a:off x="4708686" y="1856357"/>
              <a:ext cx="0" cy="1896493"/>
            </a:xfrm>
            <a:prstGeom prst="straightConnector1">
              <a:avLst/>
            </a:prstGeom>
            <a:ln w="762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3682916" y="1893600"/>
              <a:ext cx="1061111" cy="0"/>
            </a:xfrm>
            <a:prstGeom prst="line">
              <a:avLst/>
            </a:prstGeom>
            <a:ln w="76200">
              <a:solidFill>
                <a:srgbClr val="59595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3581400" y="3714750"/>
            <a:ext cx="3124200" cy="369332"/>
          </a:xfrm>
          <a:prstGeom prst="rect">
            <a:avLst/>
          </a:prstGeom>
        </p:spPr>
        <p:txBody>
          <a:bodyPr wrap="square">
            <a:spAutoFit/>
          </a:bodyPr>
          <a:lstStyle/>
          <a:p>
            <a:r>
              <a:rPr lang="fr-FR" b="1" dirty="0">
                <a:solidFill>
                  <a:srgbClr val="595959"/>
                </a:solidFill>
              </a:rPr>
              <a:t>Lots of </a:t>
            </a:r>
            <a:r>
              <a:rPr lang="fr-FR" b="1" dirty="0" err="1">
                <a:solidFill>
                  <a:srgbClr val="595959"/>
                </a:solidFill>
              </a:rPr>
              <a:t>printed</a:t>
            </a:r>
            <a:r>
              <a:rPr lang="fr-FR" b="1" dirty="0">
                <a:solidFill>
                  <a:srgbClr val="595959"/>
                </a:solidFill>
              </a:rPr>
              <a:t> Information</a:t>
            </a:r>
          </a:p>
        </p:txBody>
      </p:sp>
      <p:cxnSp>
        <p:nvCxnSpPr>
          <p:cNvPr id="21" name="Straight Arrow Connector 24"/>
          <p:cNvCxnSpPr/>
          <p:nvPr/>
        </p:nvCxnSpPr>
        <p:spPr>
          <a:xfrm>
            <a:off x="3682916" y="4242316"/>
            <a:ext cx="2540168" cy="1"/>
          </a:xfrm>
          <a:prstGeom prst="straightConnector1">
            <a:avLst/>
          </a:prstGeom>
          <a:ln w="76200">
            <a:solidFill>
              <a:srgbClr val="91541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682916" y="4440019"/>
            <a:ext cx="3251283" cy="646331"/>
          </a:xfrm>
          <a:prstGeom prst="rect">
            <a:avLst/>
          </a:prstGeom>
        </p:spPr>
        <p:txBody>
          <a:bodyPr wrap="square">
            <a:spAutoFit/>
          </a:bodyPr>
          <a:lstStyle/>
          <a:p>
            <a:pPr algn="r"/>
            <a:r>
              <a:rPr lang="fr-FR" b="1" dirty="0" err="1">
                <a:solidFill>
                  <a:srgbClr val="915415"/>
                </a:solidFill>
              </a:rPr>
              <a:t>Tailored</a:t>
            </a:r>
            <a:r>
              <a:rPr lang="fr-FR" b="1" dirty="0">
                <a:solidFill>
                  <a:srgbClr val="915415"/>
                </a:solidFill>
              </a:rPr>
              <a:t> Content on Mobile</a:t>
            </a:r>
          </a:p>
          <a:p>
            <a:pPr algn="r"/>
            <a:r>
              <a:rPr lang="fr-FR" dirty="0">
                <a:solidFill>
                  <a:srgbClr val="915415"/>
                </a:solidFill>
              </a:rPr>
              <a:t>« Sur mesure »</a:t>
            </a:r>
          </a:p>
        </p:txBody>
      </p:sp>
      <p:cxnSp>
        <p:nvCxnSpPr>
          <p:cNvPr id="23" name="Straight Arrow Connector 24"/>
          <p:cNvCxnSpPr/>
          <p:nvPr/>
        </p:nvCxnSpPr>
        <p:spPr>
          <a:xfrm>
            <a:off x="3682916" y="4242316"/>
            <a:ext cx="1270084" cy="0"/>
          </a:xfrm>
          <a:prstGeom prst="straightConnector1">
            <a:avLst/>
          </a:prstGeom>
          <a:ln w="1524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Espace réservé du contenu 10"/>
          <p:cNvSpPr>
            <a:spLocks noGrp="1"/>
          </p:cNvSpPr>
          <p:nvPr>
            <p:ph sz="half" idx="1"/>
          </p:nvPr>
        </p:nvSpPr>
        <p:spPr>
          <a:xfrm>
            <a:off x="457200" y="1200151"/>
            <a:ext cx="4495800" cy="3394472"/>
          </a:xfrm>
        </p:spPr>
        <p:txBody>
          <a:bodyPr>
            <a:noAutofit/>
          </a:bodyPr>
          <a:lstStyle/>
          <a:p>
            <a:pPr marL="0" indent="0">
              <a:buNone/>
            </a:pPr>
            <a:r>
              <a:rPr lang="fr-FR" sz="2200" dirty="0" err="1"/>
              <a:t>Individual</a:t>
            </a:r>
            <a:endParaRPr lang="fr-FR" sz="2200" dirty="0"/>
          </a:p>
          <a:p>
            <a:pPr marL="0" indent="0">
              <a:buNone/>
            </a:pPr>
            <a:r>
              <a:rPr lang="fr-FR" sz="2200" dirty="0"/>
              <a:t>    </a:t>
            </a:r>
            <a:r>
              <a:rPr lang="fr-FR" sz="2200" dirty="0" err="1"/>
              <a:t>Preferences</a:t>
            </a:r>
            <a:endParaRPr lang="fr-FR" sz="2200" dirty="0"/>
          </a:p>
          <a:p>
            <a:pPr marL="0" indent="0">
              <a:buNone/>
            </a:pPr>
            <a:r>
              <a:rPr lang="fr-FR" sz="2200" dirty="0"/>
              <a:t>    </a:t>
            </a:r>
            <a:r>
              <a:rPr lang="fr-FR" sz="2200" dirty="0" err="1"/>
              <a:t>Pathology</a:t>
            </a:r>
            <a:endParaRPr lang="fr-FR" sz="2200" dirty="0"/>
          </a:p>
          <a:p>
            <a:pPr marL="0" indent="0">
              <a:buNone/>
            </a:pPr>
            <a:r>
              <a:rPr lang="fr-FR" sz="2200" dirty="0"/>
              <a:t>Product</a:t>
            </a:r>
          </a:p>
          <a:p>
            <a:pPr marL="0" indent="0">
              <a:buNone/>
            </a:pPr>
            <a:r>
              <a:rPr lang="fr-FR" sz="2200" dirty="0"/>
              <a:t>    </a:t>
            </a:r>
            <a:r>
              <a:rPr lang="fr-FR" sz="2200" dirty="0" err="1"/>
              <a:t>Personalization</a:t>
            </a:r>
            <a:endParaRPr lang="fr-FR" sz="2200" dirty="0"/>
          </a:p>
          <a:p>
            <a:pPr marL="0" indent="0">
              <a:buNone/>
            </a:pPr>
            <a:r>
              <a:rPr lang="fr-FR" sz="2200" dirty="0"/>
              <a:t>    </a:t>
            </a:r>
            <a:r>
              <a:rPr lang="fr-FR" sz="2200" dirty="0" err="1"/>
              <a:t>Individualization</a:t>
            </a:r>
            <a:endParaRPr lang="fr-FR" sz="2200" dirty="0"/>
          </a:p>
          <a:p>
            <a:pPr marL="0" indent="0">
              <a:buNone/>
            </a:pPr>
            <a:r>
              <a:rPr lang="fr-FR" sz="2200" dirty="0"/>
              <a:t>    </a:t>
            </a:r>
            <a:r>
              <a:rPr lang="fr-FR" sz="2200" dirty="0" err="1"/>
              <a:t>Tailored</a:t>
            </a:r>
            <a:r>
              <a:rPr lang="fr-FR" sz="2200" dirty="0"/>
              <a:t> content</a:t>
            </a:r>
          </a:p>
          <a:p>
            <a:pPr marL="0" indent="0">
              <a:buNone/>
            </a:pPr>
            <a:r>
              <a:rPr lang="fr-FR" sz="2200" dirty="0"/>
              <a:t>	</a:t>
            </a:r>
          </a:p>
        </p:txBody>
      </p:sp>
      <p:pic>
        <p:nvPicPr>
          <p:cNvPr id="25" name="Image 2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grpSp>
        <p:nvGrpSpPr>
          <p:cNvPr id="14" name="Groupe 13">
            <a:extLst>
              <a:ext uri="{FF2B5EF4-FFF2-40B4-BE49-F238E27FC236}">
                <a16:creationId xmlns:a16="http://schemas.microsoft.com/office/drawing/2014/main" id="{80A31258-46EE-46F1-BA12-6C4B93681E45}"/>
              </a:ext>
            </a:extLst>
          </p:cNvPr>
          <p:cNvGrpSpPr/>
          <p:nvPr/>
        </p:nvGrpSpPr>
        <p:grpSpPr>
          <a:xfrm>
            <a:off x="7772400" y="4676831"/>
            <a:ext cx="1037029" cy="461665"/>
            <a:chOff x="5361766" y="485538"/>
            <a:chExt cx="2104342" cy="936811"/>
          </a:xfrm>
        </p:grpSpPr>
        <p:sp>
          <p:nvSpPr>
            <p:cNvPr id="27" name="ZoneTexte 26">
              <a:extLst>
                <a:ext uri="{FF2B5EF4-FFF2-40B4-BE49-F238E27FC236}">
                  <a16:creationId xmlns:a16="http://schemas.microsoft.com/office/drawing/2014/main" id="{22EC81F5-9531-4A2A-BA57-75C736801066}"/>
                </a:ext>
              </a:extLst>
            </p:cNvPr>
            <p:cNvSpPr txBox="1"/>
            <p:nvPr userDrawn="1"/>
          </p:nvSpPr>
          <p:spPr>
            <a:xfrm>
              <a:off x="6026149" y="485538"/>
              <a:ext cx="1439959" cy="936811"/>
            </a:xfrm>
            <a:prstGeom prst="rect">
              <a:avLst/>
            </a:prstGeom>
            <a:noFill/>
          </p:spPr>
          <p:txBody>
            <a:bodyPr wrap="none" rtlCol="0">
              <a:spAutoFit/>
            </a:bodyPr>
            <a:lstStyle/>
            <a:p>
              <a:r>
                <a:rPr lang="fr-FR" sz="2400" b="1" dirty="0" err="1">
                  <a:solidFill>
                    <a:srgbClr val="6D6D6D"/>
                  </a:solidFill>
                </a:rPr>
                <a:t>fTag</a:t>
              </a:r>
              <a:endParaRPr lang="en-US" b="1" dirty="0">
                <a:solidFill>
                  <a:srgbClr val="6D6D6D"/>
                </a:solidFill>
              </a:endParaRPr>
            </a:p>
          </p:txBody>
        </p:sp>
        <p:pic>
          <p:nvPicPr>
            <p:cNvPr id="28" name="Image 27">
              <a:extLst>
                <a:ext uri="{FF2B5EF4-FFF2-40B4-BE49-F238E27FC236}">
                  <a16:creationId xmlns:a16="http://schemas.microsoft.com/office/drawing/2014/main" id="{BF5D7AF7-F4B7-495C-BF1D-23D52B61C3A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361766" y="573751"/>
              <a:ext cx="664384" cy="654570"/>
            </a:xfrm>
            <a:prstGeom prst="rect">
              <a:avLst/>
            </a:prstGeom>
          </p:spPr>
        </p:pic>
      </p:grpSp>
    </p:spTree>
    <p:extLst>
      <p:ext uri="{BB962C8B-B14F-4D97-AF65-F5344CB8AC3E}">
        <p14:creationId xmlns:p14="http://schemas.microsoft.com/office/powerpoint/2010/main" val="23374416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5"/>
          <p:cNvSpPr>
            <a:spLocks noGrp="1"/>
          </p:cNvSpPr>
          <p:nvPr>
            <p:ph type="title"/>
          </p:nvPr>
        </p:nvSpPr>
        <p:spPr>
          <a:xfrm>
            <a:off x="1586558" y="205979"/>
            <a:ext cx="6414442" cy="857250"/>
          </a:xfrm>
        </p:spPr>
        <p:txBody>
          <a:bodyPr>
            <a:normAutofit/>
          </a:bodyPr>
          <a:lstStyle/>
          <a:p>
            <a:r>
              <a:rPr lang="en-US" dirty="0"/>
              <a:t>Food allergy and intolerance usage</a:t>
            </a:r>
            <a:br>
              <a:rPr lang="en-US" dirty="0"/>
            </a:br>
            <a:r>
              <a:rPr lang="en-US" dirty="0" err="1"/>
              <a:t>fTag</a:t>
            </a:r>
            <a:r>
              <a:rPr lang="en-US" dirty="0"/>
              <a:t> in 30 </a:t>
            </a:r>
            <a:r>
              <a:rPr lang="en-US" dirty="0" err="1"/>
              <a:t>secondes</a:t>
            </a:r>
            <a:endParaRPr lang="fr-FR" dirty="0"/>
          </a:p>
        </p:txBody>
      </p:sp>
      <p:pic>
        <p:nvPicPr>
          <p:cNvPr id="7" name="Image 6">
            <a:hlinkClick r:id="rId3"/>
            <a:extLst>
              <a:ext uri="{FF2B5EF4-FFF2-40B4-BE49-F238E27FC236}">
                <a16:creationId xmlns:a16="http://schemas.microsoft.com/office/drawing/2014/main" id="{D6174140-1ED4-4BB6-BD1D-CA334C3CC8E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5401" y="704850"/>
            <a:ext cx="6705600" cy="3772800"/>
          </a:xfrm>
          <a:prstGeom prst="rect">
            <a:avLst/>
          </a:prstGeom>
        </p:spPr>
      </p:pic>
      <p:sp>
        <p:nvSpPr>
          <p:cNvPr id="5" name="Rectangle 4">
            <a:extLst>
              <a:ext uri="{FF2B5EF4-FFF2-40B4-BE49-F238E27FC236}">
                <a16:creationId xmlns:a16="http://schemas.microsoft.com/office/drawing/2014/main" id="{BD8F4491-5A88-4F0E-9582-F2FDAA04D382}"/>
              </a:ext>
            </a:extLst>
          </p:cNvPr>
          <p:cNvSpPr/>
          <p:nvPr/>
        </p:nvSpPr>
        <p:spPr>
          <a:xfrm>
            <a:off x="3733800" y="4705350"/>
            <a:ext cx="2041962" cy="338554"/>
          </a:xfrm>
          <a:prstGeom prst="rect">
            <a:avLst/>
          </a:prstGeom>
        </p:spPr>
        <p:txBody>
          <a:bodyPr wrap="square">
            <a:spAutoFit/>
          </a:bodyPr>
          <a:lstStyle/>
          <a:p>
            <a:r>
              <a:rPr lang="fr-FR" sz="1600" dirty="0">
                <a:hlinkClick r:id="rId5" action="ppaction://hlinkfile"/>
              </a:rPr>
              <a:t>MPEG </a:t>
            </a:r>
            <a:r>
              <a:rPr lang="fr-FR" sz="1600" dirty="0" err="1">
                <a:hlinkClick r:id="rId5" action="ppaction://hlinkfile"/>
              </a:rPr>
              <a:t>video</a:t>
            </a:r>
            <a:endParaRPr lang="fr-FR" sz="1600" dirty="0"/>
          </a:p>
        </p:txBody>
      </p:sp>
    </p:spTree>
    <p:extLst>
      <p:ext uri="{BB962C8B-B14F-4D97-AF65-F5344CB8AC3E}">
        <p14:creationId xmlns:p14="http://schemas.microsoft.com/office/powerpoint/2010/main" val="32648143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 7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graphicFrame>
        <p:nvGraphicFramePr>
          <p:cNvPr id="11" name="Tableau 10"/>
          <p:cNvGraphicFramePr>
            <a:graphicFrameLocks noGrp="1"/>
          </p:cNvGraphicFramePr>
          <p:nvPr>
            <p:extLst/>
          </p:nvPr>
        </p:nvGraphicFramePr>
        <p:xfrm>
          <a:off x="457200" y="1200150"/>
          <a:ext cx="4419601" cy="34137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269421">
                <a:tc>
                  <a:txBody>
                    <a:bodyPr/>
                    <a:lstStyle/>
                    <a:p>
                      <a:r>
                        <a:rPr lang="fr-FR" sz="1600" dirty="0">
                          <a:solidFill>
                            <a:schemeClr val="tx1"/>
                          </a:solidFill>
                        </a:rPr>
                        <a:t>DATA</a:t>
                      </a:r>
                      <a:endParaRPr lang="en-US" sz="1600" dirty="0">
                        <a:solidFill>
                          <a:schemeClr val="tx1"/>
                        </a:solidFill>
                      </a:endParaRPr>
                    </a:p>
                  </a:txBody>
                  <a:tcPr>
                    <a:noFill/>
                  </a:tcPr>
                </a:tc>
                <a:tc>
                  <a:txBody>
                    <a:bodyPr/>
                    <a:lstStyle/>
                    <a:p>
                      <a:pPr algn="ctr"/>
                      <a:r>
                        <a:rPr lang="fr-FR" sz="1600" dirty="0" err="1"/>
                        <a:t>fTag</a:t>
                      </a:r>
                      <a:endParaRPr lang="en-US" sz="1600" dirty="0"/>
                    </a:p>
                  </a:txBody>
                  <a:tcPr>
                    <a:solidFill>
                      <a:srgbClr val="915415"/>
                    </a:solidFill>
                  </a:tcPr>
                </a:tc>
                <a:tc gridSpan="2">
                  <a:txBody>
                    <a:bodyPr/>
                    <a:lstStyle/>
                    <a:p>
                      <a:pPr algn="ctr"/>
                      <a:r>
                        <a:rPr lang="fr-FR" sz="1600" dirty="0" err="1"/>
                        <a:t>competition</a:t>
                      </a:r>
                      <a:endParaRPr lang="en-US" sz="1600" dirty="0"/>
                    </a:p>
                  </a:txBody>
                  <a:tcPr>
                    <a:solidFill>
                      <a:srgbClr val="915415"/>
                    </a:solidFill>
                  </a:tcPr>
                </a:tc>
                <a:tc hMerge="1">
                  <a:txBody>
                    <a:bodyPr/>
                    <a:lstStyle/>
                    <a:p>
                      <a:pPr algn="ctr"/>
                      <a:endParaRPr lang="en-US" sz="1600" dirty="0"/>
                    </a:p>
                  </a:txBody>
                  <a:tcPr>
                    <a:solidFill>
                      <a:srgbClr val="915415"/>
                    </a:solidFill>
                  </a:tcPr>
                </a:tc>
                <a:extLst>
                  <a:ext uri="{0D108BD9-81ED-4DB2-BD59-A6C34878D82A}">
                    <a16:rowId xmlns:a16="http://schemas.microsoft.com/office/drawing/2014/main" val="10000"/>
                  </a:ext>
                </a:extLst>
              </a:tr>
              <a:tr h="269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solidFill>
                            <a:schemeClr val="bg1"/>
                          </a:solidFill>
                        </a:rPr>
                        <a:t>Medical</a:t>
                      </a:r>
                      <a:r>
                        <a:rPr lang="fr-FR" sz="1600" b="1" dirty="0">
                          <a:solidFill>
                            <a:schemeClr val="bg1"/>
                          </a:solidFill>
                        </a:rPr>
                        <a:t> data source</a:t>
                      </a:r>
                    </a:p>
                  </a:txBody>
                  <a:tcPr>
                    <a:solidFill>
                      <a:srgbClr val="915415"/>
                    </a:solidFill>
                  </a:tcPr>
                </a:tc>
                <a:tc>
                  <a:txBody>
                    <a:bodyPr/>
                    <a:lstStyle/>
                    <a:p>
                      <a:pPr algn="ctr"/>
                      <a:endParaRPr lang="en-US" sz="1400" dirty="0"/>
                    </a:p>
                  </a:txBody>
                  <a:tcPr>
                    <a:solidFill>
                      <a:srgbClr val="C8AA8A"/>
                    </a:solidFill>
                  </a:tcPr>
                </a:tc>
                <a:tc>
                  <a:txBody>
                    <a:bodyPr/>
                    <a:lstStyle/>
                    <a:p>
                      <a:pPr algn="ctr"/>
                      <a:endParaRPr lang="en-US" sz="1400" dirty="0"/>
                    </a:p>
                  </a:txBody>
                  <a:tcPr>
                    <a:solidFill>
                      <a:srgbClr val="C8AA8A"/>
                    </a:solidFill>
                  </a:tcPr>
                </a:tc>
                <a:tc>
                  <a:txBody>
                    <a:bodyPr/>
                    <a:lstStyle/>
                    <a:p>
                      <a:pPr algn="ctr"/>
                      <a:endParaRPr lang="en-US" sz="1400" dirty="0"/>
                    </a:p>
                  </a:txBody>
                  <a:tcPr>
                    <a:solidFill>
                      <a:srgbClr val="C8AA8A"/>
                    </a:solidFill>
                  </a:tcPr>
                </a:tc>
                <a:extLst>
                  <a:ext uri="{0D108BD9-81ED-4DB2-BD59-A6C34878D82A}">
                    <a16:rowId xmlns:a16="http://schemas.microsoft.com/office/drawing/2014/main" val="10001"/>
                  </a:ext>
                </a:extLst>
              </a:tr>
              <a:tr h="440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rPr>
                        <a:t>INCO main</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solidFill>
                        </a:rPr>
                        <a:t>14 </a:t>
                      </a:r>
                      <a:r>
                        <a:rPr lang="fr-FR" sz="1400" b="0" dirty="0" err="1">
                          <a:solidFill>
                            <a:schemeClr val="bg1"/>
                          </a:solidFill>
                        </a:rPr>
                        <a:t>Allergens</a:t>
                      </a:r>
                      <a:r>
                        <a:rPr lang="fr-FR" sz="1400" b="0" dirty="0">
                          <a:solidFill>
                            <a:schemeClr val="bg1"/>
                          </a:solidFill>
                        </a:rPr>
                        <a:t> +Traces</a:t>
                      </a:r>
                      <a:endParaRPr lang="en-US" sz="1400" b="1" dirty="0">
                        <a:solidFill>
                          <a:schemeClr val="bg1"/>
                        </a:solidFill>
                      </a:endParaRPr>
                    </a:p>
                  </a:txBody>
                  <a:tcPr>
                    <a:solidFill>
                      <a:srgbClr val="91541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0" dirty="0">
                        <a:solidFill>
                          <a:schemeClr val="bg1"/>
                        </a:solidFill>
                      </a:endParaRPr>
                    </a:p>
                  </a:txBody>
                  <a:tcPr>
                    <a:solidFill>
                      <a:srgbClr val="DCC9B4"/>
                    </a:solidFill>
                  </a:tcPr>
                </a:tc>
                <a:tc>
                  <a:txBody>
                    <a:bodyPr/>
                    <a:lstStyle/>
                    <a:p>
                      <a:pPr algn="ctr"/>
                      <a:endParaRPr lang="en-US" sz="1400" dirty="0"/>
                    </a:p>
                  </a:txBody>
                  <a:tcPr>
                    <a:solidFill>
                      <a:srgbClr val="DCC9B4"/>
                    </a:solidFill>
                  </a:tcPr>
                </a:tc>
                <a:tc>
                  <a:txBody>
                    <a:bodyPr/>
                    <a:lstStyle/>
                    <a:p>
                      <a:pPr algn="ctr"/>
                      <a:endParaRPr lang="en-US" sz="1400" dirty="0"/>
                    </a:p>
                  </a:txBody>
                  <a:tcPr>
                    <a:solidFill>
                      <a:srgbClr val="DCC9B4"/>
                    </a:solidFill>
                  </a:tcPr>
                </a:tc>
                <a:extLst>
                  <a:ext uri="{0D108BD9-81ED-4DB2-BD59-A6C34878D82A}">
                    <a16:rowId xmlns:a16="http://schemas.microsoft.com/office/drawing/2014/main" val="10002"/>
                  </a:ext>
                </a:extLst>
              </a:tr>
              <a:tr h="440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rPr>
                        <a:t>INCO </a:t>
                      </a:r>
                      <a:r>
                        <a:rPr lang="fr-FR" sz="1600" b="1" dirty="0" err="1">
                          <a:solidFill>
                            <a:schemeClr val="bg1"/>
                          </a:solidFill>
                        </a:rPr>
                        <a:t>detailled</a:t>
                      </a:r>
                      <a:endParaRPr lang="fr-FR" sz="1600" b="1" dirty="0">
                        <a:solidFill>
                          <a:schemeClr val="bg1"/>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solidFill>
                        </a:rPr>
                        <a:t>28 </a:t>
                      </a:r>
                      <a:r>
                        <a:rPr lang="fr-FR" sz="1400" b="0" dirty="0" err="1">
                          <a:solidFill>
                            <a:schemeClr val="bg1"/>
                          </a:solidFill>
                        </a:rPr>
                        <a:t>Allergens</a:t>
                      </a:r>
                      <a:r>
                        <a:rPr lang="fr-FR" sz="1400" b="0" dirty="0">
                          <a:solidFill>
                            <a:schemeClr val="bg1"/>
                          </a:solidFill>
                        </a:rPr>
                        <a:t> +Traces</a:t>
                      </a:r>
                      <a:endParaRPr lang="en-US" sz="1400" b="1" dirty="0">
                        <a:solidFill>
                          <a:schemeClr val="bg1"/>
                        </a:solidFill>
                      </a:endParaRPr>
                    </a:p>
                  </a:txBody>
                  <a:tcPr>
                    <a:solidFill>
                      <a:srgbClr val="91541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0" dirty="0">
                        <a:solidFill>
                          <a:schemeClr val="bg1"/>
                        </a:solidFill>
                      </a:endParaRPr>
                    </a:p>
                  </a:txBody>
                  <a:tcPr>
                    <a:solidFill>
                      <a:srgbClr val="C8AA8A"/>
                    </a:solidFill>
                  </a:tcPr>
                </a:tc>
                <a:tc>
                  <a:txBody>
                    <a:bodyPr/>
                    <a:lstStyle/>
                    <a:p>
                      <a:pPr algn="ctr"/>
                      <a:endParaRPr lang="en-US" sz="1400" dirty="0"/>
                    </a:p>
                  </a:txBody>
                  <a:tcPr>
                    <a:solidFill>
                      <a:srgbClr val="C8AA8A"/>
                    </a:solidFill>
                  </a:tcPr>
                </a:tc>
                <a:tc>
                  <a:txBody>
                    <a:bodyPr/>
                    <a:lstStyle/>
                    <a:p>
                      <a:pPr algn="ctr"/>
                      <a:endParaRPr lang="en-US" sz="1400" dirty="0"/>
                    </a:p>
                  </a:txBody>
                  <a:tcPr>
                    <a:solidFill>
                      <a:srgbClr val="C8AA8A"/>
                    </a:solidFill>
                  </a:tcPr>
                </a:tc>
                <a:extLst>
                  <a:ext uri="{0D108BD9-81ED-4DB2-BD59-A6C34878D82A}">
                    <a16:rowId xmlns:a16="http://schemas.microsoft.com/office/drawing/2014/main" val="10003"/>
                  </a:ext>
                </a:extLst>
              </a:tr>
              <a:tr h="440871">
                <a:tc>
                  <a:txBody>
                    <a:bodyPr/>
                    <a:lstStyle/>
                    <a:p>
                      <a:r>
                        <a:rPr lang="fr-FR" sz="1600" b="1" dirty="0" err="1">
                          <a:solidFill>
                            <a:schemeClr val="bg1"/>
                          </a:solidFill>
                        </a:rPr>
                        <a:t>Multilingual</a:t>
                      </a:r>
                      <a:endParaRPr lang="fr-FR" sz="1600" b="1" dirty="0">
                        <a:solidFill>
                          <a:schemeClr val="bg1"/>
                        </a:solidFill>
                      </a:endParaRPr>
                    </a:p>
                    <a:p>
                      <a:pPr algn="r"/>
                      <a:r>
                        <a:rPr lang="fr-FR" sz="1400" b="0" dirty="0">
                          <a:solidFill>
                            <a:schemeClr val="bg1"/>
                          </a:solidFill>
                        </a:rPr>
                        <a:t>DE, EN, ES, FR, IT, NL</a:t>
                      </a:r>
                      <a:endParaRPr lang="en-US" sz="1400" b="0" dirty="0">
                        <a:solidFill>
                          <a:schemeClr val="bg1"/>
                        </a:solidFill>
                      </a:endParaRPr>
                    </a:p>
                  </a:txBody>
                  <a:tcPr>
                    <a:solidFill>
                      <a:srgbClr val="915415"/>
                    </a:solidFill>
                  </a:tcPr>
                </a:tc>
                <a:tc>
                  <a:txBody>
                    <a:bodyPr/>
                    <a:lstStyle/>
                    <a:p>
                      <a:pPr algn="ctr"/>
                      <a:endParaRPr lang="en-US" sz="1400" dirty="0"/>
                    </a:p>
                  </a:txBody>
                  <a:tcPr>
                    <a:solidFill>
                      <a:srgbClr val="DCC9B4"/>
                    </a:solidFill>
                  </a:tcPr>
                </a:tc>
                <a:tc>
                  <a:txBody>
                    <a:bodyPr/>
                    <a:lstStyle/>
                    <a:p>
                      <a:pPr algn="ctr"/>
                      <a:endParaRPr lang="en-US" sz="1400" dirty="0"/>
                    </a:p>
                  </a:txBody>
                  <a:tcPr>
                    <a:solidFill>
                      <a:srgbClr val="DCC9B4"/>
                    </a:solidFill>
                  </a:tcPr>
                </a:tc>
                <a:tc>
                  <a:txBody>
                    <a:bodyPr/>
                    <a:lstStyle/>
                    <a:p>
                      <a:pPr algn="ctr"/>
                      <a:endParaRPr lang="en-US" sz="1400" dirty="0"/>
                    </a:p>
                  </a:txBody>
                  <a:tcPr>
                    <a:solidFill>
                      <a:srgbClr val="DCC9B4"/>
                    </a:solidFill>
                  </a:tcPr>
                </a:tc>
                <a:extLst>
                  <a:ext uri="{0D108BD9-81ED-4DB2-BD59-A6C34878D82A}">
                    <a16:rowId xmlns:a16="http://schemas.microsoft.com/office/drawing/2014/main" val="10004"/>
                  </a:ext>
                </a:extLst>
              </a:tr>
              <a:tr h="440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solidFill>
                            <a:schemeClr val="bg1"/>
                          </a:solidFill>
                        </a:rPr>
                        <a:t>beyond</a:t>
                      </a:r>
                      <a:r>
                        <a:rPr lang="fr-FR" sz="1600" b="1" dirty="0">
                          <a:solidFill>
                            <a:schemeClr val="bg1"/>
                          </a:solidFill>
                        </a:rPr>
                        <a:t> </a:t>
                      </a:r>
                      <a:r>
                        <a:rPr lang="fr-FR" sz="1600" b="1" dirty="0" err="1">
                          <a:solidFill>
                            <a:schemeClr val="bg1"/>
                          </a:solidFill>
                        </a:rPr>
                        <a:t>Regulation</a:t>
                      </a:r>
                      <a:endParaRPr lang="fr-FR" sz="1600" b="1" dirty="0">
                        <a:solidFill>
                          <a:schemeClr val="bg1"/>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solidFill>
                        </a:rPr>
                        <a:t>230 </a:t>
                      </a:r>
                      <a:r>
                        <a:rPr lang="fr-FR" sz="1400" b="0" dirty="0" err="1">
                          <a:solidFill>
                            <a:schemeClr val="bg1"/>
                          </a:solidFill>
                        </a:rPr>
                        <a:t>Allergens</a:t>
                      </a:r>
                      <a:r>
                        <a:rPr lang="fr-FR" sz="1400" b="0" dirty="0">
                          <a:solidFill>
                            <a:schemeClr val="bg1"/>
                          </a:solidFill>
                        </a:rPr>
                        <a:t> +Traces</a:t>
                      </a:r>
                      <a:endParaRPr lang="en-US" sz="1400" b="1" dirty="0">
                        <a:solidFill>
                          <a:schemeClr val="bg1"/>
                        </a:solidFill>
                      </a:endParaRPr>
                    </a:p>
                  </a:txBody>
                  <a:tcPr>
                    <a:solidFill>
                      <a:srgbClr val="91541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solidFill>
                        </a:rPr>
                        <a:t>EN, FR</a:t>
                      </a:r>
                      <a:endParaRPr lang="en-US" sz="1400" dirty="0"/>
                    </a:p>
                  </a:txBody>
                  <a:tcPr>
                    <a:solidFill>
                      <a:srgbClr val="C8AA8A"/>
                    </a:solidFill>
                  </a:tcPr>
                </a:tc>
                <a:tc>
                  <a:txBody>
                    <a:bodyPr/>
                    <a:lstStyle/>
                    <a:p>
                      <a:pPr algn="ctr"/>
                      <a:endParaRPr lang="en-US" sz="1400" dirty="0"/>
                    </a:p>
                  </a:txBody>
                  <a:tcPr>
                    <a:solidFill>
                      <a:srgbClr val="C8AA8A"/>
                    </a:solidFill>
                  </a:tcPr>
                </a:tc>
                <a:tc>
                  <a:txBody>
                    <a:bodyPr/>
                    <a:lstStyle/>
                    <a:p>
                      <a:pPr algn="ctr"/>
                      <a:endParaRPr lang="en-US" sz="1400" dirty="0"/>
                    </a:p>
                  </a:txBody>
                  <a:tcPr>
                    <a:solidFill>
                      <a:srgbClr val="C8AA8A"/>
                    </a:solidFill>
                  </a:tcPr>
                </a:tc>
                <a:extLst>
                  <a:ext uri="{0D108BD9-81ED-4DB2-BD59-A6C34878D82A}">
                    <a16:rowId xmlns:a16="http://schemas.microsoft.com/office/drawing/2014/main" val="10005"/>
                  </a:ext>
                </a:extLst>
              </a:tr>
              <a:tr h="440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solidFill>
                            <a:schemeClr val="bg1"/>
                          </a:solidFill>
                        </a:rPr>
                        <a:t>xTag</a:t>
                      </a:r>
                      <a:r>
                        <a:rPr lang="fr-FR" sz="1600" b="1" baseline="0" dirty="0">
                          <a:solidFill>
                            <a:schemeClr val="bg1"/>
                          </a:solidFill>
                        </a:rPr>
                        <a:t> compliance</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baseline="0" dirty="0">
                          <a:solidFill>
                            <a:schemeClr val="bg1"/>
                          </a:solidFill>
                        </a:rPr>
                        <a:t>8tag, </a:t>
                      </a:r>
                      <a:r>
                        <a:rPr lang="fr-FR" sz="1400" b="0" baseline="0" dirty="0" err="1">
                          <a:solidFill>
                            <a:schemeClr val="bg1"/>
                          </a:solidFill>
                        </a:rPr>
                        <a:t>jTag</a:t>
                      </a:r>
                      <a:r>
                        <a:rPr lang="fr-FR" sz="1400" b="0" baseline="0" dirty="0">
                          <a:solidFill>
                            <a:schemeClr val="bg1"/>
                          </a:solidFill>
                        </a:rPr>
                        <a:t>, </a:t>
                      </a:r>
                      <a:r>
                        <a:rPr lang="fr-FR" sz="1400" b="0" baseline="0" dirty="0" err="1">
                          <a:solidFill>
                            <a:schemeClr val="bg1"/>
                          </a:solidFill>
                        </a:rPr>
                        <a:t>mTag</a:t>
                      </a:r>
                      <a:r>
                        <a:rPr lang="fr-FR" sz="1400" b="0" baseline="0" dirty="0">
                          <a:solidFill>
                            <a:schemeClr val="bg1"/>
                          </a:solidFill>
                        </a:rPr>
                        <a:t>, </a:t>
                      </a:r>
                      <a:r>
                        <a:rPr lang="fr-FR" sz="1400" b="0" baseline="0" dirty="0" err="1">
                          <a:solidFill>
                            <a:schemeClr val="bg1"/>
                          </a:solidFill>
                        </a:rPr>
                        <a:t>zTag</a:t>
                      </a:r>
                      <a:endParaRPr lang="en-US" sz="1400" b="1" dirty="0">
                        <a:solidFill>
                          <a:schemeClr val="bg1"/>
                        </a:solidFill>
                      </a:endParaRPr>
                    </a:p>
                  </a:txBody>
                  <a:tcPr>
                    <a:solidFill>
                      <a:srgbClr val="91541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dirty="0">
                        <a:solidFill>
                          <a:schemeClr val="bg1"/>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1400" b="0" dirty="0">
                        <a:solidFill>
                          <a:schemeClr val="bg1"/>
                        </a:solidFill>
                      </a:endParaRPr>
                    </a:p>
                  </a:txBody>
                  <a:tcPr>
                    <a:solidFill>
                      <a:srgbClr val="DCC9B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a:solidFill>
                      <a:srgbClr val="DCC9B4"/>
                    </a:solidFill>
                  </a:tcPr>
                </a:tc>
                <a:tc>
                  <a:txBody>
                    <a:bodyPr/>
                    <a:lstStyle/>
                    <a:p>
                      <a:pPr algn="ctr"/>
                      <a:endParaRPr lang="en-US" sz="1400" dirty="0"/>
                    </a:p>
                  </a:txBody>
                  <a:tcPr>
                    <a:solidFill>
                      <a:srgbClr val="DCC9B4"/>
                    </a:solidFill>
                  </a:tcPr>
                </a:tc>
                <a:extLst>
                  <a:ext uri="{0D108BD9-81ED-4DB2-BD59-A6C34878D82A}">
                    <a16:rowId xmlns:a16="http://schemas.microsoft.com/office/drawing/2014/main" val="10006"/>
                  </a:ext>
                </a:extLst>
              </a:tr>
            </a:tbl>
          </a:graphicData>
        </a:graphic>
      </p:graphicFrame>
      <p:pic>
        <p:nvPicPr>
          <p:cNvPr id="59" name="Image 5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8524" y="1581150"/>
            <a:ext cx="288000" cy="240584"/>
          </a:xfrm>
          <a:prstGeom prst="rect">
            <a:avLst/>
          </a:prstGeom>
        </p:spPr>
      </p:pic>
      <p:pic>
        <p:nvPicPr>
          <p:cNvPr id="64" name="Image 6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8524" y="4248150"/>
            <a:ext cx="288000" cy="240584"/>
          </a:xfrm>
          <a:prstGeom prst="rect">
            <a:avLst/>
          </a:prstGeom>
        </p:spPr>
      </p:pic>
      <p:pic>
        <p:nvPicPr>
          <p:cNvPr id="65" name="Image 6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8524" y="3562350"/>
            <a:ext cx="288000" cy="240584"/>
          </a:xfrm>
          <a:prstGeom prst="rect">
            <a:avLst/>
          </a:prstGeom>
        </p:spPr>
      </p:pic>
      <p:pic>
        <p:nvPicPr>
          <p:cNvPr id="66" name="Image 6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8524" y="3169366"/>
            <a:ext cx="288000" cy="240584"/>
          </a:xfrm>
          <a:prstGeom prst="rect">
            <a:avLst/>
          </a:prstGeom>
        </p:spPr>
      </p:pic>
      <p:pic>
        <p:nvPicPr>
          <p:cNvPr id="67" name="Image 6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8524" y="2571750"/>
            <a:ext cx="288000" cy="240584"/>
          </a:xfrm>
          <a:prstGeom prst="rect">
            <a:avLst/>
          </a:prstGeom>
        </p:spPr>
      </p:pic>
      <p:pic>
        <p:nvPicPr>
          <p:cNvPr id="68" name="Image 6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8524" y="2022296"/>
            <a:ext cx="288000" cy="240584"/>
          </a:xfrm>
          <a:prstGeom prst="rect">
            <a:avLst/>
          </a:prstGeom>
        </p:spPr>
      </p:pic>
      <p:pic>
        <p:nvPicPr>
          <p:cNvPr id="72" name="Image 7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05200" y="2610670"/>
            <a:ext cx="288000" cy="240584"/>
          </a:xfrm>
          <a:prstGeom prst="rect">
            <a:avLst/>
          </a:prstGeom>
        </p:spPr>
      </p:pic>
      <p:pic>
        <p:nvPicPr>
          <p:cNvPr id="73" name="Image 7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05200" y="3169366"/>
            <a:ext cx="288000" cy="240584"/>
          </a:xfrm>
          <a:prstGeom prst="rect">
            <a:avLst/>
          </a:prstGeom>
        </p:spPr>
      </p:pic>
      <p:pic>
        <p:nvPicPr>
          <p:cNvPr id="74" name="Image 7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60299" y="2022296"/>
            <a:ext cx="288000" cy="240584"/>
          </a:xfrm>
          <a:prstGeom prst="rect">
            <a:avLst/>
          </a:prstGeom>
        </p:spPr>
      </p:pic>
      <p:pic>
        <p:nvPicPr>
          <p:cNvPr id="75" name="Image 7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05200" y="2022296"/>
            <a:ext cx="288000" cy="240584"/>
          </a:xfrm>
          <a:prstGeom prst="rect">
            <a:avLst/>
          </a:prstGeom>
        </p:spPr>
      </p:pic>
      <p:sp>
        <p:nvSpPr>
          <p:cNvPr id="18" name="Titre 17"/>
          <p:cNvSpPr>
            <a:spLocks noGrp="1"/>
          </p:cNvSpPr>
          <p:nvPr>
            <p:ph type="title"/>
          </p:nvPr>
        </p:nvSpPr>
        <p:spPr/>
        <p:txBody>
          <a:bodyPr>
            <a:normAutofit/>
          </a:bodyPr>
          <a:lstStyle/>
          <a:p>
            <a:r>
              <a:rPr lang="fr-FR" dirty="0"/>
              <a:t>key </a:t>
            </a:r>
            <a:r>
              <a:rPr lang="fr-FR" dirty="0" err="1"/>
              <a:t>features</a:t>
            </a:r>
            <a:br>
              <a:rPr lang="fr-FR" dirty="0"/>
            </a:br>
            <a:r>
              <a:rPr lang="fr-FR" dirty="0" err="1"/>
              <a:t>fTag</a:t>
            </a:r>
            <a:r>
              <a:rPr lang="fr-FR" dirty="0"/>
              <a:t> Data</a:t>
            </a:r>
            <a:endParaRPr lang="en-US" dirty="0"/>
          </a:p>
        </p:txBody>
      </p:sp>
      <p:sp>
        <p:nvSpPr>
          <p:cNvPr id="79" name="Espace réservé du contenu 78"/>
          <p:cNvSpPr>
            <a:spLocks noGrp="1"/>
          </p:cNvSpPr>
          <p:nvPr>
            <p:ph sz="quarter" idx="4"/>
          </p:nvPr>
        </p:nvSpPr>
        <p:spPr/>
        <p:txBody>
          <a:bodyPr/>
          <a:lstStyle/>
          <a:p>
            <a:pPr marL="400050" lvl="1" indent="0">
              <a:buNone/>
            </a:pPr>
            <a:r>
              <a:rPr lang="fr-FR" b="1" dirty="0"/>
              <a:t>The </a:t>
            </a:r>
            <a:r>
              <a:rPr lang="fr-FR" b="1" dirty="0" err="1"/>
              <a:t>only</a:t>
            </a:r>
            <a:r>
              <a:rPr lang="fr-FR" b="1" dirty="0"/>
              <a:t> solution </a:t>
            </a:r>
            <a:r>
              <a:rPr lang="fr-FR" b="1" dirty="0" err="1"/>
              <a:t>based</a:t>
            </a:r>
            <a:r>
              <a:rPr lang="fr-FR" b="1" dirty="0"/>
              <a:t> on a </a:t>
            </a:r>
            <a:r>
              <a:rPr lang="fr-FR" b="1" dirty="0" err="1"/>
              <a:t>reliable</a:t>
            </a:r>
            <a:r>
              <a:rPr lang="fr-FR" b="1" dirty="0"/>
              <a:t> </a:t>
            </a:r>
            <a:r>
              <a:rPr lang="fr-FR" b="1" dirty="0" err="1"/>
              <a:t>medical</a:t>
            </a:r>
            <a:r>
              <a:rPr lang="fr-FR" b="1" dirty="0"/>
              <a:t> data source</a:t>
            </a:r>
            <a:endParaRPr lang="en-US" b="1" dirty="0"/>
          </a:p>
        </p:txBody>
      </p:sp>
      <p:pic>
        <p:nvPicPr>
          <p:cNvPr id="78" name="Image 7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66554" y="3867150"/>
            <a:ext cx="719975" cy="720000"/>
          </a:xfrm>
          <a:prstGeom prst="rect">
            <a:avLst/>
          </a:prstGeom>
        </p:spPr>
      </p:pic>
    </p:spTree>
    <p:extLst>
      <p:ext uri="{BB962C8B-B14F-4D97-AF65-F5344CB8AC3E}">
        <p14:creationId xmlns:p14="http://schemas.microsoft.com/office/powerpoint/2010/main" val="265699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8"/>
          <p:cNvSpPr>
            <a:spLocks noGrp="1"/>
          </p:cNvSpPr>
          <p:nvPr>
            <p:ph type="title"/>
          </p:nvPr>
        </p:nvSpPr>
        <p:spPr/>
        <p:txBody>
          <a:bodyPr>
            <a:normAutofit/>
          </a:bodyPr>
          <a:lstStyle/>
          <a:p>
            <a:r>
              <a:rPr lang="en-US" dirty="0"/>
              <a:t>Food allergy and intolerance</a:t>
            </a:r>
            <a:br>
              <a:rPr lang="en-US" dirty="0"/>
            </a:br>
            <a:r>
              <a:rPr lang="en-US" dirty="0"/>
              <a:t>a serious medical issue </a:t>
            </a:r>
            <a:endParaRPr lang="fr-FR" dirty="0"/>
          </a:p>
        </p:txBody>
      </p:sp>
      <p:sp>
        <p:nvSpPr>
          <p:cNvPr id="2" name="Rectangle 1"/>
          <p:cNvSpPr/>
          <p:nvPr/>
        </p:nvSpPr>
        <p:spPr>
          <a:xfrm>
            <a:off x="381000" y="1657350"/>
            <a:ext cx="8425375" cy="2462213"/>
          </a:xfrm>
          <a:prstGeom prst="rect">
            <a:avLst/>
          </a:prstGeom>
        </p:spPr>
        <p:txBody>
          <a:bodyPr wrap="square">
            <a:spAutoFit/>
          </a:bodyPr>
          <a:lstStyle/>
          <a:p>
            <a:r>
              <a:rPr lang="en-US" sz="2200" b="1" dirty="0"/>
              <a:t>Food allergy is a serious medical issue </a:t>
            </a:r>
          </a:p>
          <a:p>
            <a:pPr algn="just"/>
            <a:endParaRPr lang="en-US" sz="2200" dirty="0"/>
          </a:p>
          <a:p>
            <a:pPr algn="just"/>
            <a:r>
              <a:rPr lang="en-US" sz="2200" dirty="0"/>
              <a:t>15 million people in the US</a:t>
            </a:r>
          </a:p>
          <a:p>
            <a:pPr algn="just"/>
            <a:r>
              <a:rPr lang="en-US" sz="2200" dirty="0"/>
              <a:t>17 million people in Europe</a:t>
            </a:r>
          </a:p>
          <a:p>
            <a:pPr algn="just"/>
            <a:r>
              <a:rPr lang="en-US" sz="2200" dirty="0"/>
              <a:t>	3.5 million are younger than 25 years</a:t>
            </a:r>
          </a:p>
          <a:p>
            <a:pPr algn="just"/>
            <a:r>
              <a:rPr lang="en-US" sz="2200" dirty="0"/>
              <a:t>Number of people who have a food allergy is growing</a:t>
            </a:r>
          </a:p>
          <a:p>
            <a:pPr algn="just"/>
            <a:r>
              <a:rPr lang="en-US" sz="2200" dirty="0"/>
              <a:t>Rates among children +50% between 1997 and 2011</a:t>
            </a:r>
          </a:p>
        </p:txBody>
      </p:sp>
      <p:pic>
        <p:nvPicPr>
          <p:cNvPr id="9" name="Imag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spTree>
    <p:extLst>
      <p:ext uri="{BB962C8B-B14F-4D97-AF65-F5344CB8AC3E}">
        <p14:creationId xmlns:p14="http://schemas.microsoft.com/office/powerpoint/2010/main" val="37715067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graphicFrame>
        <p:nvGraphicFramePr>
          <p:cNvPr id="11" name="Tableau 10"/>
          <p:cNvGraphicFramePr>
            <a:graphicFrameLocks noGrp="1"/>
          </p:cNvGraphicFramePr>
          <p:nvPr>
            <p:extLst/>
          </p:nvPr>
        </p:nvGraphicFramePr>
        <p:xfrm>
          <a:off x="457200" y="1205230"/>
          <a:ext cx="4419601" cy="26822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174450">
                <a:tc>
                  <a:txBody>
                    <a:bodyPr/>
                    <a:lstStyle/>
                    <a:p>
                      <a:r>
                        <a:rPr lang="fr-FR" sz="1600" dirty="0">
                          <a:solidFill>
                            <a:schemeClr val="tx1"/>
                          </a:solidFill>
                        </a:rPr>
                        <a:t>TAGS</a:t>
                      </a:r>
                      <a:endParaRPr lang="en-US" sz="1600" dirty="0">
                        <a:solidFill>
                          <a:schemeClr val="tx1"/>
                        </a:solidFill>
                      </a:endParaRPr>
                    </a:p>
                  </a:txBody>
                  <a:tcPr>
                    <a:noFill/>
                  </a:tcPr>
                </a:tc>
                <a:tc>
                  <a:txBody>
                    <a:bodyPr/>
                    <a:lstStyle/>
                    <a:p>
                      <a:pPr algn="ctr"/>
                      <a:r>
                        <a:rPr lang="fr-FR" sz="1600" dirty="0" err="1"/>
                        <a:t>fTag</a:t>
                      </a:r>
                      <a:endParaRPr lang="en-US" sz="1600" dirty="0"/>
                    </a:p>
                  </a:txBody>
                  <a:tcPr>
                    <a:solidFill>
                      <a:srgbClr val="915415"/>
                    </a:solidFill>
                  </a:tcPr>
                </a:tc>
                <a:tc gridSpan="2">
                  <a:txBody>
                    <a:bodyPr/>
                    <a:lstStyle/>
                    <a:p>
                      <a:pPr algn="ctr"/>
                      <a:r>
                        <a:rPr lang="fr-FR" sz="1600" dirty="0" err="1"/>
                        <a:t>competition</a:t>
                      </a:r>
                      <a:endParaRPr lang="en-US" sz="1600" dirty="0"/>
                    </a:p>
                  </a:txBody>
                  <a:tcPr>
                    <a:solidFill>
                      <a:srgbClr val="915415"/>
                    </a:solidFill>
                  </a:tcPr>
                </a:tc>
                <a:tc hMerge="1">
                  <a:txBody>
                    <a:bodyPr/>
                    <a:lstStyle/>
                    <a:p>
                      <a:pPr algn="ctr"/>
                      <a:endParaRPr lang="en-US" sz="1600" dirty="0"/>
                    </a:p>
                  </a:txBody>
                  <a:tcPr>
                    <a:solidFill>
                      <a:srgbClr val="915415"/>
                    </a:solidFill>
                  </a:tcPr>
                </a:tc>
                <a:extLst>
                  <a:ext uri="{0D108BD9-81ED-4DB2-BD59-A6C34878D82A}">
                    <a16:rowId xmlns:a16="http://schemas.microsoft.com/office/drawing/2014/main" val="10000"/>
                  </a:ext>
                </a:extLst>
              </a:tr>
              <a:tr h="17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chemeClr val="bg1"/>
                          </a:solidFill>
                        </a:rPr>
                        <a:t>EAN</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C8AA8A"/>
                    </a:solidFill>
                  </a:tcPr>
                </a:tc>
                <a:tc>
                  <a:txBody>
                    <a:bodyPr/>
                    <a:lstStyle/>
                    <a:p>
                      <a:pPr algn="ctr"/>
                      <a:endParaRPr lang="en-US" sz="1600"/>
                    </a:p>
                  </a:txBody>
                  <a:tcPr>
                    <a:solidFill>
                      <a:srgbClr val="C8AA8A"/>
                    </a:solidFill>
                  </a:tcPr>
                </a:tc>
                <a:tc>
                  <a:txBody>
                    <a:bodyPr/>
                    <a:lstStyle/>
                    <a:p>
                      <a:pPr algn="ctr"/>
                      <a:endParaRPr lang="en-US" sz="1600" dirty="0"/>
                    </a:p>
                  </a:txBody>
                  <a:tcPr>
                    <a:solidFill>
                      <a:srgbClr val="C8AA8A"/>
                    </a:solidFill>
                  </a:tcPr>
                </a:tc>
                <a:extLst>
                  <a:ext uri="{0D108BD9-81ED-4DB2-BD59-A6C34878D82A}">
                    <a16:rowId xmlns:a16="http://schemas.microsoft.com/office/drawing/2014/main" val="10001"/>
                  </a:ext>
                </a:extLst>
              </a:tr>
              <a:tr h="17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rPr>
                        <a:t>QR Code</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extLst>
                  <a:ext uri="{0D108BD9-81ED-4DB2-BD59-A6C34878D82A}">
                    <a16:rowId xmlns:a16="http://schemas.microsoft.com/office/drawing/2014/main" val="10002"/>
                  </a:ext>
                </a:extLst>
              </a:tr>
              <a:tr h="17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rPr>
                        <a:t>NFC</a:t>
                      </a:r>
                      <a:endParaRPr lang="en-US" sz="1600" b="1" dirty="0">
                        <a:solidFill>
                          <a:schemeClr val="bg1"/>
                        </a:solidFill>
                      </a:endParaRPr>
                    </a:p>
                  </a:txBody>
                  <a:tcPr>
                    <a:solidFill>
                      <a:srgbClr val="915415"/>
                    </a:solidFill>
                  </a:tcPr>
                </a:tc>
                <a:tc>
                  <a:txBody>
                    <a:bodyPr/>
                    <a:lstStyle/>
                    <a:p>
                      <a:pPr algn="ctr"/>
                      <a:endParaRPr lang="en-US" sz="1600"/>
                    </a:p>
                  </a:txBody>
                  <a:tcPr>
                    <a:solidFill>
                      <a:srgbClr val="C8AA8A"/>
                    </a:solidFill>
                  </a:tcPr>
                </a:tc>
                <a:tc>
                  <a:txBody>
                    <a:bodyPr/>
                    <a:lstStyle/>
                    <a:p>
                      <a:pPr algn="ctr"/>
                      <a:endParaRPr lang="en-US" sz="1600" dirty="0"/>
                    </a:p>
                  </a:txBody>
                  <a:tcPr>
                    <a:solidFill>
                      <a:srgbClr val="C8AA8A"/>
                    </a:solidFill>
                  </a:tcPr>
                </a:tc>
                <a:tc>
                  <a:txBody>
                    <a:bodyPr/>
                    <a:lstStyle/>
                    <a:p>
                      <a:pPr algn="ctr"/>
                      <a:endParaRPr lang="en-US" sz="1600" dirty="0"/>
                    </a:p>
                  </a:txBody>
                  <a:tcPr>
                    <a:solidFill>
                      <a:srgbClr val="C8AA8A"/>
                    </a:solidFill>
                  </a:tcPr>
                </a:tc>
                <a:extLst>
                  <a:ext uri="{0D108BD9-81ED-4DB2-BD59-A6C34878D82A}">
                    <a16:rowId xmlns:a16="http://schemas.microsoft.com/office/drawing/2014/main" val="10003"/>
                  </a:ext>
                </a:extLst>
              </a:tr>
              <a:tr h="174450">
                <a:tc>
                  <a:txBody>
                    <a:bodyPr/>
                    <a:lstStyle/>
                    <a:p>
                      <a:r>
                        <a:rPr lang="fr-FR" sz="1600" b="1" dirty="0">
                          <a:solidFill>
                            <a:schemeClr val="bg1"/>
                          </a:solidFill>
                        </a:rPr>
                        <a:t>Local data</a:t>
                      </a:r>
                    </a:p>
                  </a:txBody>
                  <a:tcPr>
                    <a:solidFill>
                      <a:srgbClr val="915415"/>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extLst>
                  <a:ext uri="{0D108BD9-81ED-4DB2-BD59-A6C34878D82A}">
                    <a16:rowId xmlns:a16="http://schemas.microsoft.com/office/drawing/2014/main" val="10004"/>
                  </a:ext>
                </a:extLst>
              </a:tr>
              <a:tr h="17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rPr>
                        <a:t>Advanced codification</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C8AA8A"/>
                    </a:solidFill>
                  </a:tcPr>
                </a:tc>
                <a:tc>
                  <a:txBody>
                    <a:bodyPr/>
                    <a:lstStyle/>
                    <a:p>
                      <a:pPr algn="ctr"/>
                      <a:endParaRPr lang="en-US" sz="1600"/>
                    </a:p>
                  </a:txBody>
                  <a:tcPr>
                    <a:solidFill>
                      <a:srgbClr val="C8AA8A"/>
                    </a:solidFill>
                  </a:tcPr>
                </a:tc>
                <a:tc>
                  <a:txBody>
                    <a:bodyPr/>
                    <a:lstStyle/>
                    <a:p>
                      <a:pPr algn="ctr"/>
                      <a:endParaRPr lang="en-US" sz="1600" dirty="0"/>
                    </a:p>
                  </a:txBody>
                  <a:tcPr>
                    <a:solidFill>
                      <a:srgbClr val="C8AA8A"/>
                    </a:solidFill>
                  </a:tcPr>
                </a:tc>
                <a:extLst>
                  <a:ext uri="{0D108BD9-81ED-4DB2-BD59-A6C34878D82A}">
                    <a16:rowId xmlns:a16="http://schemas.microsoft.com/office/drawing/2014/main" val="10005"/>
                  </a:ext>
                </a:extLst>
              </a:tr>
              <a:tr h="17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solidFill>
                            <a:schemeClr val="bg1"/>
                          </a:solidFill>
                        </a:rPr>
                        <a:t>Remote</a:t>
                      </a:r>
                      <a:r>
                        <a:rPr lang="fr-FR" sz="1600" b="1" dirty="0">
                          <a:solidFill>
                            <a:schemeClr val="bg1"/>
                          </a:solidFill>
                        </a:rPr>
                        <a:t> data</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extLst>
                  <a:ext uri="{0D108BD9-81ED-4DB2-BD59-A6C34878D82A}">
                    <a16:rowId xmlns:a16="http://schemas.microsoft.com/office/drawing/2014/main" val="10006"/>
                  </a:ext>
                </a:extLst>
              </a:tr>
              <a:tr h="17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rPr>
                        <a:t>W3C URL </a:t>
                      </a:r>
                      <a:r>
                        <a:rPr lang="fr-FR" sz="1600" b="1" dirty="0" err="1">
                          <a:solidFill>
                            <a:schemeClr val="bg1"/>
                          </a:solidFill>
                        </a:rPr>
                        <a:t>based</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C8AA8A"/>
                    </a:solidFill>
                  </a:tcPr>
                </a:tc>
                <a:tc>
                  <a:txBody>
                    <a:bodyPr/>
                    <a:lstStyle/>
                    <a:p>
                      <a:pPr algn="ctr"/>
                      <a:endParaRPr lang="en-US" sz="1600" dirty="0"/>
                    </a:p>
                  </a:txBody>
                  <a:tcPr>
                    <a:solidFill>
                      <a:srgbClr val="C8AA8A"/>
                    </a:solidFill>
                  </a:tcPr>
                </a:tc>
                <a:tc>
                  <a:txBody>
                    <a:bodyPr/>
                    <a:lstStyle/>
                    <a:p>
                      <a:pPr algn="ctr"/>
                      <a:endParaRPr lang="en-US" sz="1600" dirty="0"/>
                    </a:p>
                  </a:txBody>
                  <a:tcPr>
                    <a:solidFill>
                      <a:srgbClr val="C8AA8A"/>
                    </a:solidFill>
                  </a:tcPr>
                </a:tc>
                <a:extLst>
                  <a:ext uri="{0D108BD9-81ED-4DB2-BD59-A6C34878D82A}">
                    <a16:rowId xmlns:a16="http://schemas.microsoft.com/office/drawing/2014/main" val="10007"/>
                  </a:ext>
                </a:extLst>
              </a:tr>
            </a:tbl>
          </a:graphicData>
        </a:graphic>
      </p:graphicFrame>
      <p:pic>
        <p:nvPicPr>
          <p:cNvPr id="65" name="Image 6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6634" y="2944762"/>
            <a:ext cx="288000" cy="240584"/>
          </a:xfrm>
          <a:prstGeom prst="rect">
            <a:avLst/>
          </a:prstGeom>
        </p:spPr>
      </p:pic>
      <p:pic>
        <p:nvPicPr>
          <p:cNvPr id="66" name="Image 6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6634" y="2603859"/>
            <a:ext cx="288000" cy="240584"/>
          </a:xfrm>
          <a:prstGeom prst="rect">
            <a:avLst/>
          </a:prstGeom>
        </p:spPr>
      </p:pic>
      <p:pic>
        <p:nvPicPr>
          <p:cNvPr id="67" name="Image 6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6634" y="2262956"/>
            <a:ext cx="288000" cy="240584"/>
          </a:xfrm>
          <a:prstGeom prst="rect">
            <a:avLst/>
          </a:prstGeom>
        </p:spPr>
      </p:pic>
      <p:pic>
        <p:nvPicPr>
          <p:cNvPr id="68" name="Image 6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6634" y="1922053"/>
            <a:ext cx="288000" cy="240584"/>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05200" y="3285665"/>
            <a:ext cx="288000" cy="240584"/>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67200" y="1581150"/>
            <a:ext cx="288000" cy="240584"/>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6634" y="3285665"/>
            <a:ext cx="288000" cy="240584"/>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48156" y="1918159"/>
            <a:ext cx="288000" cy="240584"/>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96634" y="3626566"/>
            <a:ext cx="288000" cy="240584"/>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67200" y="3285665"/>
            <a:ext cx="288000" cy="240584"/>
          </a:xfrm>
          <a:prstGeom prst="rect">
            <a:avLst/>
          </a:prstGeom>
        </p:spPr>
      </p:pic>
      <p:sp>
        <p:nvSpPr>
          <p:cNvPr id="2" name="Titre 1"/>
          <p:cNvSpPr>
            <a:spLocks noGrp="1"/>
          </p:cNvSpPr>
          <p:nvPr>
            <p:ph type="title"/>
          </p:nvPr>
        </p:nvSpPr>
        <p:spPr/>
        <p:txBody>
          <a:bodyPr>
            <a:normAutofit/>
          </a:bodyPr>
          <a:lstStyle/>
          <a:p>
            <a:r>
              <a:rPr lang="fr-FR" dirty="0"/>
              <a:t>key </a:t>
            </a:r>
            <a:r>
              <a:rPr lang="fr-FR" dirty="0" err="1"/>
              <a:t>features</a:t>
            </a:r>
            <a:r>
              <a:rPr lang="fr-FR" dirty="0"/>
              <a:t> </a:t>
            </a:r>
            <a:br>
              <a:rPr lang="fr-FR" dirty="0"/>
            </a:br>
            <a:r>
              <a:rPr lang="fr-FR" dirty="0" err="1"/>
              <a:t>fTag</a:t>
            </a:r>
            <a:r>
              <a:rPr lang="fr-FR" dirty="0"/>
              <a:t> Tags and Labels</a:t>
            </a:r>
            <a:endParaRPr lang="en-US" dirty="0"/>
          </a:p>
        </p:txBody>
      </p:sp>
      <p:sp>
        <p:nvSpPr>
          <p:cNvPr id="7" name="Espace réservé du contenu 6"/>
          <p:cNvSpPr>
            <a:spLocks noGrp="1"/>
          </p:cNvSpPr>
          <p:nvPr>
            <p:ph sz="quarter" idx="4"/>
          </p:nvPr>
        </p:nvSpPr>
        <p:spPr/>
        <p:txBody>
          <a:bodyPr/>
          <a:lstStyle/>
          <a:p>
            <a:pPr marL="400050" lvl="1" indent="0">
              <a:buNone/>
            </a:pPr>
            <a:r>
              <a:rPr lang="fr-FR" b="1" dirty="0"/>
              <a:t>The </a:t>
            </a:r>
            <a:r>
              <a:rPr lang="fr-FR" b="1" dirty="0" err="1"/>
              <a:t>only</a:t>
            </a:r>
            <a:r>
              <a:rPr lang="fr-FR" b="1" dirty="0"/>
              <a:t> solution as </a:t>
            </a:r>
            <a:r>
              <a:rPr lang="fr-FR" b="1" dirty="0" err="1"/>
              <a:t>legally</a:t>
            </a:r>
            <a:r>
              <a:rPr lang="fr-FR" b="1" dirty="0"/>
              <a:t> </a:t>
            </a:r>
            <a:r>
              <a:rPr lang="fr-FR" b="1" dirty="0" err="1"/>
              <a:t>valid</a:t>
            </a:r>
            <a:r>
              <a:rPr lang="fr-FR" b="1" dirty="0"/>
              <a:t> as a </a:t>
            </a:r>
            <a:r>
              <a:rPr lang="fr-FR" b="1" dirty="0" err="1"/>
              <a:t>printed</a:t>
            </a:r>
            <a:r>
              <a:rPr lang="fr-FR" b="1" dirty="0"/>
              <a:t> information on pack</a:t>
            </a:r>
            <a:br>
              <a:rPr lang="fr-FR" b="1" dirty="0"/>
            </a:br>
            <a:r>
              <a:rPr lang="fr-FR" i="1" dirty="0"/>
              <a:t>(data are local)</a:t>
            </a:r>
            <a:endParaRPr lang="en-US" i="1" dirty="0"/>
          </a:p>
        </p:txBody>
      </p:sp>
      <p:pic>
        <p:nvPicPr>
          <p:cNvPr id="25" name="Image 2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66554" y="3867150"/>
            <a:ext cx="719975" cy="720000"/>
          </a:xfrm>
          <a:prstGeom prst="rect">
            <a:avLst/>
          </a:prstGeom>
        </p:spPr>
      </p:pic>
    </p:spTree>
    <p:extLst>
      <p:ext uri="{BB962C8B-B14F-4D97-AF65-F5344CB8AC3E}">
        <p14:creationId xmlns:p14="http://schemas.microsoft.com/office/powerpoint/2010/main" val="9013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graphicFrame>
        <p:nvGraphicFramePr>
          <p:cNvPr id="11" name="Tableau 10"/>
          <p:cNvGraphicFramePr>
            <a:graphicFrameLocks noGrp="1"/>
          </p:cNvGraphicFramePr>
          <p:nvPr>
            <p:extLst/>
          </p:nvPr>
        </p:nvGraphicFramePr>
        <p:xfrm>
          <a:off x="457199" y="1200150"/>
          <a:ext cx="4419601" cy="35661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316434">
                <a:tc>
                  <a:txBody>
                    <a:bodyPr/>
                    <a:lstStyle/>
                    <a:p>
                      <a:r>
                        <a:rPr lang="fr-FR" sz="1600" dirty="0">
                          <a:solidFill>
                            <a:schemeClr val="tx1"/>
                          </a:solidFill>
                        </a:rPr>
                        <a:t>MOBILE ACCESS</a:t>
                      </a:r>
                      <a:endParaRPr lang="en-US" sz="1600" dirty="0">
                        <a:solidFill>
                          <a:schemeClr val="tx1"/>
                        </a:solidFill>
                      </a:endParaRPr>
                    </a:p>
                  </a:txBody>
                  <a:tcPr>
                    <a:noFill/>
                  </a:tcPr>
                </a:tc>
                <a:tc>
                  <a:txBody>
                    <a:bodyPr/>
                    <a:lstStyle/>
                    <a:p>
                      <a:pPr algn="ctr"/>
                      <a:r>
                        <a:rPr lang="fr-FR" sz="1600" dirty="0" err="1"/>
                        <a:t>fTag</a:t>
                      </a:r>
                      <a:endParaRPr lang="en-US" sz="1600" dirty="0"/>
                    </a:p>
                  </a:txBody>
                  <a:tcPr>
                    <a:solidFill>
                      <a:srgbClr val="915415"/>
                    </a:solidFill>
                  </a:tcPr>
                </a:tc>
                <a:tc gridSpan="2">
                  <a:txBody>
                    <a:bodyPr/>
                    <a:lstStyle/>
                    <a:p>
                      <a:pPr algn="ctr"/>
                      <a:r>
                        <a:rPr lang="fr-FR" sz="1600" dirty="0" err="1"/>
                        <a:t>competition</a:t>
                      </a:r>
                      <a:endParaRPr lang="en-US" sz="1600" dirty="0"/>
                    </a:p>
                  </a:txBody>
                  <a:tcPr>
                    <a:solidFill>
                      <a:srgbClr val="915415"/>
                    </a:solidFill>
                  </a:tcPr>
                </a:tc>
                <a:tc hMerge="1">
                  <a:txBody>
                    <a:bodyPr/>
                    <a:lstStyle/>
                    <a:p>
                      <a:pPr algn="ctr"/>
                      <a:endParaRPr lang="en-US" sz="1600" dirty="0"/>
                    </a:p>
                  </a:txBody>
                  <a:tcPr>
                    <a:solidFill>
                      <a:srgbClr val="915415"/>
                    </a:solidFill>
                  </a:tcPr>
                </a:tc>
                <a:extLst>
                  <a:ext uri="{0D108BD9-81ED-4DB2-BD59-A6C34878D82A}">
                    <a16:rowId xmlns:a16="http://schemas.microsoft.com/office/drawing/2014/main" val="10000"/>
                  </a:ext>
                </a:extLst>
              </a:tr>
              <a:tr h="3164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solidFill>
                            <a:schemeClr val="bg1"/>
                          </a:solidFill>
                        </a:rPr>
                        <a:t>Medical</a:t>
                      </a:r>
                      <a:r>
                        <a:rPr lang="fr-FR" sz="1600" b="1" dirty="0">
                          <a:solidFill>
                            <a:schemeClr val="bg1"/>
                          </a:solidFill>
                        </a:rPr>
                        <a:t> </a:t>
                      </a:r>
                      <a:r>
                        <a:rPr lang="fr-FR" sz="1600" b="1" dirty="0" err="1">
                          <a:solidFill>
                            <a:schemeClr val="bg1"/>
                          </a:solidFill>
                        </a:rPr>
                        <a:t>certified</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C8AA8A"/>
                    </a:solidFill>
                  </a:tcPr>
                </a:tc>
                <a:tc>
                  <a:txBody>
                    <a:bodyPr/>
                    <a:lstStyle/>
                    <a:p>
                      <a:pPr algn="ctr"/>
                      <a:endParaRPr lang="en-US" sz="1600"/>
                    </a:p>
                  </a:txBody>
                  <a:tcPr>
                    <a:solidFill>
                      <a:srgbClr val="C8AA8A"/>
                    </a:solidFill>
                  </a:tcPr>
                </a:tc>
                <a:tc>
                  <a:txBody>
                    <a:bodyPr/>
                    <a:lstStyle/>
                    <a:p>
                      <a:pPr algn="ctr"/>
                      <a:endParaRPr lang="en-US" sz="1600" dirty="0"/>
                    </a:p>
                  </a:txBody>
                  <a:tcPr>
                    <a:solidFill>
                      <a:srgbClr val="C8AA8A"/>
                    </a:solidFill>
                  </a:tcPr>
                </a:tc>
                <a:extLst>
                  <a:ext uri="{0D108BD9-81ED-4DB2-BD59-A6C34878D82A}">
                    <a16:rowId xmlns:a16="http://schemas.microsoft.com/office/drawing/2014/main" val="10001"/>
                  </a:ext>
                </a:extLst>
              </a:tr>
              <a:tr h="3164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solidFill>
                            <a:schemeClr val="bg1"/>
                          </a:solidFill>
                        </a:rPr>
                        <a:t>Remote</a:t>
                      </a:r>
                      <a:r>
                        <a:rPr lang="fr-FR" sz="1600" b="1" baseline="0" dirty="0">
                          <a:solidFill>
                            <a:schemeClr val="bg1"/>
                          </a:solidFill>
                        </a:rPr>
                        <a:t> </a:t>
                      </a:r>
                      <a:r>
                        <a:rPr lang="fr-FR" sz="1600" b="1" dirty="0" err="1">
                          <a:solidFill>
                            <a:schemeClr val="bg1"/>
                          </a:solidFill>
                        </a:rPr>
                        <a:t>access</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extLst>
                  <a:ext uri="{0D108BD9-81ED-4DB2-BD59-A6C34878D82A}">
                    <a16:rowId xmlns:a16="http://schemas.microsoft.com/office/drawing/2014/main" val="10002"/>
                  </a:ext>
                </a:extLst>
              </a:tr>
              <a:tr h="316434">
                <a:tc>
                  <a:txBody>
                    <a:bodyPr/>
                    <a:lstStyle/>
                    <a:p>
                      <a:r>
                        <a:rPr lang="fr-FR" sz="1600" b="1" dirty="0">
                          <a:solidFill>
                            <a:schemeClr val="bg1"/>
                          </a:solidFill>
                        </a:rPr>
                        <a:t>Local </a:t>
                      </a:r>
                      <a:r>
                        <a:rPr lang="fr-FR" sz="1600" b="1" dirty="0" err="1">
                          <a:solidFill>
                            <a:schemeClr val="bg1"/>
                          </a:solidFill>
                        </a:rPr>
                        <a:t>access</a:t>
                      </a:r>
                      <a:endParaRPr lang="fr-FR" sz="1600" b="1" dirty="0">
                        <a:solidFill>
                          <a:schemeClr val="bg1"/>
                        </a:solidFill>
                      </a:endParaRPr>
                    </a:p>
                  </a:txBody>
                  <a:tcPr>
                    <a:solidFill>
                      <a:srgbClr val="915415"/>
                    </a:solidFill>
                  </a:tcPr>
                </a:tc>
                <a:tc>
                  <a:txBody>
                    <a:bodyPr/>
                    <a:lstStyle/>
                    <a:p>
                      <a:pPr algn="ctr"/>
                      <a:endParaRPr lang="en-US" sz="1600"/>
                    </a:p>
                  </a:txBody>
                  <a:tcPr>
                    <a:solidFill>
                      <a:srgbClr val="C8AA8A"/>
                    </a:solidFill>
                  </a:tcPr>
                </a:tc>
                <a:tc>
                  <a:txBody>
                    <a:bodyPr/>
                    <a:lstStyle/>
                    <a:p>
                      <a:pPr algn="ctr"/>
                      <a:endParaRPr lang="en-US" sz="1600"/>
                    </a:p>
                  </a:txBody>
                  <a:tcPr>
                    <a:solidFill>
                      <a:srgbClr val="C8AA8A"/>
                    </a:solidFill>
                  </a:tcPr>
                </a:tc>
                <a:tc>
                  <a:txBody>
                    <a:bodyPr/>
                    <a:lstStyle/>
                    <a:p>
                      <a:pPr algn="ctr"/>
                      <a:endParaRPr lang="en-US" sz="1600" dirty="0"/>
                    </a:p>
                  </a:txBody>
                  <a:tcPr>
                    <a:solidFill>
                      <a:srgbClr val="C8AA8A"/>
                    </a:solidFill>
                  </a:tcPr>
                </a:tc>
                <a:extLst>
                  <a:ext uri="{0D108BD9-81ED-4DB2-BD59-A6C34878D82A}">
                    <a16:rowId xmlns:a16="http://schemas.microsoft.com/office/drawing/2014/main" val="10003"/>
                  </a:ext>
                </a:extLst>
              </a:tr>
              <a:tr h="3164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err="1">
                          <a:solidFill>
                            <a:schemeClr val="bg1"/>
                          </a:solidFill>
                        </a:rPr>
                        <a:t>Privacy</a:t>
                      </a:r>
                      <a:r>
                        <a:rPr lang="fr-FR" sz="1600" b="1" dirty="0">
                          <a:solidFill>
                            <a:schemeClr val="bg1"/>
                          </a:solidFill>
                        </a:rPr>
                        <a:t> by Design</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extLst>
                  <a:ext uri="{0D108BD9-81ED-4DB2-BD59-A6C34878D82A}">
                    <a16:rowId xmlns:a16="http://schemas.microsoft.com/office/drawing/2014/main" val="10004"/>
                  </a:ext>
                </a:extLst>
              </a:tr>
              <a:tr h="316434">
                <a:tc>
                  <a:txBody>
                    <a:bodyPr/>
                    <a:lstStyle/>
                    <a:p>
                      <a:r>
                        <a:rPr lang="fr-FR" sz="1600" b="1" dirty="0">
                          <a:solidFill>
                            <a:schemeClr val="bg1"/>
                          </a:solidFill>
                        </a:rPr>
                        <a:t>Mobile</a:t>
                      </a:r>
                      <a:r>
                        <a:rPr lang="fr-FR" sz="1600" b="1" baseline="0" dirty="0">
                          <a:solidFill>
                            <a:schemeClr val="bg1"/>
                          </a:solidFill>
                        </a:rPr>
                        <a:t> </a:t>
                      </a:r>
                      <a:r>
                        <a:rPr lang="fr-FR" sz="1600" b="1" dirty="0">
                          <a:solidFill>
                            <a:schemeClr val="bg1"/>
                          </a:solidFill>
                        </a:rPr>
                        <a:t>Web</a:t>
                      </a:r>
                      <a:r>
                        <a:rPr lang="fr-FR" sz="1600" b="1" baseline="0" dirty="0">
                          <a:solidFill>
                            <a:schemeClr val="bg1"/>
                          </a:solidFill>
                        </a:rPr>
                        <a:t> App</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C8AA8A"/>
                    </a:solidFill>
                  </a:tcPr>
                </a:tc>
                <a:tc>
                  <a:txBody>
                    <a:bodyPr/>
                    <a:lstStyle/>
                    <a:p>
                      <a:pPr algn="ctr"/>
                      <a:endParaRPr lang="en-US" sz="1600"/>
                    </a:p>
                  </a:txBody>
                  <a:tcPr>
                    <a:solidFill>
                      <a:srgbClr val="C8AA8A"/>
                    </a:solidFill>
                  </a:tcPr>
                </a:tc>
                <a:tc>
                  <a:txBody>
                    <a:bodyPr/>
                    <a:lstStyle/>
                    <a:p>
                      <a:pPr algn="ctr"/>
                      <a:endParaRPr lang="en-US" sz="1600" dirty="0"/>
                    </a:p>
                  </a:txBody>
                  <a:tcPr>
                    <a:solidFill>
                      <a:srgbClr val="C8AA8A"/>
                    </a:solidFill>
                  </a:tcPr>
                </a:tc>
                <a:extLst>
                  <a:ext uri="{0D108BD9-81ED-4DB2-BD59-A6C34878D82A}">
                    <a16:rowId xmlns:a16="http://schemas.microsoft.com/office/drawing/2014/main" val="10005"/>
                  </a:ext>
                </a:extLst>
              </a:tr>
              <a:tr h="316434">
                <a:tc>
                  <a:txBody>
                    <a:bodyPr/>
                    <a:lstStyle/>
                    <a:p>
                      <a:r>
                        <a:rPr lang="fr-FR" sz="1600" b="1" dirty="0">
                          <a:solidFill>
                            <a:schemeClr val="bg1"/>
                          </a:solidFill>
                        </a:rPr>
                        <a:t>Native App Androïd</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extLst>
                  <a:ext uri="{0D108BD9-81ED-4DB2-BD59-A6C34878D82A}">
                    <a16:rowId xmlns:a16="http://schemas.microsoft.com/office/drawing/2014/main" val="10006"/>
                  </a:ext>
                </a:extLst>
              </a:tr>
              <a:tr h="546568">
                <a:tc>
                  <a:txBody>
                    <a:bodyPr/>
                    <a:lstStyle/>
                    <a:p>
                      <a:r>
                        <a:rPr lang="fr-FR" sz="1600" b="1" dirty="0" err="1">
                          <a:solidFill>
                            <a:schemeClr val="bg1"/>
                          </a:solidFill>
                        </a:rPr>
                        <a:t>Multilingual</a:t>
                      </a:r>
                      <a:endParaRPr lang="fr-FR" sz="1600" b="1" dirty="0">
                        <a:solidFill>
                          <a:schemeClr val="bg1"/>
                        </a:solidFill>
                      </a:endParaRPr>
                    </a:p>
                    <a:p>
                      <a:pPr algn="r"/>
                      <a:r>
                        <a:rPr lang="fr-FR" sz="1400" b="0" dirty="0">
                          <a:solidFill>
                            <a:schemeClr val="bg1"/>
                          </a:solidFill>
                        </a:rPr>
                        <a:t>DE, EN, ES, FR, IT, NL</a:t>
                      </a:r>
                      <a:endParaRPr lang="en-US" sz="1400" b="0" dirty="0">
                        <a:solidFill>
                          <a:schemeClr val="bg1"/>
                        </a:solidFill>
                      </a:endParaRPr>
                    </a:p>
                  </a:txBody>
                  <a:tcPr>
                    <a:solidFill>
                      <a:srgbClr val="915415"/>
                    </a:solidFill>
                  </a:tcPr>
                </a:tc>
                <a:tc>
                  <a:txBody>
                    <a:bodyPr/>
                    <a:lstStyle/>
                    <a:p>
                      <a:pPr algn="ctr"/>
                      <a:endParaRPr lang="en-US" sz="1600" dirty="0"/>
                    </a:p>
                  </a:txBody>
                  <a:tcPr>
                    <a:solidFill>
                      <a:srgbClr val="C8AA8A"/>
                    </a:solidFill>
                  </a:tcPr>
                </a:tc>
                <a:tc>
                  <a:txBody>
                    <a:bodyPr/>
                    <a:lstStyle/>
                    <a:p>
                      <a:pPr algn="ctr"/>
                      <a:endParaRPr lang="en-US" sz="1600"/>
                    </a:p>
                  </a:txBody>
                  <a:tcPr>
                    <a:solidFill>
                      <a:srgbClr val="C8AA8A"/>
                    </a:solidFill>
                  </a:tcPr>
                </a:tc>
                <a:tc>
                  <a:txBody>
                    <a:bodyPr/>
                    <a:lstStyle/>
                    <a:p>
                      <a:pPr algn="ctr"/>
                      <a:endParaRPr lang="en-US" sz="1600" dirty="0"/>
                    </a:p>
                  </a:txBody>
                  <a:tcPr>
                    <a:solidFill>
                      <a:srgbClr val="C8AA8A"/>
                    </a:solidFill>
                  </a:tcPr>
                </a:tc>
                <a:extLst>
                  <a:ext uri="{0D108BD9-81ED-4DB2-BD59-A6C34878D82A}">
                    <a16:rowId xmlns:a16="http://schemas.microsoft.com/office/drawing/2014/main" val="10007"/>
                  </a:ext>
                </a:extLst>
              </a:tr>
              <a:tr h="3164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rPr>
                        <a:t>QR Code </a:t>
                      </a:r>
                      <a:r>
                        <a:rPr lang="fr-FR" sz="1600" b="1" dirty="0" err="1">
                          <a:solidFill>
                            <a:schemeClr val="bg1"/>
                          </a:solidFill>
                        </a:rPr>
                        <a:t>reader</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tc>
                  <a:txBody>
                    <a:bodyPr/>
                    <a:lstStyle/>
                    <a:p>
                      <a:pPr algn="ctr"/>
                      <a:endParaRPr lang="en-US" sz="1600" dirty="0"/>
                    </a:p>
                  </a:txBody>
                  <a:tcPr>
                    <a:solidFill>
                      <a:srgbClr val="DCC9B4"/>
                    </a:solidFill>
                  </a:tcPr>
                </a:tc>
                <a:extLst>
                  <a:ext uri="{0D108BD9-81ED-4DB2-BD59-A6C34878D82A}">
                    <a16:rowId xmlns:a16="http://schemas.microsoft.com/office/drawing/2014/main" val="10008"/>
                  </a:ext>
                </a:extLst>
              </a:tr>
              <a:tr h="316434">
                <a:tc>
                  <a:txBody>
                    <a:bodyPr/>
                    <a:lstStyle/>
                    <a:p>
                      <a:r>
                        <a:rPr lang="fr-FR" sz="1600" b="1" dirty="0">
                          <a:solidFill>
                            <a:schemeClr val="bg1"/>
                          </a:solidFill>
                        </a:rPr>
                        <a:t>NFC </a:t>
                      </a:r>
                      <a:r>
                        <a:rPr lang="fr-FR" sz="1600" b="1" dirty="0" err="1">
                          <a:solidFill>
                            <a:schemeClr val="bg1"/>
                          </a:solidFill>
                        </a:rPr>
                        <a:t>device</a:t>
                      </a:r>
                      <a:endParaRPr lang="en-US" sz="1600" b="1" dirty="0">
                        <a:solidFill>
                          <a:schemeClr val="bg1"/>
                        </a:solidFill>
                      </a:endParaRPr>
                    </a:p>
                  </a:txBody>
                  <a:tcPr>
                    <a:solidFill>
                      <a:srgbClr val="915415"/>
                    </a:solidFill>
                  </a:tcPr>
                </a:tc>
                <a:tc>
                  <a:txBody>
                    <a:bodyPr/>
                    <a:lstStyle/>
                    <a:p>
                      <a:pPr algn="ctr"/>
                      <a:endParaRPr lang="en-US" sz="1600" dirty="0"/>
                    </a:p>
                  </a:txBody>
                  <a:tcPr>
                    <a:solidFill>
                      <a:srgbClr val="C8AA8A"/>
                    </a:solidFill>
                  </a:tcPr>
                </a:tc>
                <a:tc>
                  <a:txBody>
                    <a:bodyPr/>
                    <a:lstStyle/>
                    <a:p>
                      <a:pPr algn="ctr"/>
                      <a:endParaRPr lang="en-US" sz="1600" dirty="0"/>
                    </a:p>
                  </a:txBody>
                  <a:tcPr>
                    <a:solidFill>
                      <a:srgbClr val="C8AA8A"/>
                    </a:solidFill>
                  </a:tcPr>
                </a:tc>
                <a:tc>
                  <a:txBody>
                    <a:bodyPr/>
                    <a:lstStyle/>
                    <a:p>
                      <a:pPr algn="ctr"/>
                      <a:endParaRPr lang="en-US" sz="1600" dirty="0"/>
                    </a:p>
                  </a:txBody>
                  <a:tcPr>
                    <a:solidFill>
                      <a:srgbClr val="C8AA8A"/>
                    </a:solidFill>
                  </a:tcPr>
                </a:tc>
                <a:extLst>
                  <a:ext uri="{0D108BD9-81ED-4DB2-BD59-A6C34878D82A}">
                    <a16:rowId xmlns:a16="http://schemas.microsoft.com/office/drawing/2014/main" val="10009"/>
                  </a:ext>
                </a:extLst>
              </a:tr>
            </a:tbl>
          </a:graphicData>
        </a:graphic>
      </p:graphicFrame>
      <p:pic>
        <p:nvPicPr>
          <p:cNvPr id="60" name="Image 5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99" y="4476750"/>
            <a:ext cx="288000" cy="240584"/>
          </a:xfrm>
          <a:prstGeom prst="rect">
            <a:avLst/>
          </a:prstGeom>
        </p:spPr>
      </p:pic>
      <p:pic>
        <p:nvPicPr>
          <p:cNvPr id="61" name="Image 6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99" y="4159966"/>
            <a:ext cx="288000" cy="240584"/>
          </a:xfrm>
          <a:prstGeom prst="rect">
            <a:avLst/>
          </a:prstGeom>
        </p:spPr>
      </p:pic>
      <p:pic>
        <p:nvPicPr>
          <p:cNvPr id="63" name="Image 6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99" y="3647651"/>
            <a:ext cx="288000" cy="240584"/>
          </a:xfrm>
          <a:prstGeom prst="rect">
            <a:avLst/>
          </a:prstGeom>
        </p:spPr>
      </p:pic>
      <p:pic>
        <p:nvPicPr>
          <p:cNvPr id="64" name="Image 6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99" y="3246527"/>
            <a:ext cx="288000" cy="240584"/>
          </a:xfrm>
          <a:prstGeom prst="rect">
            <a:avLst/>
          </a:prstGeom>
        </p:spPr>
      </p:pic>
      <p:pic>
        <p:nvPicPr>
          <p:cNvPr id="65" name="Image 6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99" y="2876550"/>
            <a:ext cx="288000" cy="240584"/>
          </a:xfrm>
          <a:prstGeom prst="rect">
            <a:avLst/>
          </a:prstGeom>
        </p:spPr>
      </p:pic>
      <p:pic>
        <p:nvPicPr>
          <p:cNvPr id="66" name="Image 6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99" y="2571750"/>
            <a:ext cx="288000" cy="240584"/>
          </a:xfrm>
          <a:prstGeom prst="rect">
            <a:avLst/>
          </a:prstGeom>
        </p:spPr>
      </p:pic>
      <p:pic>
        <p:nvPicPr>
          <p:cNvPr id="67" name="Image 6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99" y="2255927"/>
            <a:ext cx="288000" cy="240584"/>
          </a:xfrm>
          <a:prstGeom prst="rect">
            <a:avLst/>
          </a:prstGeom>
        </p:spPr>
      </p:pic>
      <p:pic>
        <p:nvPicPr>
          <p:cNvPr id="68" name="Image 6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99" y="1885950"/>
            <a:ext cx="288000" cy="240584"/>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1126" y="1913109"/>
            <a:ext cx="288000" cy="240584"/>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1126" y="3249083"/>
            <a:ext cx="288000" cy="240584"/>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67199" y="2876550"/>
            <a:ext cx="288000" cy="240584"/>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1126" y="3626566"/>
            <a:ext cx="288000" cy="240584"/>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1126" y="4159966"/>
            <a:ext cx="288000" cy="240584"/>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99" y="1581150"/>
            <a:ext cx="288000" cy="240584"/>
          </a:xfrm>
          <a:prstGeom prst="rect">
            <a:avLst/>
          </a:prstGeom>
        </p:spPr>
      </p:pic>
      <p:sp>
        <p:nvSpPr>
          <p:cNvPr id="2" name="Titre 1"/>
          <p:cNvSpPr>
            <a:spLocks noGrp="1"/>
          </p:cNvSpPr>
          <p:nvPr>
            <p:ph type="title"/>
          </p:nvPr>
        </p:nvSpPr>
        <p:spPr/>
        <p:txBody>
          <a:bodyPr>
            <a:normAutofit/>
          </a:bodyPr>
          <a:lstStyle/>
          <a:p>
            <a:r>
              <a:rPr lang="fr-FR" dirty="0"/>
              <a:t>key </a:t>
            </a:r>
            <a:r>
              <a:rPr lang="fr-FR" dirty="0" err="1"/>
              <a:t>features</a:t>
            </a:r>
            <a:br>
              <a:rPr lang="fr-FR" dirty="0"/>
            </a:br>
            <a:r>
              <a:rPr lang="fr-FR" dirty="0" err="1"/>
              <a:t>fTag</a:t>
            </a:r>
            <a:r>
              <a:rPr lang="fr-FR" dirty="0"/>
              <a:t> Mobile A	</a:t>
            </a:r>
            <a:r>
              <a:rPr lang="fr-FR" dirty="0" err="1"/>
              <a:t>pplications</a:t>
            </a:r>
            <a:endParaRPr lang="en-US" b="0" dirty="0"/>
          </a:p>
        </p:txBody>
      </p:sp>
      <p:sp>
        <p:nvSpPr>
          <p:cNvPr id="7" name="Espace réservé du contenu 6"/>
          <p:cNvSpPr>
            <a:spLocks noGrp="1"/>
          </p:cNvSpPr>
          <p:nvPr>
            <p:ph sz="quarter" idx="4"/>
          </p:nvPr>
        </p:nvSpPr>
        <p:spPr/>
        <p:txBody>
          <a:bodyPr/>
          <a:lstStyle/>
          <a:p>
            <a:pPr marL="400050" lvl="1" indent="0">
              <a:buNone/>
            </a:pPr>
            <a:r>
              <a:rPr lang="fr-FR" b="1" dirty="0"/>
              <a:t>The </a:t>
            </a:r>
            <a:r>
              <a:rPr lang="fr-FR" b="1" dirty="0" err="1"/>
              <a:t>only</a:t>
            </a:r>
            <a:r>
              <a:rPr lang="fr-FR" b="1" dirty="0"/>
              <a:t> solution </a:t>
            </a:r>
            <a:r>
              <a:rPr lang="fr-FR" b="1" dirty="0" err="1"/>
              <a:t>designed</a:t>
            </a:r>
            <a:r>
              <a:rPr lang="fr-FR" b="1" dirty="0"/>
              <a:t> to support </a:t>
            </a:r>
            <a:r>
              <a:rPr lang="fr-FR" b="1" dirty="0" err="1"/>
              <a:t>privacy</a:t>
            </a:r>
            <a:r>
              <a:rPr lang="fr-FR" b="1" dirty="0"/>
              <a:t> as a </a:t>
            </a:r>
            <a:r>
              <a:rPr lang="fr-FR" b="1" dirty="0" err="1"/>
              <a:t>core</a:t>
            </a:r>
            <a:r>
              <a:rPr lang="fr-FR" b="1" dirty="0"/>
              <a:t> </a:t>
            </a:r>
            <a:r>
              <a:rPr lang="fr-FR" b="1" dirty="0" err="1"/>
              <a:t>feature</a:t>
            </a:r>
            <a:endParaRPr lang="en-US" b="1" dirty="0"/>
          </a:p>
          <a:p>
            <a:pPr marL="400050" lvl="1" indent="0">
              <a:buNone/>
            </a:pPr>
            <a:endParaRPr lang="fr-FR" b="1" dirty="0"/>
          </a:p>
        </p:txBody>
      </p:sp>
      <p:pic>
        <p:nvPicPr>
          <p:cNvPr id="25" name="Image 2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66554" y="3867150"/>
            <a:ext cx="719975" cy="720000"/>
          </a:xfrm>
          <a:prstGeom prst="rect">
            <a:avLst/>
          </a:prstGeom>
        </p:spPr>
      </p:pic>
    </p:spTree>
    <p:extLst>
      <p:ext uri="{BB962C8B-B14F-4D97-AF65-F5344CB8AC3E}">
        <p14:creationId xmlns:p14="http://schemas.microsoft.com/office/powerpoint/2010/main" val="192152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2095200" y="742951"/>
            <a:ext cx="6497217" cy="2540168"/>
            <a:chOff x="2095200" y="361951"/>
            <a:chExt cx="6497217" cy="2540168"/>
          </a:xfrm>
        </p:grpSpPr>
        <p:cxnSp>
          <p:nvCxnSpPr>
            <p:cNvPr id="16" name="Straight Arrow Connector 24"/>
            <p:cNvCxnSpPr>
              <a:cxnSpLocks/>
            </p:cNvCxnSpPr>
            <p:nvPr/>
          </p:nvCxnSpPr>
          <p:spPr>
            <a:xfrm>
              <a:off x="2095200" y="2902119"/>
              <a:ext cx="6497217" cy="0"/>
            </a:xfrm>
            <a:prstGeom prst="straightConnector1">
              <a:avLst/>
            </a:prstGeom>
            <a:ln w="76200">
              <a:solidFill>
                <a:srgbClr val="91541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4"/>
            <p:cNvCxnSpPr>
              <a:cxnSpLocks/>
            </p:cNvCxnSpPr>
            <p:nvPr/>
          </p:nvCxnSpPr>
          <p:spPr>
            <a:xfrm rot="16200000">
              <a:off x="863515" y="1632034"/>
              <a:ext cx="2540168" cy="1"/>
            </a:xfrm>
            <a:prstGeom prst="straightConnector1">
              <a:avLst/>
            </a:prstGeom>
            <a:ln w="76200">
              <a:solidFill>
                <a:srgbClr val="91541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2438400" y="4183618"/>
            <a:ext cx="1905000" cy="430887"/>
          </a:xfrm>
          <a:prstGeom prst="rect">
            <a:avLst/>
          </a:prstGeom>
        </p:spPr>
        <p:txBody>
          <a:bodyPr wrap="square">
            <a:spAutoFit/>
          </a:bodyPr>
          <a:lstStyle/>
          <a:p>
            <a:pPr algn="ctr"/>
            <a:r>
              <a:rPr lang="en-US" sz="2200" b="1" dirty="0"/>
              <a:t>Food</a:t>
            </a:r>
            <a:endParaRPr lang="fr-FR" sz="2200" b="1" dirty="0"/>
          </a:p>
        </p:txBody>
      </p:sp>
      <p:sp>
        <p:nvSpPr>
          <p:cNvPr id="25" name="Rectangle 24"/>
          <p:cNvSpPr/>
          <p:nvPr/>
        </p:nvSpPr>
        <p:spPr>
          <a:xfrm>
            <a:off x="381000" y="4243685"/>
            <a:ext cx="1905000" cy="461665"/>
          </a:xfrm>
          <a:prstGeom prst="rect">
            <a:avLst/>
          </a:prstGeom>
        </p:spPr>
        <p:txBody>
          <a:bodyPr wrap="square">
            <a:spAutoFit/>
          </a:bodyPr>
          <a:lstStyle/>
          <a:p>
            <a:pPr algn="ctr"/>
            <a:r>
              <a:rPr lang="en-US" sz="2400" b="1" dirty="0"/>
              <a:t>Industries</a:t>
            </a:r>
            <a:endParaRPr lang="fr-FR" sz="2400" b="1" dirty="0"/>
          </a:p>
        </p:txBody>
      </p:sp>
      <p:sp>
        <p:nvSpPr>
          <p:cNvPr id="26" name="Rectangle 25"/>
          <p:cNvSpPr/>
          <p:nvPr/>
        </p:nvSpPr>
        <p:spPr>
          <a:xfrm>
            <a:off x="4456387" y="4183618"/>
            <a:ext cx="1905000" cy="430887"/>
          </a:xfrm>
          <a:prstGeom prst="rect">
            <a:avLst/>
          </a:prstGeom>
        </p:spPr>
        <p:txBody>
          <a:bodyPr wrap="square">
            <a:spAutoFit/>
          </a:bodyPr>
          <a:lstStyle/>
          <a:p>
            <a:pPr algn="ctr"/>
            <a:r>
              <a:rPr lang="en-US" sz="2200" b="1" dirty="0"/>
              <a:t>Cosmetics</a:t>
            </a:r>
            <a:endParaRPr lang="fr-FR" sz="2200" b="1" dirty="0"/>
          </a:p>
        </p:txBody>
      </p:sp>
      <p:sp>
        <p:nvSpPr>
          <p:cNvPr id="27" name="Rectangle 26"/>
          <p:cNvSpPr/>
          <p:nvPr/>
        </p:nvSpPr>
        <p:spPr>
          <a:xfrm>
            <a:off x="6477000" y="4183618"/>
            <a:ext cx="2209800" cy="430887"/>
          </a:xfrm>
          <a:prstGeom prst="rect">
            <a:avLst/>
          </a:prstGeom>
        </p:spPr>
        <p:txBody>
          <a:bodyPr wrap="square">
            <a:spAutoFit/>
          </a:bodyPr>
          <a:lstStyle/>
          <a:p>
            <a:pPr algn="ctr"/>
            <a:r>
              <a:rPr lang="en-US" sz="2200" b="1" dirty="0"/>
              <a:t>Pharmaceuticals</a:t>
            </a:r>
            <a:endParaRPr lang="fr-FR" sz="2200" b="1" dirty="0"/>
          </a:p>
        </p:txBody>
      </p:sp>
      <p:sp>
        <p:nvSpPr>
          <p:cNvPr id="28" name="Rectangle 27"/>
          <p:cNvSpPr/>
          <p:nvPr/>
        </p:nvSpPr>
        <p:spPr>
          <a:xfrm>
            <a:off x="2438400" y="2679926"/>
            <a:ext cx="1905000" cy="430887"/>
          </a:xfrm>
          <a:prstGeom prst="rect">
            <a:avLst/>
          </a:prstGeom>
        </p:spPr>
        <p:txBody>
          <a:bodyPr wrap="square">
            <a:spAutoFit/>
          </a:bodyPr>
          <a:lstStyle/>
          <a:p>
            <a:pPr algn="ctr"/>
            <a:r>
              <a:rPr lang="en-US" sz="2200" b="1" dirty="0"/>
              <a:t>Allergens</a:t>
            </a:r>
            <a:endParaRPr lang="fr-FR" sz="2200" b="1" dirty="0"/>
          </a:p>
        </p:txBody>
      </p:sp>
      <p:sp>
        <p:nvSpPr>
          <p:cNvPr id="29" name="Rectangle 28"/>
          <p:cNvSpPr/>
          <p:nvPr/>
        </p:nvSpPr>
        <p:spPr>
          <a:xfrm>
            <a:off x="2438400" y="1983972"/>
            <a:ext cx="1905000" cy="430887"/>
          </a:xfrm>
          <a:prstGeom prst="rect">
            <a:avLst/>
          </a:prstGeom>
        </p:spPr>
        <p:txBody>
          <a:bodyPr wrap="square">
            <a:spAutoFit/>
          </a:bodyPr>
          <a:lstStyle/>
          <a:p>
            <a:pPr algn="ctr"/>
            <a:r>
              <a:rPr lang="en-US" sz="2200" b="1" dirty="0"/>
              <a:t>Ingredients</a:t>
            </a:r>
            <a:endParaRPr lang="fr-FR" sz="2200" b="1" dirty="0"/>
          </a:p>
        </p:txBody>
      </p:sp>
      <p:sp>
        <p:nvSpPr>
          <p:cNvPr id="31" name="Rectangle 30"/>
          <p:cNvSpPr/>
          <p:nvPr/>
        </p:nvSpPr>
        <p:spPr>
          <a:xfrm>
            <a:off x="2438400" y="1288018"/>
            <a:ext cx="1905000" cy="430887"/>
          </a:xfrm>
          <a:prstGeom prst="rect">
            <a:avLst/>
          </a:prstGeom>
        </p:spPr>
        <p:txBody>
          <a:bodyPr wrap="square">
            <a:spAutoFit/>
          </a:bodyPr>
          <a:lstStyle/>
          <a:p>
            <a:pPr algn="ctr"/>
            <a:r>
              <a:rPr lang="en-US" sz="2200" b="1" dirty="0"/>
              <a:t>Diets</a:t>
            </a:r>
            <a:endParaRPr lang="fr-FR" sz="2200" b="1" dirty="0"/>
          </a:p>
        </p:txBody>
      </p:sp>
      <p:sp>
        <p:nvSpPr>
          <p:cNvPr id="32" name="Rectangle 31"/>
          <p:cNvSpPr/>
          <p:nvPr/>
        </p:nvSpPr>
        <p:spPr>
          <a:xfrm>
            <a:off x="4456387" y="2679926"/>
            <a:ext cx="1905000" cy="430887"/>
          </a:xfrm>
          <a:prstGeom prst="rect">
            <a:avLst/>
          </a:prstGeom>
        </p:spPr>
        <p:txBody>
          <a:bodyPr wrap="square">
            <a:spAutoFit/>
          </a:bodyPr>
          <a:lstStyle/>
          <a:p>
            <a:pPr algn="ctr"/>
            <a:r>
              <a:rPr lang="en-US" sz="2200" b="1" dirty="0"/>
              <a:t>Allergens</a:t>
            </a:r>
            <a:endParaRPr lang="fr-FR" sz="2200" b="1" dirty="0"/>
          </a:p>
        </p:txBody>
      </p:sp>
      <p:sp>
        <p:nvSpPr>
          <p:cNvPr id="33" name="Rectangle 32"/>
          <p:cNvSpPr/>
          <p:nvPr/>
        </p:nvSpPr>
        <p:spPr>
          <a:xfrm>
            <a:off x="6629400" y="2679926"/>
            <a:ext cx="1905000" cy="430887"/>
          </a:xfrm>
          <a:prstGeom prst="rect">
            <a:avLst/>
          </a:prstGeom>
        </p:spPr>
        <p:txBody>
          <a:bodyPr wrap="square">
            <a:spAutoFit/>
          </a:bodyPr>
          <a:lstStyle/>
          <a:p>
            <a:pPr algn="ctr"/>
            <a:r>
              <a:rPr lang="en-US" sz="2200" b="1" dirty="0"/>
              <a:t>Allergens</a:t>
            </a:r>
            <a:endParaRPr lang="fr-FR" sz="2200" b="1" dirty="0"/>
          </a:p>
        </p:txBody>
      </p:sp>
      <p:sp>
        <p:nvSpPr>
          <p:cNvPr id="2" name="Rectangle 1"/>
          <p:cNvSpPr/>
          <p:nvPr/>
        </p:nvSpPr>
        <p:spPr>
          <a:xfrm>
            <a:off x="7034" y="4781550"/>
            <a:ext cx="1601721" cy="230832"/>
          </a:xfrm>
          <a:prstGeom prst="rect">
            <a:avLst/>
          </a:prstGeom>
        </p:spPr>
        <p:txBody>
          <a:bodyPr wrap="none">
            <a:spAutoFit/>
          </a:bodyPr>
          <a:lstStyle/>
          <a:p>
            <a:r>
              <a:rPr lang="fr-FR" sz="900" dirty="0" err="1"/>
              <a:t>Icons</a:t>
            </a:r>
            <a:r>
              <a:rPr lang="fr-FR" sz="900" dirty="0"/>
              <a:t> ©</a:t>
            </a:r>
            <a:r>
              <a:rPr lang="fr-FR" sz="900" dirty="0" err="1"/>
              <a:t>Wissawa</a:t>
            </a:r>
            <a:r>
              <a:rPr lang="fr-FR" sz="900" dirty="0"/>
              <a:t> </a:t>
            </a:r>
            <a:r>
              <a:rPr lang="fr-FR" sz="900" dirty="0" err="1"/>
              <a:t>Khamsriwath</a:t>
            </a:r>
            <a:endParaRPr lang="fr-FR" sz="900" dirty="0"/>
          </a:p>
        </p:txBody>
      </p:sp>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2901" y="3409950"/>
            <a:ext cx="791972" cy="7920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85914" y="3562350"/>
            <a:ext cx="791972" cy="792000"/>
          </a:xfrm>
          <a:prstGeom prst="rect">
            <a:avLst/>
          </a:prstGeom>
        </p:spPr>
      </p:pic>
      <p:sp>
        <p:nvSpPr>
          <p:cNvPr id="22" name="Rectangle 21"/>
          <p:cNvSpPr/>
          <p:nvPr/>
        </p:nvSpPr>
        <p:spPr>
          <a:xfrm>
            <a:off x="2573787" y="2495550"/>
            <a:ext cx="1670027" cy="2286000"/>
          </a:xfrm>
          <a:prstGeom prst="rect">
            <a:avLst/>
          </a:prstGeom>
          <a:noFill/>
          <a:ln w="38100">
            <a:solidFill>
              <a:srgbClr val="91541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 name="Titre 8"/>
          <p:cNvSpPr>
            <a:spLocks noGrp="1"/>
          </p:cNvSpPr>
          <p:nvPr>
            <p:ph type="title"/>
          </p:nvPr>
        </p:nvSpPr>
        <p:spPr>
          <a:xfrm>
            <a:off x="1371600" y="358379"/>
            <a:ext cx="7315200" cy="857250"/>
          </a:xfrm>
        </p:spPr>
        <p:txBody>
          <a:bodyPr>
            <a:normAutofit/>
          </a:bodyPr>
          <a:lstStyle/>
          <a:p>
            <a:r>
              <a:rPr lang="fr-FR" dirty="0" err="1"/>
              <a:t>fTag</a:t>
            </a:r>
            <a:r>
              <a:rPr lang="fr-FR" dirty="0"/>
              <a:t> usages</a:t>
            </a:r>
            <a:br>
              <a:rPr lang="fr-FR" dirty="0"/>
            </a:br>
            <a:r>
              <a:rPr lang="fr-FR" dirty="0"/>
              <a:t>New </a:t>
            </a:r>
            <a:r>
              <a:rPr lang="fr-FR" dirty="0" err="1"/>
              <a:t>features</a:t>
            </a:r>
            <a:r>
              <a:rPr lang="fr-FR" dirty="0"/>
              <a:t> / New </a:t>
            </a:r>
            <a:r>
              <a:rPr lang="fr-FR" dirty="0" err="1"/>
              <a:t>markets</a:t>
            </a:r>
            <a:endParaRPr lang="en-US" dirty="0"/>
          </a:p>
        </p:txBody>
      </p:sp>
      <p:pic>
        <p:nvPicPr>
          <p:cNvPr id="34" name="Image 3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95485" y="3409950"/>
            <a:ext cx="790831" cy="790859"/>
          </a:xfrm>
          <a:prstGeom prst="rect">
            <a:avLst/>
          </a:prstGeom>
        </p:spPr>
      </p:pic>
    </p:spTree>
    <p:extLst>
      <p:ext uri="{BB962C8B-B14F-4D97-AF65-F5344CB8AC3E}">
        <p14:creationId xmlns:p14="http://schemas.microsoft.com/office/powerpoint/2010/main" val="1211478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5000" y="1123950"/>
            <a:ext cx="1483350" cy="2362200"/>
          </a:xfrm>
          <a:prstGeom prst="rect">
            <a:avLst/>
          </a:prstGeom>
        </p:spPr>
      </p:pic>
      <p:sp>
        <p:nvSpPr>
          <p:cNvPr id="26" name="Title 15"/>
          <p:cNvSpPr>
            <a:spLocks noGrp="1"/>
          </p:cNvSpPr>
          <p:nvPr>
            <p:ph type="title"/>
          </p:nvPr>
        </p:nvSpPr>
        <p:spPr>
          <a:xfrm>
            <a:off x="1586558" y="205979"/>
            <a:ext cx="6414442" cy="857250"/>
          </a:xfrm>
        </p:spPr>
        <p:txBody>
          <a:bodyPr>
            <a:normAutofit/>
          </a:bodyPr>
          <a:lstStyle/>
          <a:p>
            <a:r>
              <a:rPr lang="en-US" dirty="0"/>
              <a:t>Food allergy and intolerance usage</a:t>
            </a:r>
            <a:br>
              <a:rPr lang="en-US" dirty="0"/>
            </a:br>
            <a:r>
              <a:rPr lang="en-US" dirty="0" err="1"/>
              <a:t>fTag</a:t>
            </a:r>
            <a:r>
              <a:rPr lang="en-US" dirty="0"/>
              <a:t> </a:t>
            </a:r>
            <a:r>
              <a:rPr lang="en-US"/>
              <a:t>with INPI @ </a:t>
            </a:r>
            <a:r>
              <a:rPr lang="en-US" dirty="0" err="1"/>
              <a:t>Vivatech</a:t>
            </a:r>
            <a:endParaRPr lang="fr-FR" dirty="0"/>
          </a:p>
        </p:txBody>
      </p:sp>
      <p:pic>
        <p:nvPicPr>
          <p:cNvPr id="5" name="Imag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22450" y="2117939"/>
            <a:ext cx="1483350" cy="236220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95600" y="1123950"/>
            <a:ext cx="1483350" cy="2362200"/>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03050" y="2117939"/>
            <a:ext cx="1483350" cy="2362200"/>
          </a:xfrm>
          <a:prstGeom prst="rect">
            <a:avLst/>
          </a:prstGeom>
        </p:spPr>
      </p:pic>
    </p:spTree>
    <p:extLst>
      <p:ext uri="{BB962C8B-B14F-4D97-AF65-F5344CB8AC3E}">
        <p14:creationId xmlns:p14="http://schemas.microsoft.com/office/powerpoint/2010/main" val="416007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FF810484-9811-455B-9CE7-D506B2C4A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91871"/>
            <a:ext cx="3931800" cy="1179879"/>
          </a:xfrm>
          <a:prstGeom prst="rect">
            <a:avLst/>
          </a:prstGeom>
        </p:spPr>
      </p:pic>
      <p:pic>
        <p:nvPicPr>
          <p:cNvPr id="11" name="Image 10"/>
          <p:cNvPicPr>
            <a:picLocks noChangeAspect="1"/>
          </p:cNvPicPr>
          <p:nvPr/>
        </p:nvPicPr>
        <p:blipFill>
          <a:blip r:embed="rId4">
            <a:lum contrast="40000"/>
            <a:extLst>
              <a:ext uri="{28A0092B-C50C-407E-A947-70E740481C1C}">
                <a14:useLocalDpi xmlns:a14="http://schemas.microsoft.com/office/drawing/2010/main"/>
              </a:ext>
            </a:extLst>
          </a:blip>
          <a:stretch>
            <a:fillRect/>
          </a:stretch>
        </p:blipFill>
        <p:spPr>
          <a:xfrm>
            <a:off x="0" y="2199378"/>
            <a:ext cx="9144000" cy="2944122"/>
          </a:xfrm>
          <a:prstGeom prst="rect">
            <a:avLst/>
          </a:prstGeom>
        </p:spPr>
      </p:pic>
      <p:pic>
        <p:nvPicPr>
          <p:cNvPr id="22" name="Image 2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827400" y="784575"/>
            <a:ext cx="2088000" cy="3463575"/>
          </a:xfrm>
          <a:prstGeom prst="rect">
            <a:avLst/>
          </a:prstGeom>
        </p:spPr>
      </p:pic>
      <p:sp>
        <p:nvSpPr>
          <p:cNvPr id="29" name="Sous-titre 1"/>
          <p:cNvSpPr txBox="1">
            <a:spLocks/>
          </p:cNvSpPr>
          <p:nvPr/>
        </p:nvSpPr>
        <p:spPr>
          <a:xfrm>
            <a:off x="1371600" y="4670820"/>
            <a:ext cx="6400800" cy="43458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t>2017, September 20th</a:t>
            </a:r>
            <a:endParaRPr lang="fr-FR" sz="2400" dirty="0"/>
          </a:p>
        </p:txBody>
      </p:sp>
      <p:sp>
        <p:nvSpPr>
          <p:cNvPr id="10" name="Sous-titre 1"/>
          <p:cNvSpPr txBox="1">
            <a:spLocks/>
          </p:cNvSpPr>
          <p:nvPr/>
        </p:nvSpPr>
        <p:spPr>
          <a:xfrm>
            <a:off x="2803298" y="343780"/>
            <a:ext cx="3783231" cy="11445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fr-FR" sz="3100" b="1" dirty="0">
              <a:solidFill>
                <a:srgbClr val="0D57A6"/>
              </a:solidFill>
            </a:endParaRPr>
          </a:p>
        </p:txBody>
      </p:sp>
      <p:sp>
        <p:nvSpPr>
          <p:cNvPr id="6" name="Titre 5"/>
          <p:cNvSpPr>
            <a:spLocks noGrp="1"/>
          </p:cNvSpPr>
          <p:nvPr>
            <p:ph type="ctrTitle"/>
          </p:nvPr>
        </p:nvSpPr>
        <p:spPr>
          <a:xfrm>
            <a:off x="228599" y="3069431"/>
            <a:ext cx="6976226" cy="1102519"/>
          </a:xfrm>
        </p:spPr>
        <p:txBody>
          <a:bodyPr>
            <a:noAutofit/>
          </a:bodyPr>
          <a:lstStyle/>
          <a:p>
            <a:pPr algn="l"/>
            <a:r>
              <a:rPr lang="en-US" sz="3600" dirty="0"/>
              <a:t>INTERACTIVE PACKAGING</a:t>
            </a:r>
            <a:br>
              <a:rPr lang="en-US" sz="3600" dirty="0"/>
            </a:br>
            <a:r>
              <a:rPr lang="en-US" sz="3600" b="0" dirty="0"/>
              <a:t>Smart identifiers for the packaging</a:t>
            </a:r>
            <a:br>
              <a:rPr lang="en-US" sz="3600" b="0" dirty="0"/>
            </a:br>
            <a:r>
              <a:rPr lang="en-US" sz="2000" b="0" dirty="0"/>
              <a:t>in food industries, evolving in order to deliver a convenient, personalized, reliable and trusted information to consumers</a:t>
            </a:r>
            <a:endParaRPr lang="fr-FR" sz="2000" b="0" dirty="0"/>
          </a:p>
        </p:txBody>
      </p:sp>
      <p:grpSp>
        <p:nvGrpSpPr>
          <p:cNvPr id="19" name="Groupe 18"/>
          <p:cNvGrpSpPr/>
          <p:nvPr/>
        </p:nvGrpSpPr>
        <p:grpSpPr>
          <a:xfrm>
            <a:off x="2475021" y="416064"/>
            <a:ext cx="1612295" cy="707886"/>
            <a:chOff x="5361770" y="1897729"/>
            <a:chExt cx="3839697" cy="1685835"/>
          </a:xfrm>
        </p:grpSpPr>
        <p:sp>
          <p:nvSpPr>
            <p:cNvPr id="20" name="ZoneTexte 19"/>
            <p:cNvSpPr txBox="1"/>
            <p:nvPr userDrawn="1"/>
          </p:nvSpPr>
          <p:spPr>
            <a:xfrm>
              <a:off x="6681872" y="1897729"/>
              <a:ext cx="2519595" cy="1685835"/>
            </a:xfrm>
            <a:prstGeom prst="rect">
              <a:avLst/>
            </a:prstGeom>
            <a:noFill/>
          </p:spPr>
          <p:txBody>
            <a:bodyPr wrap="none" rtlCol="0">
              <a:spAutoFit/>
            </a:bodyPr>
            <a:lstStyle/>
            <a:p>
              <a:pPr algn="r"/>
              <a:r>
                <a:rPr lang="fr-FR" sz="4000" b="1" dirty="0" err="1">
                  <a:solidFill>
                    <a:srgbClr val="6D6D6D"/>
                  </a:solidFill>
                </a:rPr>
                <a:t>fTag</a:t>
              </a:r>
              <a:endParaRPr lang="en-US" sz="4000" b="1" dirty="0">
                <a:solidFill>
                  <a:srgbClr val="6D6D6D"/>
                </a:solidFill>
              </a:endParaRPr>
            </a:p>
          </p:txBody>
        </p:sp>
        <p:pic>
          <p:nvPicPr>
            <p:cNvPr id="21" name="Imag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61770" y="2044063"/>
              <a:ext cx="1334637" cy="1314922"/>
            </a:xfrm>
            <a:prstGeom prst="rect">
              <a:avLst/>
            </a:prstGeom>
          </p:spPr>
        </p:pic>
      </p:grpSp>
      <p:pic>
        <p:nvPicPr>
          <p:cNvPr id="25" name="Image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65439" y="448393"/>
            <a:ext cx="3049761" cy="613487"/>
          </a:xfrm>
          <a:prstGeom prst="rect">
            <a:avLst/>
          </a:prstGeom>
        </p:spPr>
      </p:pic>
      <p:sp>
        <p:nvSpPr>
          <p:cNvPr id="28" name="Titre 5"/>
          <p:cNvSpPr txBox="1">
            <a:spLocks/>
          </p:cNvSpPr>
          <p:nvPr/>
        </p:nvSpPr>
        <p:spPr>
          <a:xfrm>
            <a:off x="304800" y="3257550"/>
            <a:ext cx="7772400" cy="1102519"/>
          </a:xfrm>
          <a:prstGeom prst="rect">
            <a:avLst/>
          </a:prstGeom>
        </p:spPr>
        <p:txBody>
          <a:bodyPr vert="horz" lIns="91440" tIns="45720" rIns="91440" bIns="45720" rtlCol="0" anchor="ctr">
            <a:noAutofit/>
          </a:bodyPr>
          <a:lstStyle>
            <a:lvl1pPr algn="r" defTabSz="914400" rtl="0" eaLnBrk="1" latinLnBrk="0" hangingPunct="1">
              <a:spcBef>
                <a:spcPct val="0"/>
              </a:spcBef>
              <a:buNone/>
              <a:defRPr sz="2300" b="1" kern="1200">
                <a:solidFill>
                  <a:schemeClr val="tx1"/>
                </a:solidFill>
                <a:latin typeface="+mj-lt"/>
                <a:ea typeface="+mj-ea"/>
                <a:cs typeface="+mj-cs"/>
              </a:defRPr>
            </a:lvl1pPr>
          </a:lstStyle>
          <a:p>
            <a:pPr algn="l"/>
            <a:endParaRPr lang="fr-FR" sz="2800" b="0" dirty="0"/>
          </a:p>
        </p:txBody>
      </p:sp>
      <p:pic>
        <p:nvPicPr>
          <p:cNvPr id="30" name="Imag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14425" y="2273174"/>
            <a:ext cx="719975" cy="720000"/>
          </a:xfrm>
          <a:prstGeom prst="rect">
            <a:avLst/>
          </a:prstGeom>
        </p:spPr>
      </p:pic>
      <p:pic>
        <p:nvPicPr>
          <p:cNvPr id="31" name="Image 3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814425" y="3979500"/>
            <a:ext cx="719975" cy="720000"/>
          </a:xfrm>
          <a:prstGeom prst="rect">
            <a:avLst/>
          </a:prstGeom>
        </p:spPr>
      </p:pic>
      <p:pic>
        <p:nvPicPr>
          <p:cNvPr id="32" name="Image 3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14425" y="1420012"/>
            <a:ext cx="719975" cy="720000"/>
          </a:xfrm>
          <a:prstGeom prst="rect">
            <a:avLst/>
          </a:prstGeom>
        </p:spPr>
      </p:pic>
      <p:pic>
        <p:nvPicPr>
          <p:cNvPr id="33" name="Image 3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814425" y="3126336"/>
            <a:ext cx="719975" cy="720000"/>
          </a:xfrm>
          <a:prstGeom prst="rect">
            <a:avLst/>
          </a:prstGeom>
        </p:spPr>
      </p:pic>
      <p:pic>
        <p:nvPicPr>
          <p:cNvPr id="34" name="Image 3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814425" y="566850"/>
            <a:ext cx="719975" cy="720000"/>
          </a:xfrm>
          <a:prstGeom prst="rect">
            <a:avLst/>
          </a:prstGeom>
        </p:spPr>
      </p:pic>
    </p:spTree>
    <p:extLst>
      <p:ext uri="{BB962C8B-B14F-4D97-AF65-F5344CB8AC3E}">
        <p14:creationId xmlns:p14="http://schemas.microsoft.com/office/powerpoint/2010/main" val="41357153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8"/>
          <p:cNvSpPr>
            <a:spLocks noGrp="1"/>
          </p:cNvSpPr>
          <p:nvPr>
            <p:ph type="title"/>
          </p:nvPr>
        </p:nvSpPr>
        <p:spPr/>
        <p:txBody>
          <a:bodyPr>
            <a:normAutofit fontScale="90000"/>
          </a:bodyPr>
          <a:lstStyle/>
          <a:p>
            <a:pPr lvl="0"/>
            <a:r>
              <a:rPr lang="en-US" dirty="0"/>
              <a:t>Food allergy and intolerance management</a:t>
            </a:r>
            <a:br>
              <a:rPr lang="en-US" dirty="0"/>
            </a:br>
            <a:r>
              <a:rPr lang="en-US" dirty="0"/>
              <a:t>INCO – European Union (EU)'s 1169/2011 regulation</a:t>
            </a:r>
            <a:endParaRPr lang="fr-FR" dirty="0"/>
          </a:p>
        </p:txBody>
      </p:sp>
      <p:sp>
        <p:nvSpPr>
          <p:cNvPr id="2" name="Rectangle 1"/>
          <p:cNvSpPr/>
          <p:nvPr/>
        </p:nvSpPr>
        <p:spPr>
          <a:xfrm>
            <a:off x="381000" y="1276350"/>
            <a:ext cx="8425375" cy="3508653"/>
          </a:xfrm>
          <a:prstGeom prst="rect">
            <a:avLst/>
          </a:prstGeom>
        </p:spPr>
        <p:txBody>
          <a:bodyPr wrap="square">
            <a:spAutoFit/>
          </a:bodyPr>
          <a:lstStyle/>
          <a:p>
            <a:pPr algn="just"/>
            <a:r>
              <a:rPr lang="en-US" sz="2200" dirty="0"/>
              <a:t>The European Union (EU)'s 1169/2011 regulation, commonly referred to as INCO (Information to Consumers), makes mandatory for brands to provide consumers with clearer information about the food products.</a:t>
            </a:r>
          </a:p>
          <a:p>
            <a:pPr algn="just"/>
            <a:endParaRPr lang="en-US" sz="1200" dirty="0"/>
          </a:p>
          <a:p>
            <a:pPr algn="ctr"/>
            <a:r>
              <a:rPr lang="en-US" sz="2200" b="1" dirty="0" err="1"/>
              <a:t>fTag</a:t>
            </a:r>
            <a:r>
              <a:rPr lang="en-US" sz="2200" b="1" dirty="0"/>
              <a:t> is the optimal solution</a:t>
            </a:r>
          </a:p>
          <a:p>
            <a:pPr marL="342900" indent="-342900" algn="ctr">
              <a:buFontTx/>
              <a:buChar char="-"/>
            </a:pPr>
            <a:r>
              <a:rPr lang="fr-FR" sz="2200" b="1" dirty="0"/>
              <a:t>to help brand </a:t>
            </a:r>
            <a:r>
              <a:rPr lang="fr-FR" sz="2200" b="1" dirty="0" err="1"/>
              <a:t>owners</a:t>
            </a:r>
            <a:r>
              <a:rPr lang="fr-FR" sz="2200" b="1" dirty="0"/>
              <a:t> to </a:t>
            </a:r>
            <a:r>
              <a:rPr lang="fr-FR" sz="2200" b="1" dirty="0" err="1"/>
              <a:t>be</a:t>
            </a:r>
            <a:r>
              <a:rPr lang="fr-FR" sz="2200" b="1" dirty="0"/>
              <a:t> </a:t>
            </a:r>
            <a:r>
              <a:rPr lang="fr-FR" sz="2200" b="1" dirty="0" err="1"/>
              <a:t>compliant</a:t>
            </a:r>
            <a:r>
              <a:rPr lang="fr-FR" sz="2200" b="1" dirty="0"/>
              <a:t> </a:t>
            </a:r>
            <a:r>
              <a:rPr lang="fr-FR" sz="2200" b="1" dirty="0" err="1"/>
              <a:t>with</a:t>
            </a:r>
            <a:r>
              <a:rPr lang="fr-FR" sz="2200" b="1" dirty="0"/>
              <a:t> the </a:t>
            </a:r>
            <a:r>
              <a:rPr lang="fr-FR" sz="2200" b="1" dirty="0" err="1"/>
              <a:t>regulation</a:t>
            </a:r>
            <a:endParaRPr lang="fr-FR" sz="2200" b="1" dirty="0"/>
          </a:p>
          <a:p>
            <a:pPr marL="342900" indent="-342900" algn="ctr">
              <a:buFontTx/>
              <a:buChar char="-"/>
            </a:pPr>
            <a:r>
              <a:rPr lang="fr-FR" sz="2200" b="1" dirty="0"/>
              <a:t>to </a:t>
            </a:r>
            <a:r>
              <a:rPr lang="en-US" sz="2200" b="1" dirty="0"/>
              <a:t> provide convenience to users, consumers and patients</a:t>
            </a:r>
          </a:p>
          <a:p>
            <a:pPr marL="342900" indent="-342900" algn="ctr">
              <a:buFontTx/>
              <a:buChar char="-"/>
            </a:pPr>
            <a:endParaRPr lang="en-US" sz="1200" b="1" dirty="0"/>
          </a:p>
          <a:p>
            <a:pPr algn="just"/>
            <a:r>
              <a:rPr lang="en-US" sz="2200" dirty="0"/>
              <a:t>Information on products with an allergenic or intolerance effect should be given to enable consumers, to make informed choices which are tailored and safe for them.</a:t>
            </a:r>
          </a:p>
        </p:txBody>
      </p:sp>
    </p:spTree>
    <p:extLst>
      <p:ext uri="{BB962C8B-B14F-4D97-AF65-F5344CB8AC3E}">
        <p14:creationId xmlns:p14="http://schemas.microsoft.com/office/powerpoint/2010/main" val="25298273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03"/>
            <a:ext cx="9144000" cy="5142094"/>
          </a:xfrm>
          <a:prstGeom prst="rect">
            <a:avLst/>
          </a:prstGeom>
        </p:spPr>
      </p:pic>
      <p:sp>
        <p:nvSpPr>
          <p:cNvPr id="31" name="TextBox 20"/>
          <p:cNvSpPr txBox="1"/>
          <p:nvPr/>
        </p:nvSpPr>
        <p:spPr>
          <a:xfrm>
            <a:off x="3124200" y="4781550"/>
            <a:ext cx="2895600" cy="338554"/>
          </a:xfrm>
          <a:prstGeom prst="rect">
            <a:avLst/>
          </a:prstGeom>
          <a:noFill/>
        </p:spPr>
        <p:txBody>
          <a:bodyPr wrap="square" rtlCol="0">
            <a:spAutoFit/>
          </a:bodyPr>
          <a:lstStyle/>
          <a:p>
            <a:pPr algn="ctr"/>
            <a:r>
              <a:rPr lang="en-US" sz="1600" i="1" dirty="0">
                <a:solidFill>
                  <a:schemeClr val="bg1"/>
                </a:solidFill>
              </a:rPr>
              <a:t>Ralls, Texas – Grain silos</a:t>
            </a:r>
          </a:p>
        </p:txBody>
      </p:sp>
      <p:sp>
        <p:nvSpPr>
          <p:cNvPr id="13" name="Title 16"/>
          <p:cNvSpPr txBox="1">
            <a:spLocks/>
          </p:cNvSpPr>
          <p:nvPr/>
        </p:nvSpPr>
        <p:spPr>
          <a:xfrm>
            <a:off x="2438400" y="895351"/>
            <a:ext cx="6477000" cy="1523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r"/>
            <a:r>
              <a:rPr lang="fr-FR" sz="3200" cap="all" dirty="0" err="1">
                <a:solidFill>
                  <a:schemeClr val="bg1"/>
                </a:solidFill>
                <a:effectLst>
                  <a:outerShdw blurRad="38100" dist="38100" dir="2700000" algn="tl">
                    <a:srgbClr val="000000">
                      <a:alpha val="43137"/>
                    </a:srgbClr>
                  </a:outerShdw>
                </a:effectLst>
              </a:rPr>
              <a:t>SeveraL</a:t>
            </a:r>
            <a:r>
              <a:rPr lang="fr-FR" sz="3200" cap="all" dirty="0">
                <a:solidFill>
                  <a:schemeClr val="bg1"/>
                </a:solidFill>
                <a:effectLst>
                  <a:outerShdw blurRad="38100" dist="38100" dir="2700000" algn="tl">
                    <a:srgbClr val="000000">
                      <a:alpha val="43137"/>
                    </a:srgbClr>
                  </a:outerShdw>
                </a:effectLst>
              </a:rPr>
              <a:t> USAGES</a:t>
            </a:r>
            <a:endParaRPr lang="fr-FR" sz="4400" b="0" dirty="0">
              <a:solidFill>
                <a:schemeClr val="bg1"/>
              </a:solidFill>
              <a:effectLst>
                <a:outerShdw blurRad="38100" dist="38100" dir="2700000" algn="tl">
                  <a:srgbClr val="000000">
                    <a:alpha val="43137"/>
                  </a:srgbClr>
                </a:outerShdw>
              </a:effectLst>
            </a:endParaRPr>
          </a:p>
        </p:txBody>
      </p:sp>
      <p:sp>
        <p:nvSpPr>
          <p:cNvPr id="15" name="TextBox 7"/>
          <p:cNvSpPr txBox="1"/>
          <p:nvPr/>
        </p:nvSpPr>
        <p:spPr>
          <a:xfrm>
            <a:off x="0" y="4774168"/>
            <a:ext cx="2899063" cy="338554"/>
          </a:xfrm>
          <a:prstGeom prst="rect">
            <a:avLst/>
          </a:prstGeom>
          <a:noFill/>
        </p:spPr>
        <p:txBody>
          <a:bodyPr wrap="none" rtlCol="0">
            <a:spAutoFit/>
          </a:bodyPr>
          <a:lstStyle/>
          <a:p>
            <a:r>
              <a:rPr lang="fr-FR" sz="1600" dirty="0">
                <a:solidFill>
                  <a:schemeClr val="bg1"/>
                </a:solidFill>
                <a:effectLst>
                  <a:outerShdw blurRad="38100" dist="38100" dir="2700000" algn="tl">
                    <a:srgbClr val="000000">
                      <a:alpha val="43137"/>
                    </a:srgbClr>
                  </a:outerShdw>
                </a:effectLst>
              </a:rPr>
              <a:t>Marketing, Commerce, </a:t>
            </a:r>
            <a:r>
              <a:rPr lang="fr-FR" sz="1600" dirty="0" err="1">
                <a:solidFill>
                  <a:schemeClr val="bg1"/>
                </a:solidFill>
                <a:effectLst>
                  <a:outerShdw blurRad="38100" dist="38100" dir="2700000" algn="tl">
                    <a:srgbClr val="000000">
                      <a:alpha val="43137"/>
                    </a:srgbClr>
                  </a:outerShdw>
                </a:effectLst>
              </a:rPr>
              <a:t>Logistic</a:t>
            </a:r>
            <a:r>
              <a:rPr lang="fr-FR" sz="1600" dirty="0">
                <a:solidFill>
                  <a:schemeClr val="bg1"/>
                </a:solidFill>
                <a:effectLst>
                  <a:outerShdw blurRad="38100" dist="38100" dir="2700000" algn="tl">
                    <a:srgbClr val="000000">
                      <a:alpha val="43137"/>
                    </a:srgbClr>
                  </a:outerShdw>
                </a:effectLst>
              </a:rPr>
              <a:t>…</a:t>
            </a:r>
          </a:p>
        </p:txBody>
      </p:sp>
      <p:pic>
        <p:nvPicPr>
          <p:cNvPr id="7" name="Image 6">
            <a:extLst>
              <a:ext uri="{FF2B5EF4-FFF2-40B4-BE49-F238E27FC236}">
                <a16:creationId xmlns:a16="http://schemas.microsoft.com/office/drawing/2014/main" id="{41ED6F3D-0E1F-4C62-8397-BF25B34DCC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1" y="181735"/>
            <a:ext cx="1420151" cy="426168"/>
          </a:xfrm>
          <a:prstGeom prst="rect">
            <a:avLst/>
          </a:prstGeom>
        </p:spPr>
      </p:pic>
    </p:spTree>
    <p:extLst>
      <p:ext uri="{BB962C8B-B14F-4D97-AF65-F5344CB8AC3E}">
        <p14:creationId xmlns:p14="http://schemas.microsoft.com/office/powerpoint/2010/main" val="13558651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screen">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a:ext>
            </a:extLst>
          </a:blip>
          <a:stretch>
            <a:fillRect/>
          </a:stretch>
        </p:blipFill>
        <p:spPr>
          <a:xfrm>
            <a:off x="0" y="703"/>
            <a:ext cx="9144000" cy="5142094"/>
          </a:xfrm>
          <a:prstGeom prst="rect">
            <a:avLst/>
          </a:prstGeom>
        </p:spPr>
      </p:pic>
      <p:sp>
        <p:nvSpPr>
          <p:cNvPr id="31" name="TextBox 20"/>
          <p:cNvSpPr txBox="1"/>
          <p:nvPr/>
        </p:nvSpPr>
        <p:spPr>
          <a:xfrm>
            <a:off x="3124200" y="4781550"/>
            <a:ext cx="2895600" cy="338554"/>
          </a:xfrm>
          <a:prstGeom prst="rect">
            <a:avLst/>
          </a:prstGeom>
          <a:noFill/>
        </p:spPr>
        <p:txBody>
          <a:bodyPr wrap="square" rtlCol="0">
            <a:spAutoFit/>
          </a:bodyPr>
          <a:lstStyle/>
          <a:p>
            <a:pPr algn="ctr"/>
            <a:r>
              <a:rPr lang="fr-FR" sz="1600" i="1" dirty="0">
                <a:solidFill>
                  <a:schemeClr val="bg1"/>
                </a:solidFill>
              </a:rPr>
              <a:t>Babel Tour, Pieter Bruegel</a:t>
            </a:r>
            <a:endParaRPr lang="en-US" sz="1600" i="1" dirty="0">
              <a:solidFill>
                <a:schemeClr val="bg1"/>
              </a:solidFill>
            </a:endParaRPr>
          </a:p>
        </p:txBody>
      </p:sp>
      <p:sp>
        <p:nvSpPr>
          <p:cNvPr id="10" name="Title 16"/>
          <p:cNvSpPr txBox="1">
            <a:spLocks/>
          </p:cNvSpPr>
          <p:nvPr/>
        </p:nvSpPr>
        <p:spPr>
          <a:xfrm>
            <a:off x="2438400" y="895351"/>
            <a:ext cx="6477000" cy="1523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r"/>
            <a:r>
              <a:rPr lang="fr-FR" sz="3200" cap="all" dirty="0">
                <a:solidFill>
                  <a:schemeClr val="bg1"/>
                </a:solidFill>
                <a:effectLst>
                  <a:outerShdw blurRad="38100" dist="38100" dir="2700000" algn="tl">
                    <a:srgbClr val="000000">
                      <a:alpha val="43137"/>
                    </a:srgbClr>
                  </a:outerShdw>
                </a:effectLst>
              </a:rPr>
              <a:t>SEVERAL TECHNOLOGIES</a:t>
            </a:r>
            <a:endParaRPr lang="fr-FR" sz="4400" b="0" dirty="0">
              <a:solidFill>
                <a:schemeClr val="bg1"/>
              </a:solidFill>
              <a:effectLst>
                <a:outerShdw blurRad="38100" dist="38100" dir="2700000" algn="tl">
                  <a:srgbClr val="000000">
                    <a:alpha val="43137"/>
                  </a:srgbClr>
                </a:outerShdw>
              </a:effectLst>
            </a:endParaRPr>
          </a:p>
        </p:txBody>
      </p:sp>
      <p:sp>
        <p:nvSpPr>
          <p:cNvPr id="12" name="TextBox 7"/>
          <p:cNvSpPr txBox="1"/>
          <p:nvPr/>
        </p:nvSpPr>
        <p:spPr>
          <a:xfrm>
            <a:off x="0" y="4774168"/>
            <a:ext cx="1863523" cy="338554"/>
          </a:xfrm>
          <a:prstGeom prst="rect">
            <a:avLst/>
          </a:prstGeom>
          <a:noFill/>
        </p:spPr>
        <p:txBody>
          <a:bodyPr wrap="none" rtlCol="0">
            <a:spAutoFit/>
          </a:bodyPr>
          <a:lstStyle/>
          <a:p>
            <a:r>
              <a:rPr lang="fr-FR" sz="1600" dirty="0">
                <a:solidFill>
                  <a:schemeClr val="bg1"/>
                </a:solidFill>
                <a:effectLst>
                  <a:outerShdw blurRad="38100" dist="38100" dir="2700000" algn="tl">
                    <a:srgbClr val="000000">
                      <a:alpha val="43137"/>
                    </a:srgbClr>
                  </a:outerShdw>
                </a:effectLst>
              </a:rPr>
              <a:t>QR, DM, UPC, NFC…</a:t>
            </a:r>
          </a:p>
        </p:txBody>
      </p:sp>
      <p:pic>
        <p:nvPicPr>
          <p:cNvPr id="7" name="Image 6">
            <a:extLst>
              <a:ext uri="{FF2B5EF4-FFF2-40B4-BE49-F238E27FC236}">
                <a16:creationId xmlns:a16="http://schemas.microsoft.com/office/drawing/2014/main" id="{9C79D51A-5A94-449B-8DDB-0F746BDBF3D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2401" y="181735"/>
            <a:ext cx="1420151" cy="426168"/>
          </a:xfrm>
          <a:prstGeom prst="rect">
            <a:avLst/>
          </a:prstGeom>
        </p:spPr>
      </p:pic>
    </p:spTree>
    <p:extLst>
      <p:ext uri="{BB962C8B-B14F-4D97-AF65-F5344CB8AC3E}">
        <p14:creationId xmlns:p14="http://schemas.microsoft.com/office/powerpoint/2010/main" val="39610009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noelGS1-EN[1]_shape_00086.emf"/>
          <p:cNvPicPr>
            <a:picLocks noChangeAspect="1"/>
          </p:cNvPicPr>
          <p:nvPr/>
        </p:nvPicPr>
        <p:blipFill>
          <a:blip r:embed="rId3" cstate="print"/>
          <a:stretch>
            <a:fillRect/>
          </a:stretch>
        </p:blipFill>
        <p:spPr>
          <a:xfrm>
            <a:off x="0" y="2114550"/>
            <a:ext cx="9144000" cy="1782893"/>
          </a:xfrm>
          <a:prstGeom prst="rect">
            <a:avLst/>
          </a:prstGeom>
        </p:spPr>
      </p:pic>
      <p:pic>
        <p:nvPicPr>
          <p:cNvPr id="27" name="Picture 2" descr="C:\Documents and Settings\Laurent T.LAURENT-11A161F\Bureau\NEW TREE\Image tags\NFC+QR_s2.e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81400" y="2111550"/>
            <a:ext cx="1908000" cy="1908000"/>
          </a:xfrm>
          <a:prstGeom prst="rect">
            <a:avLst/>
          </a:prstGeom>
          <a:noFill/>
        </p:spPr>
      </p:pic>
      <p:sp>
        <p:nvSpPr>
          <p:cNvPr id="36" name="Rectangle 35"/>
          <p:cNvSpPr/>
          <p:nvPr/>
        </p:nvSpPr>
        <p:spPr>
          <a:xfrm>
            <a:off x="510794" y="3638550"/>
            <a:ext cx="2384806" cy="707886"/>
          </a:xfrm>
          <a:prstGeom prst="rect">
            <a:avLst/>
          </a:prstGeom>
        </p:spPr>
        <p:txBody>
          <a:bodyPr wrap="square">
            <a:spAutoFit/>
          </a:bodyPr>
          <a:lstStyle/>
          <a:p>
            <a:r>
              <a:rPr lang="fr-FR" sz="2000" b="1" dirty="0" err="1">
                <a:solidFill>
                  <a:schemeClr val="bg1">
                    <a:lumMod val="65000"/>
                  </a:schemeClr>
                </a:solidFill>
              </a:rPr>
              <a:t>With</a:t>
            </a:r>
            <a:r>
              <a:rPr lang="fr-FR" sz="2000" b="1" dirty="0">
                <a:solidFill>
                  <a:schemeClr val="bg1">
                    <a:lumMod val="65000"/>
                  </a:schemeClr>
                </a:solidFill>
              </a:rPr>
              <a:t>…</a:t>
            </a:r>
          </a:p>
          <a:p>
            <a:r>
              <a:rPr lang="fr-FR" sz="2000" b="1" dirty="0"/>
              <a:t>Visual Identifier </a:t>
            </a:r>
          </a:p>
        </p:txBody>
      </p:sp>
      <p:sp>
        <p:nvSpPr>
          <p:cNvPr id="38" name="Rectangle 37"/>
          <p:cNvSpPr/>
          <p:nvPr/>
        </p:nvSpPr>
        <p:spPr>
          <a:xfrm>
            <a:off x="6310606" y="3638550"/>
            <a:ext cx="2398800" cy="1015663"/>
          </a:xfrm>
          <a:prstGeom prst="rect">
            <a:avLst/>
          </a:prstGeom>
        </p:spPr>
        <p:txBody>
          <a:bodyPr wrap="square">
            <a:spAutoFit/>
          </a:bodyPr>
          <a:lstStyle/>
          <a:p>
            <a:pPr algn="r"/>
            <a:r>
              <a:rPr lang="fr-FR" sz="2000" b="1" dirty="0" err="1">
                <a:solidFill>
                  <a:schemeClr val="bg1">
                    <a:lumMod val="65000"/>
                  </a:schemeClr>
                </a:solidFill>
              </a:rPr>
              <a:t>Exist</a:t>
            </a:r>
            <a:r>
              <a:rPr lang="fr-FR" sz="2000" b="1" dirty="0">
                <a:solidFill>
                  <a:schemeClr val="bg1">
                    <a:lumMod val="65000"/>
                  </a:schemeClr>
                </a:solidFill>
              </a:rPr>
              <a:t>…</a:t>
            </a:r>
          </a:p>
          <a:p>
            <a:pPr algn="r"/>
            <a:r>
              <a:rPr lang="fr-FR" sz="2000" b="1" dirty="0"/>
              <a:t>Blockchain</a:t>
            </a:r>
            <a:br>
              <a:rPr lang="fr-FR" sz="2000" b="1" dirty="0"/>
            </a:br>
            <a:r>
              <a:rPr lang="fr-FR" sz="2000" b="1" dirty="0"/>
              <a:t>public </a:t>
            </a:r>
            <a:r>
              <a:rPr lang="fr-FR" sz="2000" b="1" dirty="0" err="1"/>
              <a:t>ledger</a:t>
            </a:r>
            <a:endParaRPr lang="fr-FR" sz="2000" b="1" dirty="0"/>
          </a:p>
        </p:txBody>
      </p:sp>
      <p:sp>
        <p:nvSpPr>
          <p:cNvPr id="39" name="Rectangle 38"/>
          <p:cNvSpPr/>
          <p:nvPr/>
        </p:nvSpPr>
        <p:spPr>
          <a:xfrm>
            <a:off x="510794" y="2449748"/>
            <a:ext cx="2110994" cy="1015663"/>
          </a:xfrm>
          <a:prstGeom prst="rect">
            <a:avLst/>
          </a:prstGeom>
        </p:spPr>
        <p:txBody>
          <a:bodyPr wrap="square">
            <a:spAutoFit/>
          </a:bodyPr>
          <a:lstStyle/>
          <a:p>
            <a:r>
              <a:rPr lang="fr-FR" sz="2000" b="1" dirty="0" err="1">
                <a:solidFill>
                  <a:schemeClr val="bg1">
                    <a:lumMod val="65000"/>
                  </a:schemeClr>
                </a:solidFill>
              </a:rPr>
              <a:t>When</a:t>
            </a:r>
            <a:r>
              <a:rPr lang="fr-FR" sz="2000" b="1" dirty="0">
                <a:solidFill>
                  <a:schemeClr val="bg1">
                    <a:lumMod val="65000"/>
                  </a:schemeClr>
                </a:solidFill>
              </a:rPr>
              <a:t>…</a:t>
            </a:r>
          </a:p>
          <a:p>
            <a:r>
              <a:rPr lang="fr-FR" sz="2000" b="1" dirty="0" err="1"/>
              <a:t>Timestamp</a:t>
            </a:r>
            <a:br>
              <a:rPr lang="fr-FR" sz="2000" b="1" dirty="0"/>
            </a:br>
            <a:r>
              <a:rPr lang="fr-FR" sz="2000" b="1" dirty="0" err="1"/>
              <a:t>Period</a:t>
            </a:r>
            <a:r>
              <a:rPr lang="fr-FR" sz="2000" b="1" dirty="0"/>
              <a:t> of Time</a:t>
            </a:r>
          </a:p>
        </p:txBody>
      </p:sp>
      <p:sp>
        <p:nvSpPr>
          <p:cNvPr id="40" name="Rectangle 39"/>
          <p:cNvSpPr/>
          <p:nvPr/>
        </p:nvSpPr>
        <p:spPr>
          <a:xfrm>
            <a:off x="6096000" y="1047750"/>
            <a:ext cx="2613406" cy="1015663"/>
          </a:xfrm>
          <a:prstGeom prst="rect">
            <a:avLst/>
          </a:prstGeom>
        </p:spPr>
        <p:txBody>
          <a:bodyPr wrap="square">
            <a:spAutoFit/>
          </a:bodyPr>
          <a:lstStyle/>
          <a:p>
            <a:pPr algn="r"/>
            <a:r>
              <a:rPr lang="fr-FR" sz="2000" b="1" dirty="0" err="1">
                <a:solidFill>
                  <a:schemeClr val="bg1">
                    <a:lumMod val="65000"/>
                  </a:schemeClr>
                </a:solidFill>
              </a:rPr>
              <a:t>What</a:t>
            </a:r>
            <a:r>
              <a:rPr lang="fr-FR" sz="2000" b="1" dirty="0">
                <a:solidFill>
                  <a:schemeClr val="bg1">
                    <a:lumMod val="65000"/>
                  </a:schemeClr>
                </a:solidFill>
              </a:rPr>
              <a:t>…</a:t>
            </a:r>
          </a:p>
          <a:p>
            <a:pPr algn="r"/>
            <a:r>
              <a:rPr lang="fr-FR" sz="2000" b="1" dirty="0"/>
              <a:t>Label Signature</a:t>
            </a:r>
            <a:br>
              <a:rPr lang="fr-FR" sz="2000" b="1" dirty="0"/>
            </a:br>
            <a:r>
              <a:rPr lang="fr-FR" sz="2000" b="1" dirty="0"/>
              <a:t>Product Signature</a:t>
            </a:r>
          </a:p>
        </p:txBody>
      </p:sp>
      <p:cxnSp>
        <p:nvCxnSpPr>
          <p:cNvPr id="18" name="Straight Arrow Connector 14"/>
          <p:cNvCxnSpPr/>
          <p:nvPr/>
        </p:nvCxnSpPr>
        <p:spPr>
          <a:xfrm>
            <a:off x="2238600" y="2918251"/>
            <a:ext cx="1800000"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14"/>
          <p:cNvCxnSpPr/>
          <p:nvPr/>
        </p:nvCxnSpPr>
        <p:spPr>
          <a:xfrm rot="18900000">
            <a:off x="2502203" y="3817747"/>
            <a:ext cx="1800000"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14"/>
          <p:cNvCxnSpPr/>
          <p:nvPr/>
        </p:nvCxnSpPr>
        <p:spPr>
          <a:xfrm rot="2700000" flipV="1">
            <a:off x="2502203" y="1912747"/>
            <a:ext cx="1800000"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14"/>
          <p:cNvCxnSpPr/>
          <p:nvPr/>
        </p:nvCxnSpPr>
        <p:spPr>
          <a:xfrm flipH="1">
            <a:off x="5105400" y="2918251"/>
            <a:ext cx="1800000"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14"/>
          <p:cNvCxnSpPr/>
          <p:nvPr/>
        </p:nvCxnSpPr>
        <p:spPr>
          <a:xfrm rot="2700000" flipH="1">
            <a:off x="4841797" y="3817747"/>
            <a:ext cx="1800000"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14"/>
          <p:cNvCxnSpPr/>
          <p:nvPr/>
        </p:nvCxnSpPr>
        <p:spPr>
          <a:xfrm rot="18900000" flipH="1" flipV="1">
            <a:off x="4841797" y="1912748"/>
            <a:ext cx="1800000"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10606" y="2449749"/>
            <a:ext cx="2398800" cy="1015663"/>
          </a:xfrm>
          <a:prstGeom prst="rect">
            <a:avLst/>
          </a:prstGeom>
        </p:spPr>
        <p:txBody>
          <a:bodyPr wrap="square">
            <a:spAutoFit/>
          </a:bodyPr>
          <a:lstStyle/>
          <a:p>
            <a:pPr algn="r"/>
            <a:r>
              <a:rPr lang="fr-FR" sz="2000" b="1" dirty="0" err="1">
                <a:solidFill>
                  <a:schemeClr val="bg1">
                    <a:lumMod val="65000"/>
                  </a:schemeClr>
                </a:solidFill>
              </a:rPr>
              <a:t>What</a:t>
            </a:r>
            <a:r>
              <a:rPr lang="fr-FR" sz="2000" b="1" dirty="0">
                <a:solidFill>
                  <a:schemeClr val="bg1">
                    <a:lumMod val="65000"/>
                  </a:schemeClr>
                </a:solidFill>
              </a:rPr>
              <a:t>…</a:t>
            </a:r>
          </a:p>
          <a:p>
            <a:pPr algn="r"/>
            <a:r>
              <a:rPr lang="fr-FR" sz="2000" b="1" dirty="0"/>
              <a:t>ERP Identifier,</a:t>
            </a:r>
            <a:br>
              <a:rPr lang="fr-FR" sz="2000" b="1" dirty="0"/>
            </a:br>
            <a:r>
              <a:rPr lang="fr-FR" sz="2000" b="1" dirty="0"/>
              <a:t>GTIN Identifier</a:t>
            </a:r>
          </a:p>
        </p:txBody>
      </p:sp>
      <p:sp>
        <p:nvSpPr>
          <p:cNvPr id="19" name="Rectangle 18"/>
          <p:cNvSpPr/>
          <p:nvPr/>
        </p:nvSpPr>
        <p:spPr>
          <a:xfrm>
            <a:off x="510794" y="1047750"/>
            <a:ext cx="1905000" cy="1015663"/>
          </a:xfrm>
          <a:prstGeom prst="rect">
            <a:avLst/>
          </a:prstGeom>
        </p:spPr>
        <p:txBody>
          <a:bodyPr wrap="square">
            <a:spAutoFit/>
          </a:bodyPr>
          <a:lstStyle/>
          <a:p>
            <a:r>
              <a:rPr lang="fr-FR" sz="2000" b="1" dirty="0" err="1">
                <a:solidFill>
                  <a:schemeClr val="bg1">
                    <a:lumMod val="65000"/>
                  </a:schemeClr>
                </a:solidFill>
              </a:rPr>
              <a:t>Where</a:t>
            </a:r>
            <a:r>
              <a:rPr lang="fr-FR" sz="2000" b="1" dirty="0">
                <a:solidFill>
                  <a:schemeClr val="bg1">
                    <a:lumMod val="65000"/>
                  </a:schemeClr>
                </a:solidFill>
              </a:rPr>
              <a:t>…</a:t>
            </a:r>
            <a:br>
              <a:rPr lang="fr-FR" sz="2000" b="1" dirty="0">
                <a:solidFill>
                  <a:schemeClr val="bg1">
                    <a:lumMod val="65000"/>
                  </a:schemeClr>
                </a:solidFill>
              </a:rPr>
            </a:br>
            <a:r>
              <a:rPr lang="fr-FR" sz="2000" b="1" dirty="0" err="1"/>
              <a:t>Geocoding</a:t>
            </a:r>
            <a:br>
              <a:rPr lang="fr-FR" sz="2000" b="1" dirty="0"/>
            </a:br>
            <a:r>
              <a:rPr lang="fr-FR" sz="2000" b="1" dirty="0"/>
              <a:t>Region</a:t>
            </a:r>
          </a:p>
        </p:txBody>
      </p:sp>
      <p:sp>
        <p:nvSpPr>
          <p:cNvPr id="22" name="Rectangle 21"/>
          <p:cNvSpPr/>
          <p:nvPr/>
        </p:nvSpPr>
        <p:spPr>
          <a:xfrm>
            <a:off x="3582900" y="4026753"/>
            <a:ext cx="1905000" cy="954107"/>
          </a:xfrm>
          <a:prstGeom prst="rect">
            <a:avLst/>
          </a:prstGeom>
        </p:spPr>
        <p:txBody>
          <a:bodyPr wrap="square">
            <a:spAutoFit/>
          </a:bodyPr>
          <a:lstStyle/>
          <a:p>
            <a:pPr algn="ctr"/>
            <a:r>
              <a:rPr lang="fr-FR" sz="2800" b="1" dirty="0" err="1"/>
              <a:t>xTag</a:t>
            </a:r>
            <a:r>
              <a:rPr lang="fr-FR" sz="2800" b="1" dirty="0"/>
              <a:t> </a:t>
            </a:r>
            <a:r>
              <a:rPr lang="fr-FR" sz="2800" b="1" dirty="0" err="1"/>
              <a:t>Coded</a:t>
            </a:r>
            <a:endParaRPr lang="fr-FR" sz="2800" b="1" dirty="0"/>
          </a:p>
          <a:p>
            <a:pPr algn="ctr"/>
            <a:r>
              <a:rPr lang="fr-FR" sz="2800" b="1" dirty="0" err="1"/>
              <a:t>Cyphered</a:t>
            </a:r>
            <a:endParaRPr lang="fr-FR" sz="2800" b="1" dirty="0"/>
          </a:p>
        </p:txBody>
      </p:sp>
      <p:sp>
        <p:nvSpPr>
          <p:cNvPr id="23" name="Rectangle 22"/>
          <p:cNvSpPr/>
          <p:nvPr/>
        </p:nvSpPr>
        <p:spPr>
          <a:xfrm>
            <a:off x="3582900" y="1276350"/>
            <a:ext cx="1905000" cy="954107"/>
          </a:xfrm>
          <a:prstGeom prst="rect">
            <a:avLst/>
          </a:prstGeom>
        </p:spPr>
        <p:txBody>
          <a:bodyPr wrap="square">
            <a:spAutoFit/>
          </a:bodyPr>
          <a:lstStyle/>
          <a:p>
            <a:pPr algn="ctr"/>
            <a:r>
              <a:rPr lang="fr-FR" sz="2800" b="1" dirty="0"/>
              <a:t>URL </a:t>
            </a:r>
            <a:r>
              <a:rPr lang="fr-FR" sz="2800" b="1" dirty="0" err="1"/>
              <a:t>based</a:t>
            </a:r>
            <a:br>
              <a:rPr lang="fr-FR" sz="2800" b="1" dirty="0"/>
            </a:br>
            <a:r>
              <a:rPr lang="fr-FR" sz="2800" b="1" dirty="0"/>
              <a:t>Unique ID</a:t>
            </a:r>
          </a:p>
        </p:txBody>
      </p:sp>
      <p:sp>
        <p:nvSpPr>
          <p:cNvPr id="6" name="Titre 5"/>
          <p:cNvSpPr>
            <a:spLocks noGrp="1"/>
          </p:cNvSpPr>
          <p:nvPr>
            <p:ph type="title"/>
          </p:nvPr>
        </p:nvSpPr>
        <p:spPr/>
        <p:txBody>
          <a:bodyPr>
            <a:normAutofit/>
          </a:bodyPr>
          <a:lstStyle/>
          <a:p>
            <a:r>
              <a:rPr lang="fr-FR" dirty="0"/>
              <a:t>About mobiLead</a:t>
            </a:r>
            <a:br>
              <a:rPr lang="fr-FR" dirty="0"/>
            </a:br>
            <a:r>
              <a:rPr lang="fr-FR" dirty="0"/>
              <a:t>Smart and Unique </a:t>
            </a:r>
            <a:r>
              <a:rPr lang="fr-FR" dirty="0" err="1"/>
              <a:t>Identifiers</a:t>
            </a:r>
            <a:endParaRPr lang="en-US" dirty="0"/>
          </a:p>
        </p:txBody>
      </p:sp>
      <p:pic>
        <p:nvPicPr>
          <p:cNvPr id="28" name="Image 2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10724" y="2114550"/>
            <a:ext cx="561076" cy="561096"/>
          </a:xfrm>
          <a:prstGeom prst="rect">
            <a:avLst/>
          </a:prstGeom>
        </p:spPr>
      </p:pic>
      <p:pic>
        <p:nvPicPr>
          <p:cNvPr id="29" name="Image 2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10724" y="3153654"/>
            <a:ext cx="561076" cy="561096"/>
          </a:xfrm>
          <a:prstGeom prst="rect">
            <a:avLst/>
          </a:prstGeom>
        </p:spPr>
      </p:pic>
      <p:pic>
        <p:nvPicPr>
          <p:cNvPr id="30" name="Image 2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72200" y="2114550"/>
            <a:ext cx="561580" cy="561600"/>
          </a:xfrm>
          <a:prstGeom prst="rect">
            <a:avLst/>
          </a:prstGeom>
        </p:spPr>
      </p:pic>
      <p:pic>
        <p:nvPicPr>
          <p:cNvPr id="31" name="Image 3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72200" y="3153654"/>
            <a:ext cx="561076" cy="561096"/>
          </a:xfrm>
          <a:prstGeom prst="rect">
            <a:avLst/>
          </a:prstGeom>
        </p:spPr>
      </p:pic>
      <p:pic>
        <p:nvPicPr>
          <p:cNvPr id="26" name="Image 2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30972" y="2952750"/>
            <a:ext cx="808856" cy="876410"/>
          </a:xfrm>
          <a:prstGeom prst="rect">
            <a:avLst/>
          </a:prstGeom>
        </p:spPr>
      </p:pic>
    </p:spTree>
    <p:extLst>
      <p:ext uri="{BB962C8B-B14F-4D97-AF65-F5344CB8AC3E}">
        <p14:creationId xmlns:p14="http://schemas.microsoft.com/office/powerpoint/2010/main" val="17370314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5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19787" y="971550"/>
            <a:ext cx="2328013" cy="2328000"/>
          </a:xfrm>
          <a:prstGeom prst="rect">
            <a:avLst/>
          </a:prstGeom>
        </p:spPr>
      </p:pic>
      <p:pic>
        <p:nvPicPr>
          <p:cNvPr id="54" name="Image 5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971550"/>
            <a:ext cx="2328014" cy="2328000"/>
          </a:xfrm>
          <a:prstGeom prst="rect">
            <a:avLst/>
          </a:prstGeom>
        </p:spPr>
      </p:pic>
      <p:sp>
        <p:nvSpPr>
          <p:cNvPr id="17" name="Title 8"/>
          <p:cNvSpPr>
            <a:spLocks noGrp="1"/>
          </p:cNvSpPr>
          <p:nvPr>
            <p:ph type="title"/>
          </p:nvPr>
        </p:nvSpPr>
        <p:spPr>
          <a:xfrm>
            <a:off x="304800" y="205979"/>
            <a:ext cx="8382000" cy="857250"/>
          </a:xfrm>
        </p:spPr>
        <p:txBody>
          <a:bodyPr>
            <a:normAutofit/>
          </a:bodyPr>
          <a:lstStyle/>
          <a:p>
            <a:pPr lvl="0" algn="r"/>
            <a:r>
              <a:rPr lang="en-US" dirty="0"/>
              <a:t>from </a:t>
            </a:r>
            <a:r>
              <a:rPr lang="en-US" dirty="0" err="1"/>
              <a:t>mobiLead’s</a:t>
            </a:r>
            <a:r>
              <a:rPr lang="en-US" dirty="0"/>
              <a:t> Smart and Unique Identifiers </a:t>
            </a:r>
            <a:br>
              <a:rPr lang="en-US" dirty="0"/>
            </a:br>
            <a:r>
              <a:rPr lang="en-US" dirty="0"/>
              <a:t>to </a:t>
            </a:r>
            <a:r>
              <a:rPr lang="en-US" dirty="0" err="1"/>
              <a:t>fTag</a:t>
            </a:r>
            <a:r>
              <a:rPr lang="en-US" dirty="0"/>
              <a:t> as a solution</a:t>
            </a:r>
            <a:endParaRPr lang="fr-FR" dirty="0"/>
          </a:p>
        </p:txBody>
      </p:sp>
      <p:cxnSp>
        <p:nvCxnSpPr>
          <p:cNvPr id="16" name="Straight Arrow Connector 24"/>
          <p:cNvCxnSpPr/>
          <p:nvPr/>
        </p:nvCxnSpPr>
        <p:spPr>
          <a:xfrm>
            <a:off x="3280919" y="2106715"/>
            <a:ext cx="2540168" cy="1"/>
          </a:xfrm>
          <a:prstGeom prst="straightConnector1">
            <a:avLst/>
          </a:prstGeom>
          <a:ln w="76200">
            <a:solidFill>
              <a:srgbClr val="91541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24"/>
          <p:cNvCxnSpPr/>
          <p:nvPr/>
        </p:nvCxnSpPr>
        <p:spPr>
          <a:xfrm>
            <a:off x="3284816" y="1457128"/>
            <a:ext cx="2540168" cy="1"/>
          </a:xfrm>
          <a:prstGeom prst="straightConnector1">
            <a:avLst/>
          </a:prstGeom>
          <a:ln w="76200">
            <a:solidFill>
              <a:srgbClr val="91541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76600" y="1488240"/>
            <a:ext cx="3166187" cy="369332"/>
          </a:xfrm>
          <a:prstGeom prst="rect">
            <a:avLst/>
          </a:prstGeom>
        </p:spPr>
        <p:txBody>
          <a:bodyPr wrap="square">
            <a:spAutoFit/>
          </a:bodyPr>
          <a:lstStyle/>
          <a:p>
            <a:r>
              <a:rPr lang="fr-FR" b="1" dirty="0"/>
              <a:t>Patents, Brands, Know-how</a:t>
            </a:r>
          </a:p>
        </p:txBody>
      </p:sp>
      <p:sp>
        <p:nvSpPr>
          <p:cNvPr id="20" name="Rectangle 19"/>
          <p:cNvSpPr/>
          <p:nvPr/>
        </p:nvSpPr>
        <p:spPr>
          <a:xfrm>
            <a:off x="3276600" y="2126218"/>
            <a:ext cx="3166187" cy="369332"/>
          </a:xfrm>
          <a:prstGeom prst="rect">
            <a:avLst/>
          </a:prstGeom>
        </p:spPr>
        <p:txBody>
          <a:bodyPr wrap="square">
            <a:spAutoFit/>
          </a:bodyPr>
          <a:lstStyle/>
          <a:p>
            <a:r>
              <a:rPr lang="fr-FR" b="1" dirty="0"/>
              <a:t>Prototypes, Proof of Concept</a:t>
            </a:r>
          </a:p>
        </p:txBody>
      </p:sp>
      <p:pic>
        <p:nvPicPr>
          <p:cNvPr id="26" name="Image 2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90490" y="4290150"/>
            <a:ext cx="719975" cy="720000"/>
          </a:xfrm>
          <a:prstGeom prst="rect">
            <a:avLst/>
          </a:prstGeom>
        </p:spPr>
      </p:pic>
      <p:sp>
        <p:nvSpPr>
          <p:cNvPr id="28" name="Rectangle 27"/>
          <p:cNvSpPr/>
          <p:nvPr/>
        </p:nvSpPr>
        <p:spPr>
          <a:xfrm>
            <a:off x="1718806" y="4290150"/>
            <a:ext cx="1957527" cy="584775"/>
          </a:xfrm>
          <a:prstGeom prst="rect">
            <a:avLst/>
          </a:prstGeom>
        </p:spPr>
        <p:txBody>
          <a:bodyPr wrap="square">
            <a:spAutoFit/>
          </a:bodyPr>
          <a:lstStyle/>
          <a:p>
            <a:r>
              <a:rPr lang="fr-FR" sz="1600" b="1" dirty="0" err="1">
                <a:solidFill>
                  <a:srgbClr val="7F7F7F"/>
                </a:solidFill>
                <a:latin typeface="Arial" panose="020B0604020202020204" pitchFamily="34" charset="0"/>
                <a:cs typeface="Arial" panose="020B0604020202020204" pitchFamily="34" charset="0"/>
              </a:rPr>
              <a:t>zTag</a:t>
            </a:r>
            <a:endParaRPr lang="fr-FR" sz="1600" b="1" dirty="0">
              <a:solidFill>
                <a:srgbClr val="7F7F7F"/>
              </a:solidFill>
              <a:latin typeface="Arial" panose="020B0604020202020204" pitchFamily="34" charset="0"/>
              <a:cs typeface="Arial" panose="020B0604020202020204" pitchFamily="34" charset="0"/>
            </a:endParaRPr>
          </a:p>
          <a:p>
            <a:r>
              <a:rPr lang="fr-FR" sz="1600" b="1" dirty="0" err="1">
                <a:solidFill>
                  <a:srgbClr val="7F7F7F"/>
                </a:solidFill>
                <a:latin typeface="Arial" panose="020B0604020202020204" pitchFamily="34" charset="0"/>
                <a:cs typeface="Arial" panose="020B0604020202020204" pitchFamily="34" charset="0"/>
              </a:rPr>
              <a:t>security</a:t>
            </a:r>
            <a:endParaRPr lang="fr-FR" sz="1600" b="1" dirty="0">
              <a:solidFill>
                <a:srgbClr val="7F7F7F"/>
              </a:solidFill>
              <a:latin typeface="Arial" panose="020B0604020202020204" pitchFamily="34" charset="0"/>
              <a:cs typeface="Arial" panose="020B0604020202020204" pitchFamily="34" charset="0"/>
            </a:endParaRPr>
          </a:p>
        </p:txBody>
      </p:sp>
      <p:sp>
        <p:nvSpPr>
          <p:cNvPr id="29" name="Rectangle 28"/>
          <p:cNvSpPr/>
          <p:nvPr/>
        </p:nvSpPr>
        <p:spPr>
          <a:xfrm>
            <a:off x="4191674" y="4290150"/>
            <a:ext cx="1923612" cy="584775"/>
          </a:xfrm>
          <a:prstGeom prst="rect">
            <a:avLst/>
          </a:prstGeom>
        </p:spPr>
        <p:txBody>
          <a:bodyPr wrap="square">
            <a:spAutoFit/>
          </a:bodyPr>
          <a:lstStyle/>
          <a:p>
            <a:r>
              <a:rPr lang="fr-FR" sz="1600" b="1" dirty="0" err="1">
                <a:solidFill>
                  <a:srgbClr val="7F7F7F"/>
                </a:solidFill>
                <a:latin typeface="Arial" panose="020B0604020202020204" pitchFamily="34" charset="0"/>
                <a:cs typeface="Arial" panose="020B0604020202020204" pitchFamily="34" charset="0"/>
              </a:rPr>
              <a:t>jTag</a:t>
            </a:r>
            <a:endParaRPr lang="fr-FR" sz="1600" b="1" dirty="0">
              <a:solidFill>
                <a:srgbClr val="7F7F7F"/>
              </a:solidFill>
              <a:latin typeface="Arial" panose="020B0604020202020204" pitchFamily="34" charset="0"/>
              <a:cs typeface="Arial" panose="020B0604020202020204" pitchFamily="34" charset="0"/>
            </a:endParaRPr>
          </a:p>
          <a:p>
            <a:r>
              <a:rPr lang="fr-FR" sz="1600" b="1" dirty="0" err="1">
                <a:solidFill>
                  <a:srgbClr val="7F7F7F"/>
                </a:solidFill>
                <a:latin typeface="Arial" panose="020B0604020202020204" pitchFamily="34" charset="0"/>
                <a:cs typeface="Arial" panose="020B0604020202020204" pitchFamily="34" charset="0"/>
              </a:rPr>
              <a:t>anticounterfeiting</a:t>
            </a:r>
            <a:endParaRPr lang="fr-FR" sz="1600" b="1" dirty="0">
              <a:solidFill>
                <a:srgbClr val="7F7F7F"/>
              </a:solidFill>
              <a:latin typeface="Arial" panose="020B0604020202020204" pitchFamily="34" charset="0"/>
              <a:cs typeface="Arial" panose="020B0604020202020204" pitchFamily="34" charset="0"/>
            </a:endParaRPr>
          </a:p>
        </p:txBody>
      </p:sp>
      <p:pic>
        <p:nvPicPr>
          <p:cNvPr id="31" name="Image 3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2606" y="4290150"/>
            <a:ext cx="719975" cy="720000"/>
          </a:xfrm>
          <a:prstGeom prst="rect">
            <a:avLst/>
          </a:prstGeom>
        </p:spPr>
      </p:pic>
      <p:pic>
        <p:nvPicPr>
          <p:cNvPr id="34" name="Image 3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90490" y="3451950"/>
            <a:ext cx="719975" cy="720000"/>
          </a:xfrm>
          <a:prstGeom prst="rect">
            <a:avLst/>
          </a:prstGeom>
        </p:spPr>
      </p:pic>
      <p:pic>
        <p:nvPicPr>
          <p:cNvPr id="35" name="Image 3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4425" y="3451950"/>
            <a:ext cx="719975" cy="720000"/>
          </a:xfrm>
          <a:prstGeom prst="rect">
            <a:avLst/>
          </a:prstGeom>
        </p:spPr>
      </p:pic>
      <p:sp>
        <p:nvSpPr>
          <p:cNvPr id="36" name="Rectangle 35"/>
          <p:cNvSpPr/>
          <p:nvPr/>
        </p:nvSpPr>
        <p:spPr>
          <a:xfrm>
            <a:off x="1718806" y="3451950"/>
            <a:ext cx="1924835" cy="584775"/>
          </a:xfrm>
          <a:prstGeom prst="rect">
            <a:avLst/>
          </a:prstGeom>
        </p:spPr>
        <p:txBody>
          <a:bodyPr wrap="square">
            <a:spAutoFit/>
          </a:bodyPr>
          <a:lstStyle/>
          <a:p>
            <a:r>
              <a:rPr lang="fr-FR" sz="1600" b="1" dirty="0">
                <a:solidFill>
                  <a:srgbClr val="7F7F7F"/>
                </a:solidFill>
                <a:latin typeface="Arial" panose="020B0604020202020204" pitchFamily="34" charset="0"/>
                <a:cs typeface="Arial" panose="020B0604020202020204" pitchFamily="34" charset="0"/>
              </a:rPr>
              <a:t>8Tag</a:t>
            </a:r>
          </a:p>
          <a:p>
            <a:r>
              <a:rPr lang="fr-FR" sz="1600" b="1" dirty="0">
                <a:solidFill>
                  <a:srgbClr val="7F7F7F"/>
                </a:solidFill>
                <a:latin typeface="Arial" panose="020B0604020202020204" pitchFamily="34" charset="0"/>
                <a:cs typeface="Arial" panose="020B0604020202020204" pitchFamily="34" charset="0"/>
              </a:rPr>
              <a:t>blockchain</a:t>
            </a:r>
          </a:p>
        </p:txBody>
      </p:sp>
      <p:sp>
        <p:nvSpPr>
          <p:cNvPr id="37" name="Rectangle 36"/>
          <p:cNvSpPr/>
          <p:nvPr/>
        </p:nvSpPr>
        <p:spPr>
          <a:xfrm>
            <a:off x="4190054" y="3451950"/>
            <a:ext cx="1925232" cy="584775"/>
          </a:xfrm>
          <a:prstGeom prst="rect">
            <a:avLst/>
          </a:prstGeom>
        </p:spPr>
        <p:txBody>
          <a:bodyPr wrap="square">
            <a:spAutoFit/>
          </a:bodyPr>
          <a:lstStyle/>
          <a:p>
            <a:r>
              <a:rPr lang="fr-FR" sz="1600" b="1" dirty="0" err="1">
                <a:solidFill>
                  <a:srgbClr val="7F7F7F"/>
                </a:solidFill>
                <a:latin typeface="Arial" panose="020B0604020202020204" pitchFamily="34" charset="0"/>
                <a:cs typeface="Arial" panose="020B0604020202020204" pitchFamily="34" charset="0"/>
              </a:rPr>
              <a:t>mTag</a:t>
            </a:r>
            <a:endParaRPr lang="fr-FR" sz="1600" b="1" dirty="0">
              <a:solidFill>
                <a:srgbClr val="7F7F7F"/>
              </a:solidFill>
              <a:latin typeface="Arial" panose="020B0604020202020204" pitchFamily="34" charset="0"/>
              <a:cs typeface="Arial" panose="020B0604020202020204" pitchFamily="34" charset="0"/>
            </a:endParaRPr>
          </a:p>
          <a:p>
            <a:r>
              <a:rPr lang="fr-FR" sz="1600" b="1" dirty="0" err="1">
                <a:solidFill>
                  <a:srgbClr val="7F7F7F"/>
                </a:solidFill>
                <a:latin typeface="Arial" panose="020B0604020202020204" pitchFamily="34" charset="0"/>
                <a:cs typeface="Arial" panose="020B0604020202020204" pitchFamily="34" charset="0"/>
              </a:rPr>
              <a:t>tracking</a:t>
            </a:r>
            <a:endParaRPr lang="fr-FR" sz="1600" b="1" dirty="0">
              <a:solidFill>
                <a:srgbClr val="7F7F7F"/>
              </a:solidFill>
              <a:latin typeface="Arial" panose="020B0604020202020204" pitchFamily="34" charset="0"/>
              <a:cs typeface="Arial" panose="020B0604020202020204" pitchFamily="34" charset="0"/>
            </a:endParaRPr>
          </a:p>
        </p:txBody>
      </p:sp>
      <p:pic>
        <p:nvPicPr>
          <p:cNvPr id="45" name="Image 4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66554" y="3451950"/>
            <a:ext cx="719975" cy="720000"/>
          </a:xfrm>
          <a:prstGeom prst="rect">
            <a:avLst/>
          </a:prstGeom>
        </p:spPr>
      </p:pic>
      <p:sp>
        <p:nvSpPr>
          <p:cNvPr id="48" name="Rectangle 47"/>
          <p:cNvSpPr/>
          <p:nvPr/>
        </p:nvSpPr>
        <p:spPr>
          <a:xfrm>
            <a:off x="6661698" y="3451950"/>
            <a:ext cx="2329902" cy="584775"/>
          </a:xfrm>
          <a:prstGeom prst="rect">
            <a:avLst/>
          </a:prstGeom>
        </p:spPr>
        <p:txBody>
          <a:bodyPr wrap="square">
            <a:spAutoFit/>
          </a:bodyPr>
          <a:lstStyle/>
          <a:p>
            <a:r>
              <a:rPr lang="fr-FR" sz="1600" b="1" dirty="0" err="1">
                <a:solidFill>
                  <a:srgbClr val="7F7F7F"/>
                </a:solidFill>
                <a:latin typeface="Arial" panose="020B0604020202020204" pitchFamily="34" charset="0"/>
                <a:cs typeface="Arial" panose="020B0604020202020204" pitchFamily="34" charset="0"/>
              </a:rPr>
              <a:t>fTag</a:t>
            </a:r>
            <a:endParaRPr lang="fr-FR" sz="1600" b="1" dirty="0">
              <a:solidFill>
                <a:srgbClr val="7F7F7F"/>
              </a:solidFill>
              <a:latin typeface="Arial" panose="020B0604020202020204" pitchFamily="34" charset="0"/>
              <a:cs typeface="Arial" panose="020B0604020202020204" pitchFamily="34" charset="0"/>
            </a:endParaRPr>
          </a:p>
          <a:p>
            <a:r>
              <a:rPr lang="fr-FR" sz="1600" b="1" dirty="0" err="1">
                <a:solidFill>
                  <a:srgbClr val="7F7F7F"/>
                </a:solidFill>
                <a:latin typeface="Arial" panose="020B0604020202020204" pitchFamily="34" charset="0"/>
                <a:cs typeface="Arial" panose="020B0604020202020204" pitchFamily="34" charset="0"/>
              </a:rPr>
              <a:t>food</a:t>
            </a:r>
            <a:r>
              <a:rPr lang="fr-FR" sz="1600" b="1" dirty="0">
                <a:solidFill>
                  <a:srgbClr val="7F7F7F"/>
                </a:solidFill>
                <a:latin typeface="Arial" panose="020B0604020202020204" pitchFamily="34" charset="0"/>
                <a:cs typeface="Arial" panose="020B0604020202020204" pitchFamily="34" charset="0"/>
              </a:rPr>
              <a:t> </a:t>
            </a:r>
            <a:r>
              <a:rPr lang="fr-FR" sz="1600" b="1" dirty="0" err="1">
                <a:solidFill>
                  <a:srgbClr val="7F7F7F"/>
                </a:solidFill>
                <a:latin typeface="Arial" panose="020B0604020202020204" pitchFamily="34" charset="0"/>
                <a:cs typeface="Arial" panose="020B0604020202020204" pitchFamily="34" charset="0"/>
              </a:rPr>
              <a:t>allergens</a:t>
            </a:r>
            <a:endParaRPr lang="fr-FR" sz="1600" b="1"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0111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8"/>
          <p:cNvSpPr>
            <a:spLocks noGrp="1"/>
          </p:cNvSpPr>
          <p:nvPr>
            <p:ph type="title"/>
          </p:nvPr>
        </p:nvSpPr>
        <p:spPr/>
        <p:txBody>
          <a:bodyPr>
            <a:normAutofit/>
          </a:bodyPr>
          <a:lstStyle/>
          <a:p>
            <a:pPr lvl="0"/>
            <a:r>
              <a:rPr lang="fr-FR" dirty="0"/>
              <a:t>8Tag </a:t>
            </a:r>
            <a:r>
              <a:rPr lang="fr-FR" dirty="0" err="1"/>
              <a:t>trusted</a:t>
            </a:r>
            <a:r>
              <a:rPr lang="fr-FR" dirty="0"/>
              <a:t> information</a:t>
            </a:r>
            <a:br>
              <a:rPr lang="fr-FR" dirty="0"/>
            </a:br>
            <a:r>
              <a:rPr lang="fr-FR" dirty="0"/>
              <a:t>Local and </a:t>
            </a:r>
            <a:r>
              <a:rPr lang="fr-FR" dirty="0" err="1"/>
              <a:t>Remote</a:t>
            </a:r>
            <a:r>
              <a:rPr lang="fr-FR" dirty="0"/>
              <a:t> Control</a:t>
            </a:r>
          </a:p>
        </p:txBody>
      </p:sp>
      <p:sp>
        <p:nvSpPr>
          <p:cNvPr id="15" name="Rectangle 14"/>
          <p:cNvSpPr/>
          <p:nvPr/>
        </p:nvSpPr>
        <p:spPr>
          <a:xfrm>
            <a:off x="1828800" y="2724150"/>
            <a:ext cx="720000" cy="369332"/>
          </a:xfrm>
          <a:prstGeom prst="rect">
            <a:avLst/>
          </a:prstGeom>
        </p:spPr>
        <p:txBody>
          <a:bodyPr wrap="square">
            <a:spAutoFit/>
          </a:bodyPr>
          <a:lstStyle/>
          <a:p>
            <a:pPr algn="ctr"/>
            <a:r>
              <a:rPr lang="fr-FR" b="1" dirty="0">
                <a:solidFill>
                  <a:srgbClr val="595959"/>
                </a:solidFill>
              </a:rPr>
              <a:t>Local</a:t>
            </a:r>
          </a:p>
        </p:txBody>
      </p:sp>
      <p:sp>
        <p:nvSpPr>
          <p:cNvPr id="20" name="Rectangle 19"/>
          <p:cNvSpPr/>
          <p:nvPr/>
        </p:nvSpPr>
        <p:spPr>
          <a:xfrm>
            <a:off x="5261946" y="2659618"/>
            <a:ext cx="1676401" cy="369332"/>
          </a:xfrm>
          <a:prstGeom prst="rect">
            <a:avLst/>
          </a:prstGeom>
        </p:spPr>
        <p:txBody>
          <a:bodyPr wrap="square">
            <a:spAutoFit/>
          </a:bodyPr>
          <a:lstStyle/>
          <a:p>
            <a:pPr algn="ctr"/>
            <a:r>
              <a:rPr lang="fr-FR" b="1" dirty="0" err="1">
                <a:solidFill>
                  <a:srgbClr val="595959"/>
                </a:solidFill>
              </a:rPr>
              <a:t>Remote</a:t>
            </a:r>
            <a:endParaRPr lang="fr-FR" b="1" dirty="0">
              <a:solidFill>
                <a:srgbClr val="595959"/>
              </a:solidFill>
            </a:endParaRPr>
          </a:p>
        </p:txBody>
      </p:sp>
      <p:pic>
        <p:nvPicPr>
          <p:cNvPr id="25" name="Picture 5" descr="C:\Documents and Settings\Laurent T.LAURENT-11A161F\Mes documents\My Dropbox\logos\iphone4.emf">
            <a:extLst>
              <a:ext uri="{FF2B5EF4-FFF2-40B4-BE49-F238E27FC236}">
                <a16:creationId xmlns:a16="http://schemas.microsoft.com/office/drawing/2014/main" id="{82111079-97CD-4526-95FA-E704B958FD55}"/>
              </a:ext>
            </a:extLst>
          </p:cNvPr>
          <p:cNvPicPr>
            <a:picLocks noChangeAspect="1" noChangeArrowheads="1"/>
          </p:cNvPicPr>
          <p:nvPr/>
        </p:nvPicPr>
        <p:blipFill>
          <a:blip r:embed="rId3" cstate="screen">
            <a:duotone>
              <a:schemeClr val="bg2">
                <a:shade val="45000"/>
                <a:satMod val="135000"/>
              </a:schemeClr>
              <a:prstClr val="white"/>
            </a:duotone>
          </a:blip>
          <a:stretch>
            <a:fillRect/>
          </a:stretch>
        </p:blipFill>
        <p:spPr bwMode="auto">
          <a:xfrm>
            <a:off x="2905693" y="1716764"/>
            <a:ext cx="1533277" cy="2988586"/>
          </a:xfrm>
          <a:prstGeom prst="rect">
            <a:avLst/>
          </a:prstGeom>
          <a:noFill/>
          <a:ln>
            <a:noFill/>
          </a:ln>
        </p:spPr>
      </p:pic>
      <p:pic>
        <p:nvPicPr>
          <p:cNvPr id="33" name="Image 32">
            <a:extLst>
              <a:ext uri="{FF2B5EF4-FFF2-40B4-BE49-F238E27FC236}">
                <a16:creationId xmlns:a16="http://schemas.microsoft.com/office/drawing/2014/main" id="{BB5C0217-1209-4CFF-B5EF-2CFEB0558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4425" y="2851057"/>
            <a:ext cx="719975" cy="720000"/>
          </a:xfrm>
          <a:prstGeom prst="rect">
            <a:avLst/>
          </a:prstGeom>
        </p:spPr>
      </p:pic>
      <p:pic>
        <p:nvPicPr>
          <p:cNvPr id="53" name="Image 52">
            <a:extLst>
              <a:ext uri="{FF2B5EF4-FFF2-40B4-BE49-F238E27FC236}">
                <a16:creationId xmlns:a16="http://schemas.microsoft.com/office/drawing/2014/main" id="{AAC145EB-6742-4956-82C6-5E23A97F9C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4290150"/>
            <a:ext cx="719975" cy="720000"/>
          </a:xfrm>
          <a:prstGeom prst="rect">
            <a:avLst/>
          </a:prstGeom>
        </p:spPr>
      </p:pic>
      <p:sp>
        <p:nvSpPr>
          <p:cNvPr id="54" name="Rectangle 53">
            <a:extLst>
              <a:ext uri="{FF2B5EF4-FFF2-40B4-BE49-F238E27FC236}">
                <a16:creationId xmlns:a16="http://schemas.microsoft.com/office/drawing/2014/main" id="{D863BE14-EC20-4AF0-82BE-B4733806D02D}"/>
              </a:ext>
            </a:extLst>
          </p:cNvPr>
          <p:cNvSpPr/>
          <p:nvPr/>
        </p:nvSpPr>
        <p:spPr>
          <a:xfrm>
            <a:off x="1574562" y="4290150"/>
            <a:ext cx="1924835" cy="584775"/>
          </a:xfrm>
          <a:prstGeom prst="rect">
            <a:avLst/>
          </a:prstGeom>
        </p:spPr>
        <p:txBody>
          <a:bodyPr wrap="square">
            <a:spAutoFit/>
          </a:bodyPr>
          <a:lstStyle/>
          <a:p>
            <a:r>
              <a:rPr lang="fr-FR" sz="1600" b="1" dirty="0">
                <a:solidFill>
                  <a:srgbClr val="7F7F7F"/>
                </a:solidFill>
                <a:latin typeface="Arial" panose="020B0604020202020204" pitchFamily="34" charset="0"/>
                <a:cs typeface="Arial" panose="020B0604020202020204" pitchFamily="34" charset="0"/>
              </a:rPr>
              <a:t>8Tag</a:t>
            </a:r>
          </a:p>
          <a:p>
            <a:r>
              <a:rPr lang="fr-FR" sz="1600" b="1" dirty="0">
                <a:solidFill>
                  <a:srgbClr val="7F7F7F"/>
                </a:solidFill>
                <a:latin typeface="Arial" panose="020B0604020202020204" pitchFamily="34" charset="0"/>
                <a:cs typeface="Arial" panose="020B0604020202020204" pitchFamily="34" charset="0"/>
              </a:rPr>
              <a:t>blockchain</a:t>
            </a:r>
          </a:p>
        </p:txBody>
      </p:sp>
      <p:pic>
        <p:nvPicPr>
          <p:cNvPr id="57" name="Image 56">
            <a:extLst>
              <a:ext uri="{FF2B5EF4-FFF2-40B4-BE49-F238E27FC236}">
                <a16:creationId xmlns:a16="http://schemas.microsoft.com/office/drawing/2014/main" id="{EDD2ADA4-DE3C-4F6C-B4F9-638282B01B87}"/>
              </a:ext>
            </a:extLst>
          </p:cNvPr>
          <p:cNvPicPr>
            <a:picLocks noChangeAspect="1"/>
          </p:cNvPicPr>
          <p:nvPr/>
        </p:nvPicPr>
        <p:blipFill>
          <a:blip r:embed="rId5"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3123152" y="3702766"/>
            <a:ext cx="288000" cy="240584"/>
          </a:xfrm>
          <a:prstGeom prst="rect">
            <a:avLst/>
          </a:prstGeom>
        </p:spPr>
      </p:pic>
      <p:cxnSp>
        <p:nvCxnSpPr>
          <p:cNvPr id="58" name="Straight Arrow Connector 24">
            <a:extLst>
              <a:ext uri="{FF2B5EF4-FFF2-40B4-BE49-F238E27FC236}">
                <a16:creationId xmlns:a16="http://schemas.microsoft.com/office/drawing/2014/main" id="{700DCF19-8A1F-4168-9E8D-96743D1AFA6F}"/>
              </a:ext>
            </a:extLst>
          </p:cNvPr>
          <p:cNvCxnSpPr>
            <a:cxnSpLocks/>
          </p:cNvCxnSpPr>
          <p:nvPr/>
        </p:nvCxnSpPr>
        <p:spPr>
          <a:xfrm flipH="1">
            <a:off x="4669370" y="3826420"/>
            <a:ext cx="2540168" cy="1"/>
          </a:xfrm>
          <a:prstGeom prst="straightConnector1">
            <a:avLst/>
          </a:prstGeom>
          <a:ln w="508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0" name="Image 59">
            <a:extLst>
              <a:ext uri="{FF2B5EF4-FFF2-40B4-BE49-F238E27FC236}">
                <a16:creationId xmlns:a16="http://schemas.microsoft.com/office/drawing/2014/main" id="{DB67BDB9-3433-46B7-925B-6BA9DE1E86A8}"/>
              </a:ext>
            </a:extLst>
          </p:cNvPr>
          <p:cNvPicPr>
            <a:picLocks noChangeAspect="1"/>
          </p:cNvPicPr>
          <p:nvPr/>
        </p:nvPicPr>
        <p:blipFill>
          <a:blip r:embed="rId5"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3123152" y="3343812"/>
            <a:ext cx="288000" cy="240584"/>
          </a:xfrm>
          <a:prstGeom prst="rect">
            <a:avLst/>
          </a:prstGeom>
        </p:spPr>
      </p:pic>
      <p:cxnSp>
        <p:nvCxnSpPr>
          <p:cNvPr id="61" name="Straight Arrow Connector 24">
            <a:extLst>
              <a:ext uri="{FF2B5EF4-FFF2-40B4-BE49-F238E27FC236}">
                <a16:creationId xmlns:a16="http://schemas.microsoft.com/office/drawing/2014/main" id="{10B5CCD5-774A-4D13-A321-9776C83932B4}"/>
              </a:ext>
            </a:extLst>
          </p:cNvPr>
          <p:cNvCxnSpPr>
            <a:cxnSpLocks/>
          </p:cNvCxnSpPr>
          <p:nvPr/>
        </p:nvCxnSpPr>
        <p:spPr>
          <a:xfrm flipH="1">
            <a:off x="4669370" y="3443308"/>
            <a:ext cx="2540168" cy="1"/>
          </a:xfrm>
          <a:prstGeom prst="straightConnector1">
            <a:avLst/>
          </a:prstGeom>
          <a:ln w="508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3" name="Image 62">
            <a:extLst>
              <a:ext uri="{FF2B5EF4-FFF2-40B4-BE49-F238E27FC236}">
                <a16:creationId xmlns:a16="http://schemas.microsoft.com/office/drawing/2014/main" id="{CAF193B7-E72F-4F5A-B878-8C365077272F}"/>
              </a:ext>
            </a:extLst>
          </p:cNvPr>
          <p:cNvPicPr>
            <a:picLocks noChangeAspect="1"/>
          </p:cNvPicPr>
          <p:nvPr/>
        </p:nvPicPr>
        <p:blipFill>
          <a:blip r:embed="rId5"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3123152" y="2556856"/>
            <a:ext cx="288000" cy="240584"/>
          </a:xfrm>
          <a:prstGeom prst="rect">
            <a:avLst/>
          </a:prstGeom>
        </p:spPr>
      </p:pic>
      <p:cxnSp>
        <p:nvCxnSpPr>
          <p:cNvPr id="64" name="Straight Arrow Connector 24">
            <a:extLst>
              <a:ext uri="{FF2B5EF4-FFF2-40B4-BE49-F238E27FC236}">
                <a16:creationId xmlns:a16="http://schemas.microsoft.com/office/drawing/2014/main" id="{C8EA3B5B-7045-4218-A873-CA6A57452B0E}"/>
              </a:ext>
            </a:extLst>
          </p:cNvPr>
          <p:cNvCxnSpPr>
            <a:cxnSpLocks/>
          </p:cNvCxnSpPr>
          <p:nvPr/>
        </p:nvCxnSpPr>
        <p:spPr>
          <a:xfrm>
            <a:off x="1905000" y="2677082"/>
            <a:ext cx="720000" cy="1"/>
          </a:xfrm>
          <a:prstGeom prst="straightConnector1">
            <a:avLst/>
          </a:prstGeom>
          <a:ln w="508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24">
            <a:extLst>
              <a:ext uri="{FF2B5EF4-FFF2-40B4-BE49-F238E27FC236}">
                <a16:creationId xmlns:a16="http://schemas.microsoft.com/office/drawing/2014/main" id="{6B504C57-85F9-409A-910B-2C54D254330E}"/>
              </a:ext>
            </a:extLst>
          </p:cNvPr>
          <p:cNvCxnSpPr>
            <a:cxnSpLocks/>
          </p:cNvCxnSpPr>
          <p:nvPr/>
        </p:nvCxnSpPr>
        <p:spPr>
          <a:xfrm>
            <a:off x="4800600" y="3060195"/>
            <a:ext cx="2540168" cy="1"/>
          </a:xfrm>
          <a:prstGeom prst="straightConnector1">
            <a:avLst/>
          </a:prstGeom>
          <a:ln w="762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24">
            <a:extLst>
              <a:ext uri="{FF2B5EF4-FFF2-40B4-BE49-F238E27FC236}">
                <a16:creationId xmlns:a16="http://schemas.microsoft.com/office/drawing/2014/main" id="{9E21D360-71EA-4117-B520-C78C1901324B}"/>
              </a:ext>
            </a:extLst>
          </p:cNvPr>
          <p:cNvCxnSpPr>
            <a:cxnSpLocks/>
          </p:cNvCxnSpPr>
          <p:nvPr/>
        </p:nvCxnSpPr>
        <p:spPr>
          <a:xfrm flipH="1">
            <a:off x="1794600" y="2293969"/>
            <a:ext cx="720000" cy="1"/>
          </a:xfrm>
          <a:prstGeom prst="straightConnector1">
            <a:avLst/>
          </a:prstGeom>
          <a:ln w="76200">
            <a:solidFill>
              <a:srgbClr val="59595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773A00E2-526B-48C5-829C-9C37BE2B4382}"/>
              </a:ext>
            </a:extLst>
          </p:cNvPr>
          <p:cNvSpPr/>
          <p:nvPr/>
        </p:nvSpPr>
        <p:spPr>
          <a:xfrm>
            <a:off x="169487" y="1011019"/>
            <a:ext cx="1905000" cy="646331"/>
          </a:xfrm>
          <a:prstGeom prst="rect">
            <a:avLst/>
          </a:prstGeom>
        </p:spPr>
        <p:txBody>
          <a:bodyPr wrap="square">
            <a:spAutoFit/>
          </a:bodyPr>
          <a:lstStyle/>
          <a:p>
            <a:pPr algn="ctr"/>
            <a:r>
              <a:rPr lang="en-US" b="1" dirty="0"/>
              <a:t>8Tag</a:t>
            </a:r>
          </a:p>
          <a:p>
            <a:pPr algn="ctr"/>
            <a:r>
              <a:rPr lang="en-US" b="1" dirty="0"/>
              <a:t>NFC or QR Code</a:t>
            </a:r>
            <a:endParaRPr lang="fr-FR" b="1" dirty="0"/>
          </a:p>
        </p:txBody>
      </p:sp>
      <p:sp>
        <p:nvSpPr>
          <p:cNvPr id="70" name="Rectangle 69">
            <a:extLst>
              <a:ext uri="{FF2B5EF4-FFF2-40B4-BE49-F238E27FC236}">
                <a16:creationId xmlns:a16="http://schemas.microsoft.com/office/drawing/2014/main" id="{16E2A5F6-7757-4788-A99D-D3726D108FF2}"/>
              </a:ext>
            </a:extLst>
          </p:cNvPr>
          <p:cNvSpPr/>
          <p:nvPr/>
        </p:nvSpPr>
        <p:spPr>
          <a:xfrm>
            <a:off x="6248400" y="1011019"/>
            <a:ext cx="2286000" cy="646331"/>
          </a:xfrm>
          <a:prstGeom prst="rect">
            <a:avLst/>
          </a:prstGeom>
        </p:spPr>
        <p:txBody>
          <a:bodyPr wrap="square">
            <a:spAutoFit/>
          </a:bodyPr>
          <a:lstStyle/>
          <a:p>
            <a:pPr algn="ctr"/>
            <a:r>
              <a:rPr lang="en-US" b="1" dirty="0"/>
              <a:t>8 Tag</a:t>
            </a:r>
          </a:p>
          <a:p>
            <a:pPr algn="ctr"/>
            <a:r>
              <a:rPr lang="en-US" b="1" dirty="0"/>
              <a:t>Blockchain Network</a:t>
            </a:r>
            <a:endParaRPr lang="fr-FR" b="1" dirty="0"/>
          </a:p>
        </p:txBody>
      </p:sp>
      <p:sp>
        <p:nvSpPr>
          <p:cNvPr id="72" name="Rectangle 71">
            <a:extLst>
              <a:ext uri="{FF2B5EF4-FFF2-40B4-BE49-F238E27FC236}">
                <a16:creationId xmlns:a16="http://schemas.microsoft.com/office/drawing/2014/main" id="{045B7687-D0D3-4773-ADA6-5AA65AC5A1B8}"/>
              </a:ext>
            </a:extLst>
          </p:cNvPr>
          <p:cNvSpPr/>
          <p:nvPr/>
        </p:nvSpPr>
        <p:spPr>
          <a:xfrm>
            <a:off x="2590800" y="1011019"/>
            <a:ext cx="2163062" cy="646331"/>
          </a:xfrm>
          <a:prstGeom prst="rect">
            <a:avLst/>
          </a:prstGeom>
        </p:spPr>
        <p:txBody>
          <a:bodyPr wrap="square">
            <a:spAutoFit/>
          </a:bodyPr>
          <a:lstStyle/>
          <a:p>
            <a:pPr algn="ctr"/>
            <a:r>
              <a:rPr lang="en-US" b="1" dirty="0"/>
              <a:t>8Tag</a:t>
            </a:r>
          </a:p>
          <a:p>
            <a:pPr algn="ctr"/>
            <a:r>
              <a:rPr lang="en-US" b="1" dirty="0"/>
              <a:t>Mobile Application</a:t>
            </a:r>
            <a:endParaRPr lang="fr-FR" b="1" dirty="0"/>
          </a:p>
        </p:txBody>
      </p:sp>
      <p:pic>
        <p:nvPicPr>
          <p:cNvPr id="73" name="Image 72">
            <a:extLst>
              <a:ext uri="{FF2B5EF4-FFF2-40B4-BE49-F238E27FC236}">
                <a16:creationId xmlns:a16="http://schemas.microsoft.com/office/drawing/2014/main" id="{EF207FA8-19F4-497C-A308-0FDD685E9835}"/>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2000" y="2842350"/>
            <a:ext cx="719975" cy="720000"/>
          </a:xfrm>
          <a:prstGeom prst="rect">
            <a:avLst/>
          </a:prstGeom>
        </p:spPr>
      </p:pic>
    </p:spTree>
    <p:extLst>
      <p:ext uri="{BB962C8B-B14F-4D97-AF65-F5344CB8AC3E}">
        <p14:creationId xmlns:p14="http://schemas.microsoft.com/office/powerpoint/2010/main" val="9571700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20"/>
          <p:cNvSpPr txBox="1"/>
          <p:nvPr/>
        </p:nvSpPr>
        <p:spPr>
          <a:xfrm>
            <a:off x="3124200" y="4781550"/>
            <a:ext cx="2895600" cy="338554"/>
          </a:xfrm>
          <a:prstGeom prst="rect">
            <a:avLst/>
          </a:prstGeom>
          <a:noFill/>
        </p:spPr>
        <p:txBody>
          <a:bodyPr wrap="square" rtlCol="0">
            <a:spAutoFit/>
          </a:bodyPr>
          <a:lstStyle/>
          <a:p>
            <a:pPr algn="ctr"/>
            <a:r>
              <a:rPr lang="fr-FR" sz="1600" i="1" dirty="0">
                <a:solidFill>
                  <a:schemeClr val="bg1"/>
                </a:solidFill>
              </a:rPr>
              <a:t>Babel Tour, Pieter Bruegel</a:t>
            </a:r>
            <a:endParaRPr lang="en-US" sz="1600" i="1" dirty="0">
              <a:solidFill>
                <a:schemeClr val="bg1"/>
              </a:solidFill>
            </a:endParaRPr>
          </a:p>
        </p:txBody>
      </p:sp>
      <p:sp>
        <p:nvSpPr>
          <p:cNvPr id="12" name="TextBox 7"/>
          <p:cNvSpPr txBox="1"/>
          <p:nvPr/>
        </p:nvSpPr>
        <p:spPr>
          <a:xfrm>
            <a:off x="0" y="4774168"/>
            <a:ext cx="1863523" cy="338554"/>
          </a:xfrm>
          <a:prstGeom prst="rect">
            <a:avLst/>
          </a:prstGeom>
          <a:noFill/>
        </p:spPr>
        <p:txBody>
          <a:bodyPr wrap="none" rtlCol="0">
            <a:spAutoFit/>
          </a:bodyPr>
          <a:lstStyle/>
          <a:p>
            <a:r>
              <a:rPr lang="fr-FR" sz="1600" dirty="0">
                <a:solidFill>
                  <a:schemeClr val="bg1"/>
                </a:solidFill>
                <a:effectLst>
                  <a:outerShdw blurRad="38100" dist="38100" dir="2700000" algn="tl">
                    <a:srgbClr val="000000">
                      <a:alpha val="43137"/>
                    </a:srgbClr>
                  </a:outerShdw>
                </a:effectLst>
              </a:rPr>
              <a:t>QR, DM, UPC, NFC…</a:t>
            </a:r>
          </a:p>
        </p:txBody>
      </p:sp>
      <p:pic>
        <p:nvPicPr>
          <p:cNvPr id="3" name="Image 2"/>
          <p:cNvPicPr>
            <a:picLocks noChangeAspect="1"/>
          </p:cNvPicPr>
          <p:nvPr/>
        </p:nvPicPr>
        <p:blipFill rotWithShape="1">
          <a:blip r:embed="rId3" cstate="screen">
            <a:extLst>
              <a:ext uri="{28A0092B-C50C-407E-A947-70E740481C1C}">
                <a14:useLocalDpi xmlns:a14="http://schemas.microsoft.com/office/drawing/2010/main"/>
              </a:ext>
            </a:extLst>
          </a:blip>
          <a:srcRect t="-369"/>
          <a:stretch/>
        </p:blipFill>
        <p:spPr>
          <a:xfrm>
            <a:off x="0" y="-19050"/>
            <a:ext cx="9144000" cy="5181600"/>
          </a:xfrm>
          <a:prstGeom prst="rect">
            <a:avLst/>
          </a:prstGeom>
        </p:spPr>
      </p:pic>
      <p:sp>
        <p:nvSpPr>
          <p:cNvPr id="10" name="Titre 9"/>
          <p:cNvSpPr>
            <a:spLocks noGrp="1"/>
          </p:cNvSpPr>
          <p:nvPr>
            <p:ph type="title"/>
          </p:nvPr>
        </p:nvSpPr>
        <p:spPr/>
        <p:txBody>
          <a:bodyPr/>
          <a:lstStyle/>
          <a:p>
            <a:r>
              <a:rPr lang="fr-FR" dirty="0">
                <a:solidFill>
                  <a:schemeClr val="bg1"/>
                </a:solidFill>
                <a:effectLst>
                  <a:outerShdw blurRad="38100" dist="38100" dir="2700000" algn="tl">
                    <a:srgbClr val="000000">
                      <a:alpha val="43137"/>
                    </a:srgbClr>
                  </a:outerShdw>
                </a:effectLst>
              </a:rPr>
              <a:t>28 000 000 Unique </a:t>
            </a:r>
            <a:r>
              <a:rPr lang="fr-FR" dirty="0" err="1">
                <a:solidFill>
                  <a:schemeClr val="bg1"/>
                </a:solidFill>
                <a:effectLst>
                  <a:outerShdw blurRad="38100" dist="38100" dir="2700000" algn="tl">
                    <a:srgbClr val="000000">
                      <a:alpha val="43137"/>
                    </a:srgbClr>
                  </a:outerShdw>
                </a:effectLst>
              </a:rPr>
              <a:t>identifiers</a:t>
            </a:r>
            <a:endParaRPr lang="en-US" dirty="0">
              <a:solidFill>
                <a:schemeClr val="bg1"/>
              </a:solidFill>
              <a:effectLst>
                <a:outerShdw blurRad="38100" dist="38100" dir="2700000" algn="tl">
                  <a:srgbClr val="000000">
                    <a:alpha val="43137"/>
                  </a:srgbClr>
                </a:outerShdw>
              </a:effectLst>
            </a:endParaRPr>
          </a:p>
        </p:txBody>
      </p:sp>
      <p:pic>
        <p:nvPicPr>
          <p:cNvPr id="18" name="Imag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8069" y="2613923"/>
            <a:ext cx="890430" cy="565849"/>
          </a:xfrm>
          <a:prstGeom prst="rect">
            <a:avLst/>
          </a:prstGeom>
        </p:spPr>
      </p:pic>
      <p:pic>
        <p:nvPicPr>
          <p:cNvPr id="19" name="Image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7168" y="1894885"/>
            <a:ext cx="972232" cy="453072"/>
          </a:xfrm>
          <a:prstGeom prst="rect">
            <a:avLst/>
          </a:prstGeom>
        </p:spPr>
      </p:pic>
      <p:pic>
        <p:nvPicPr>
          <p:cNvPr id="8" name="Image 7">
            <a:extLst>
              <a:ext uri="{FF2B5EF4-FFF2-40B4-BE49-F238E27FC236}">
                <a16:creationId xmlns:a16="http://schemas.microsoft.com/office/drawing/2014/main" id="{3E72AA60-1270-4187-8432-F54F286B3D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1" y="181735"/>
            <a:ext cx="1420151" cy="426168"/>
          </a:xfrm>
          <a:prstGeom prst="rect">
            <a:avLst/>
          </a:prstGeom>
        </p:spPr>
      </p:pic>
    </p:spTree>
    <p:extLst>
      <p:ext uri="{BB962C8B-B14F-4D97-AF65-F5344CB8AC3E}">
        <p14:creationId xmlns:p14="http://schemas.microsoft.com/office/powerpoint/2010/main" val="1361056651"/>
      </p:ext>
    </p:extLst>
  </p:cSld>
  <p:clrMapOvr>
    <a:masterClrMapping/>
  </p:clrMapOvr>
  <p:transition/>
</p:sld>
</file>

<file path=ppt/theme/theme1.xml><?xml version="1.0" encoding="utf-8"?>
<a:theme xmlns:a="http://schemas.openxmlformats.org/drawingml/2006/main" name="Office Them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chemeClr val="accent6">
              <a:lumMod val="60000"/>
              <a:lumOff val="40000"/>
            </a:schemeClr>
          </a:solidFill>
          <a:headEnd type="triangl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0</TotalTime>
  <Words>1065</Words>
  <Application>Microsoft Office PowerPoint</Application>
  <PresentationFormat>Affichage à l'écran (16:9)</PresentationFormat>
  <Paragraphs>352</Paragraphs>
  <Slides>24</Slides>
  <Notes>24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Courier New</vt:lpstr>
      <vt:lpstr>Eras Light ITC</vt:lpstr>
      <vt:lpstr>Times New Roman</vt:lpstr>
      <vt:lpstr>Office Theme</vt:lpstr>
      <vt:lpstr>INTERACTIVE PACKAGING Smart identifiers for the packaging in food industries, evolving in order to deliver a convenient, personalized, reliable and trusted information to consumers</vt:lpstr>
      <vt:lpstr>Food allergy and intolerance a serious medical issue </vt:lpstr>
      <vt:lpstr>Food allergy and intolerance management INCO – European Union (EU)'s 1169/2011 regulation</vt:lpstr>
      <vt:lpstr>Présentation PowerPoint</vt:lpstr>
      <vt:lpstr>Présentation PowerPoint</vt:lpstr>
      <vt:lpstr>About mobiLead Smart and Unique Identifiers</vt:lpstr>
      <vt:lpstr>from mobiLead’s Smart and Unique Identifiers  to fTag as a solution</vt:lpstr>
      <vt:lpstr>8Tag trusted information Local and Remote Control</vt:lpstr>
      <vt:lpstr>28 000 000 Unique identifiers</vt:lpstr>
      <vt:lpstr>Marketing QR URL Links on each pack</vt:lpstr>
      <vt:lpstr>Marketing QR URL Links on each pack</vt:lpstr>
      <vt:lpstr>xTag  in the packaging ecosystem</vt:lpstr>
      <vt:lpstr>from Product Information  to Print and Mobile Content</vt:lpstr>
      <vt:lpstr>Printed information vs Digital mobile comparaison</vt:lpstr>
      <vt:lpstr>Emballage:  Protéger, informer</vt:lpstr>
      <vt:lpstr>Tailored Content on Mobile « Sur mesure »</vt:lpstr>
      <vt:lpstr>Tailored Content on Mobile « Sur mesure »</vt:lpstr>
      <vt:lpstr>Food allergy and intolerance usage fTag in 30 secondes</vt:lpstr>
      <vt:lpstr>key features fTag Data</vt:lpstr>
      <vt:lpstr>key features  fTag Tags and Labels</vt:lpstr>
      <vt:lpstr>key features fTag Mobile A pplications</vt:lpstr>
      <vt:lpstr>fTag usages New features / New markets</vt:lpstr>
      <vt:lpstr>Food allergy and intolerance usage fTag with INPI @ Vivatech</vt:lpstr>
      <vt:lpstr>INTERACTIVE PACKAGING Smart identifiers for the packaging in food industries, evolving in order to deliver a convenient, personalized, reliable and trusted information to consumers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fTag by mobiLead</dc:title>
  <dc:subject>from product identification to related content and services</dc:subject>
  <dc:creator>Laurent TONNELIER, mobiLead CEO</dc:creator>
  <cp:keywords>fTag by mobiLead</cp:keywords>
  <dc:description>QR for VQR, NFC for APC</dc:description>
  <cp:lastModifiedBy>Laurent Tonnelier</cp:lastModifiedBy>
  <cp:revision>852</cp:revision>
  <cp:lastPrinted>2017-02-27T19:16:28Z</cp:lastPrinted>
  <dcterms:created xsi:type="dcterms:W3CDTF">2006-08-16T00:00:00Z</dcterms:created>
  <dcterms:modified xsi:type="dcterms:W3CDTF">2017-09-17T17:10:19Z</dcterms:modified>
  <cp:category>fTag by mobiLead</cp:category>
</cp:coreProperties>
</file>