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58" r:id="rId5"/>
    <p:sldId id="262" r:id="rId6"/>
    <p:sldId id="260" r:id="rId7"/>
    <p:sldId id="263" r:id="rId8"/>
    <p:sldId id="261" r:id="rId9"/>
    <p:sldId id="265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8985B4-CD99-43E1-BF3E-6CA8724F6165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2E1BC7-429F-4AFA-9F04-6CC5C2D53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A0E3F0F-B5C7-4074-B880-05ACE7416B80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7647665-0FAA-4A5E-AA79-D0404A714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310D47-DD73-45EF-B324-1F19A8F402C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08039F-383B-40A3-B47B-A1919FEC83A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108F2D-F43C-40A2-95FD-2924C65EC0E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3F666A-4E3C-4198-AEEA-45E6B91604A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60401C-68FE-45DF-B18A-C1F4B6CD86A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11122D-378E-4EA6-A8F8-F611D9A034A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95DF57-2DFE-4E81-AEA6-9673089312E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695373-49FB-4220-8741-FCDE138FE5B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2FAF4B-D8AF-4563-9D42-11D1C7A52D6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2576513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tabLst>
                <a:tab pos="2743200" algn="ctr"/>
                <a:tab pos="2971800" algn="ctr"/>
                <a:tab pos="5486400" algn="r"/>
                <a:tab pos="5943600" algn="r"/>
                <a:tab pos="8229600" algn="r"/>
              </a:tabLst>
              <a:defRPr/>
            </a:pPr>
            <a:r>
              <a:rPr lang="en-US"/>
              <a:t> </a:t>
            </a:r>
          </a:p>
          <a:p>
            <a:pPr eaLnBrk="0" fontAlgn="auto" hangingPunct="0">
              <a:spcAft>
                <a:spcPts val="0"/>
              </a:spcAft>
              <a:tabLst>
                <a:tab pos="2743200" algn="ctr"/>
                <a:tab pos="2971800" algn="ctr"/>
                <a:tab pos="5486400" algn="r"/>
                <a:tab pos="5943600" algn="r"/>
                <a:tab pos="8229600" algn="r"/>
              </a:tabLst>
              <a:defRPr/>
            </a:pPr>
            <a:endParaRPr lang="en-US" sz="2400">
              <a:latin typeface="Times New Roman" pitchFamily="18" charset="0"/>
              <a:cs typeface="+mn-cs"/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33400"/>
            <a:ext cx="3581400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6"/>
          <p:cNvSpPr txBox="1"/>
          <p:nvPr/>
        </p:nvSpPr>
        <p:spPr>
          <a:xfrm>
            <a:off x="2590800" y="6611938"/>
            <a:ext cx="4195763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  <a:cs typeface="+mn-cs"/>
              </a:rPr>
              <a:t>Copyright © 2009 NeuStar Incorporated.  All Rights Reserved</a:t>
            </a:r>
            <a:endParaRPr lang="en-US" sz="1000" dirty="0">
              <a:latin typeface="+mn-lt"/>
              <a:cs typeface="+mn-cs"/>
            </a:endParaRPr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896D1C-4BE1-40F7-91AF-98572368839F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AA295D-1FEC-444A-B54C-4FD51E82ECE7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438400" y="6553200"/>
            <a:ext cx="4495800" cy="4572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CE2136-A33C-4A43-BD96-2278DCF82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04799"/>
            <a:ext cx="8001000" cy="685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8305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A7610F-1B0C-4D71-AAEB-B00C09E0D50C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4600" y="6629400"/>
            <a:ext cx="4267200" cy="4572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7BD7B5-9BF5-4A14-B937-E9A4FFBA2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0"/>
            <a:ext cx="5111750" cy="559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205521-B69B-4A9A-928A-C2FEA58F2A58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95600" y="6515100"/>
            <a:ext cx="4419600" cy="457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C4EF4D-1938-40FE-9301-5D0FD54A8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438E5A-05B4-478A-9BC0-EB7EFFA36CA6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515100"/>
            <a:ext cx="4495800" cy="4572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8B4F17-D302-46E1-BDAC-CAE30CD1B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04714F-02F7-4896-81FA-CD4FBBEB7ADE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629400"/>
            <a:ext cx="4495800" cy="4572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5C87BB-7411-4C42-BA4A-4ACB4E062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3B480E-B65D-450B-973F-4442FD75B883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629400"/>
            <a:ext cx="4419600" cy="4572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EA55B3-7AA4-459A-B38E-5BDBC4C87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83058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886200"/>
            <a:ext cx="83058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98C270-E792-4508-8027-0E7E45229F2C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438400" y="6629400"/>
            <a:ext cx="4343400" cy="4572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F44737-CF9A-4257-8F1B-E5B406A99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305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sz="14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92CBF1-E6C0-46E1-80E0-80F77F0A73D3}" type="datetimeFigureOut">
              <a:rPr lang="en-US"/>
              <a:pPr>
                <a:defRPr/>
              </a:pPr>
              <a:t>6/23/2009</a:t>
            </a:fld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5151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sz="700" smtClean="0">
                <a:solidFill>
                  <a:srgbClr val="000099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8EE691-F63B-4221-BBBC-4081C6D08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>
            <a:off x="457200" y="381000"/>
            <a:ext cx="7010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0" y="2576513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tabLst>
                <a:tab pos="2743200" algn="ctr"/>
                <a:tab pos="2971800" algn="ctr"/>
                <a:tab pos="5486400" algn="r"/>
                <a:tab pos="5943600" algn="r"/>
                <a:tab pos="8229600" algn="r"/>
              </a:tabLst>
              <a:defRPr/>
            </a:pPr>
            <a:r>
              <a:rPr lang="en-US"/>
              <a:t> </a:t>
            </a:r>
          </a:p>
          <a:p>
            <a:pPr eaLnBrk="0" fontAlgn="auto" hangingPunct="0">
              <a:spcAft>
                <a:spcPts val="0"/>
              </a:spcAft>
              <a:tabLst>
                <a:tab pos="2743200" algn="ctr"/>
                <a:tab pos="2971800" algn="ctr"/>
                <a:tab pos="5486400" algn="r"/>
                <a:tab pos="5943600" algn="r"/>
                <a:tab pos="8229600" algn="r"/>
              </a:tabLst>
              <a:defRPr/>
            </a:pPr>
            <a:endParaRPr lang="en-US" sz="2400">
              <a:latin typeface="Times New Roman" pitchFamily="18" charset="0"/>
              <a:cs typeface="+mn-cs"/>
            </a:endParaRP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43800" y="76200"/>
            <a:ext cx="121920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Century Gothic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45000"/>
        </a:spcBef>
        <a:spcAft>
          <a:spcPct val="0"/>
        </a:spcAft>
        <a:buFont typeface="Wingdings" pitchFamily="2" charset="2"/>
        <a:buChar char="q"/>
        <a:defRPr sz="2400" b="1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rtl="0" fontAlgn="base">
        <a:spcBef>
          <a:spcPct val="45000"/>
        </a:spcBef>
        <a:spcAft>
          <a:spcPct val="0"/>
        </a:spcAft>
        <a:buChar char="–"/>
        <a:defRPr sz="2000">
          <a:solidFill>
            <a:srgbClr val="000099"/>
          </a:solidFill>
          <a:latin typeface="Century Gothic" pitchFamily="34" charset="0"/>
        </a:defRPr>
      </a:lvl2pPr>
      <a:lvl3pPr marL="1143000" indent="-228600" algn="l" rtl="0" fontAlgn="base">
        <a:spcBef>
          <a:spcPct val="45000"/>
        </a:spcBef>
        <a:spcAft>
          <a:spcPct val="0"/>
        </a:spcAft>
        <a:buChar char="•"/>
        <a:defRPr>
          <a:solidFill>
            <a:schemeClr val="tx1"/>
          </a:solidFill>
          <a:latin typeface="Century Gothic" pitchFamily="34" charset="0"/>
        </a:defRPr>
      </a:lvl3pPr>
      <a:lvl4pPr marL="1600200" indent="-228600" algn="l" rtl="0" fontAlgn="base">
        <a:spcBef>
          <a:spcPct val="45000"/>
        </a:spcBef>
        <a:spcAft>
          <a:spcPct val="0"/>
        </a:spcAft>
        <a:buChar char="–"/>
        <a:defRPr>
          <a:solidFill>
            <a:schemeClr val="tx1"/>
          </a:solidFill>
          <a:latin typeface="Century Gothic" pitchFamily="34" charset="0"/>
        </a:defRPr>
      </a:lvl4pPr>
      <a:lvl5pPr marL="2057400" indent="-228600" algn="l" rtl="0" fontAlgn="base">
        <a:spcBef>
          <a:spcPct val="45000"/>
        </a:spcBef>
        <a:spcAft>
          <a:spcPct val="0"/>
        </a:spcAft>
        <a:buChar char="»"/>
        <a:defRPr i="1">
          <a:solidFill>
            <a:schemeClr val="tx1"/>
          </a:solidFill>
          <a:latin typeface="Century Gothic" pitchFamily="34" charset="0"/>
        </a:defRPr>
      </a:lvl5pPr>
      <a:lvl6pPr marL="2514600" indent="-228600" algn="l" rtl="0" eaLnBrk="1" fontAlgn="base" hangingPunct="1">
        <a:spcBef>
          <a:spcPct val="45000"/>
        </a:spcBef>
        <a:spcAft>
          <a:spcPct val="0"/>
        </a:spcAft>
        <a:buChar char="»"/>
        <a:defRPr sz="1000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45000"/>
        </a:spcBef>
        <a:spcAft>
          <a:spcPct val="0"/>
        </a:spcAft>
        <a:buChar char="»"/>
        <a:defRPr sz="1000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45000"/>
        </a:spcBef>
        <a:spcAft>
          <a:spcPct val="0"/>
        </a:spcAft>
        <a:buChar char="»"/>
        <a:defRPr sz="1000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45000"/>
        </a:spcBef>
        <a:spcAft>
          <a:spcPct val="0"/>
        </a:spcAft>
        <a:buChar char="»"/>
        <a:defRPr sz="10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ete.langlois@neustar.bi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Bar Code Realities</a:t>
            </a:r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Peter Langlois</a:t>
            </a:r>
          </a:p>
          <a:p>
            <a:r>
              <a:rPr lang="en-US" smtClean="0"/>
              <a:t>Product Management and Strategy</a:t>
            </a:r>
          </a:p>
          <a:p>
            <a:r>
              <a:rPr lang="en-US" smtClean="0"/>
              <a:t>http://langlois.tel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381000" y="2438400"/>
            <a:ext cx="3124200" cy="2286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81000" y="990600"/>
            <a:ext cx="31242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575050" y="533400"/>
            <a:ext cx="5264150" cy="5592763"/>
          </a:xfrm>
        </p:spPr>
        <p:txBody>
          <a:bodyPr/>
          <a:lstStyle/>
          <a:p>
            <a:r>
              <a:rPr lang="en-US" sz="2400" b="0" smtClean="0"/>
              <a:t>North American Numbering Plan Registry</a:t>
            </a:r>
            <a:br>
              <a:rPr lang="en-US" sz="2400" b="0" smtClean="0"/>
            </a:br>
            <a:r>
              <a:rPr lang="en-US" sz="2400" b="0" smtClean="0"/>
              <a:t>	and other countries</a:t>
            </a:r>
          </a:p>
          <a:p>
            <a:r>
              <a:rPr lang="en-US" sz="2400" b="0" smtClean="0"/>
              <a:t>Number Portability</a:t>
            </a:r>
          </a:p>
          <a:p>
            <a:r>
              <a:rPr lang="en-US" sz="2400" b="0" smtClean="0"/>
              <a:t>Common Short Codes Registry</a:t>
            </a:r>
          </a:p>
          <a:p>
            <a:r>
              <a:rPr lang="en-US" sz="2400" b="0" smtClean="0"/>
              <a:t>Domain registries:  .biz .us .cn .tn .tel </a:t>
            </a:r>
          </a:p>
          <a:p>
            <a:r>
              <a:rPr lang="en-US" sz="2400" b="0" smtClean="0"/>
              <a:t>GSMA’s Pathfinder:  Converting phone numbers to IP addresses and SIPIX for business</a:t>
            </a:r>
          </a:p>
          <a:p>
            <a:r>
              <a:rPr lang="en-US" sz="2400" b="0" smtClean="0"/>
              <a:t>Web Site analytics, management, and optimization</a:t>
            </a:r>
          </a:p>
          <a:p>
            <a:r>
              <a:rPr lang="en-US" sz="2400" b="0" smtClean="0"/>
              <a:t>Mobile Messaging infrastructure</a:t>
            </a:r>
          </a:p>
        </p:txBody>
      </p:sp>
      <p:sp>
        <p:nvSpPr>
          <p:cNvPr id="143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66800"/>
            <a:ext cx="3008313" cy="4691063"/>
          </a:xfrm>
        </p:spPr>
        <p:txBody>
          <a:bodyPr/>
          <a:lstStyle/>
          <a:p>
            <a:pPr algn="ctr"/>
            <a:r>
              <a:rPr lang="en-US" smtClean="0"/>
              <a:t>NeuStar makes Networks Smarter</a:t>
            </a:r>
            <a:r>
              <a:rPr lang="en-US" sz="1400" baseline="30000" smtClean="0"/>
              <a:t>SM</a:t>
            </a:r>
            <a:endParaRPr lang="en-US" baseline="30000" smtClean="0"/>
          </a:p>
          <a:p>
            <a:pPr algn="ctr"/>
            <a:endParaRPr lang="en-US" smtClean="0"/>
          </a:p>
          <a:p>
            <a:endParaRPr lang="en-US" smtClean="0"/>
          </a:p>
          <a:p>
            <a:r>
              <a:rPr lang="en-US" smtClean="0"/>
              <a:t>Mission:  </a:t>
            </a:r>
          </a:p>
          <a:p>
            <a:r>
              <a:rPr lang="en-US" smtClean="0"/>
              <a:t>To be the world’s leading provider of managed IP services that enable communication across networks, applications, and enterprises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685800"/>
          </a:xfrm>
        </p:spPr>
        <p:txBody>
          <a:bodyPr/>
          <a:lstStyle/>
          <a:p>
            <a:r>
              <a:rPr lang="en-US" smtClean="0"/>
              <a:t>Today’s topics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Bar Codes: A Global Advertising Phenomenon</a:t>
            </a:r>
          </a:p>
          <a:p>
            <a:endParaRPr lang="en-US" smtClean="0"/>
          </a:p>
          <a:p>
            <a:r>
              <a:rPr lang="en-US" smtClean="0"/>
              <a:t>Mobile Operators Have a Large Impact</a:t>
            </a:r>
          </a:p>
          <a:p>
            <a:endParaRPr lang="en-US" smtClean="0"/>
          </a:p>
          <a:p>
            <a:r>
              <a:rPr lang="en-US" smtClean="0"/>
              <a:t>Make Your Organization’s Needs Well Understood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3657600" y="3429000"/>
            <a:ext cx="5410200" cy="3200400"/>
          </a:xfrm>
          <a:prstGeom prst="roundRect">
            <a:avLst/>
          </a:prstGeom>
          <a:solidFill>
            <a:schemeClr val="accent3">
              <a:lumMod val="9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685800"/>
          </a:xfrm>
        </p:spPr>
        <p:txBody>
          <a:bodyPr/>
          <a:lstStyle/>
          <a:p>
            <a:r>
              <a:rPr lang="en-US" sz="2600" smtClean="0"/>
              <a:t>Bar Codes: A Global Advertising Phenomenon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3429000" cy="5029200"/>
          </a:xfrm>
        </p:spPr>
        <p:txBody>
          <a:bodyPr/>
          <a:lstStyle/>
          <a:p>
            <a:r>
              <a:rPr lang="en-US" sz="1800" smtClean="0"/>
              <a:t>Bar Codes are a Mobile Marketing  method of </a:t>
            </a:r>
            <a:r>
              <a:rPr lang="en-US" sz="1800" i="1" smtClean="0"/>
              <a:t>access and discovery</a:t>
            </a:r>
          </a:p>
          <a:p>
            <a:pPr lvl="1"/>
            <a:r>
              <a:rPr lang="en-US" sz="1600" smtClean="0"/>
              <a:t>Like banner ads, short codes and dial codes</a:t>
            </a:r>
          </a:p>
          <a:p>
            <a:pPr lvl="1"/>
            <a:r>
              <a:rPr lang="en-US" sz="1600" smtClean="0"/>
              <a:t>Objective is customer acquisition and engagement</a:t>
            </a:r>
          </a:p>
          <a:p>
            <a:pPr lvl="1"/>
            <a:r>
              <a:rPr lang="en-US" sz="1600" smtClean="0"/>
              <a:t>Target of one marketing</a:t>
            </a:r>
          </a:p>
          <a:p>
            <a:r>
              <a:rPr lang="en-US" sz="1800" smtClean="0"/>
              <a:t>Compare uses and costs to other Direct Response media to determine rate of use and adoption</a:t>
            </a:r>
          </a:p>
          <a:p>
            <a:pPr lvl="1"/>
            <a:r>
              <a:rPr lang="en-US" sz="1600" smtClean="0"/>
              <a:t>Consumer PULL</a:t>
            </a:r>
          </a:p>
          <a:p>
            <a:pPr lvl="1"/>
            <a:r>
              <a:rPr lang="en-US" sz="1600" smtClean="0"/>
              <a:t>Measurable engagement</a:t>
            </a:r>
          </a:p>
          <a:p>
            <a:pPr lvl="1"/>
            <a:r>
              <a:rPr lang="en-US" sz="1600" smtClean="0"/>
              <a:t>Quality experience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429000" y="990600"/>
            <a:ext cx="533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5000"/>
              </a:spcBef>
              <a:buFont typeface="Wingdings" pitchFamily="2" charset="2"/>
              <a:buChar char="q"/>
              <a:defRPr/>
            </a:pPr>
            <a:r>
              <a:rPr lang="en-US" b="1" kern="0" dirty="0">
                <a:latin typeface="Century Gothic" pitchFamily="34" charset="0"/>
                <a:cs typeface="+mn-cs"/>
              </a:rPr>
              <a:t>Already deployed in France, Japan, Poland, Italy, Australia</a:t>
            </a:r>
          </a:p>
          <a:p>
            <a:pPr marL="742950" lvl="1" indent="-285750">
              <a:spcBef>
                <a:spcPct val="45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99"/>
                </a:solidFill>
                <a:latin typeface="Century Gothic" pitchFamily="34" charset="0"/>
                <a:cs typeface="+mn-cs"/>
              </a:rPr>
              <a:t>And looking to be deployed in Spain, USA, and elsewhere</a:t>
            </a:r>
          </a:p>
          <a:p>
            <a:pPr marL="285750" indent="-285750">
              <a:spcBef>
                <a:spcPct val="45000"/>
              </a:spcBef>
              <a:buFont typeface="Wingdings" pitchFamily="2" charset="2"/>
              <a:buChar char="q"/>
              <a:defRPr/>
            </a:pPr>
            <a:r>
              <a:rPr lang="en-US" b="1" kern="0" dirty="0">
                <a:latin typeface="Century Gothic" pitchFamily="34" charset="0"/>
                <a:cs typeface="+mn-cs"/>
              </a:rPr>
              <a:t>Mobile Marketing taking a growing share of total marketing spend of over $6B (growing to $12B by 2012) worldwide.</a:t>
            </a:r>
          </a:p>
          <a:p>
            <a:pPr marL="742950" lvl="1" indent="-285750">
              <a:spcBef>
                <a:spcPct val="45000"/>
              </a:spcBef>
              <a:buFontTx/>
              <a:buChar char="–"/>
              <a:defRPr/>
            </a:pPr>
            <a:endParaRPr lang="en-US" sz="1600" kern="0" dirty="0">
              <a:solidFill>
                <a:srgbClr val="000099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6172200" y="3124200"/>
            <a:ext cx="2667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Informa, Carat Interactive, Kelsey Group</a:t>
            </a:r>
          </a:p>
        </p:txBody>
      </p:sp>
      <p:sp>
        <p:nvSpPr>
          <p:cNvPr id="18438" name="Oval 9"/>
          <p:cNvSpPr>
            <a:spLocks noChangeArrowheads="1"/>
          </p:cNvSpPr>
          <p:nvPr/>
        </p:nvSpPr>
        <p:spPr bwMode="auto">
          <a:xfrm>
            <a:off x="4267200" y="5791200"/>
            <a:ext cx="533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en-US" sz="800">
              <a:latin typeface="Verdana" pitchFamily="34" charset="0"/>
            </a:endParaRPr>
          </a:p>
        </p:txBody>
      </p:sp>
      <p:sp>
        <p:nvSpPr>
          <p:cNvPr id="18439" name="Freeform 10"/>
          <p:cNvSpPr>
            <a:spLocks/>
          </p:cNvSpPr>
          <p:nvPr/>
        </p:nvSpPr>
        <p:spPr bwMode="auto">
          <a:xfrm>
            <a:off x="4498975" y="3738563"/>
            <a:ext cx="1257300" cy="2041525"/>
          </a:xfrm>
          <a:custGeom>
            <a:avLst/>
            <a:gdLst>
              <a:gd name="T0" fmla="*/ 96741 w 1257631"/>
              <a:gd name="T1" fmla="*/ 2042159 h 2042159"/>
              <a:gd name="T2" fmla="*/ 104692 w 1257631"/>
              <a:gd name="T3" fmla="*/ 801756 h 2042159"/>
              <a:gd name="T4" fmla="*/ 724894 w 1257631"/>
              <a:gd name="T5" fmla="*/ 117944 h 2042159"/>
              <a:gd name="T6" fmla="*/ 1257631 w 1257631"/>
              <a:gd name="T7" fmla="*/ 94090 h 204215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57631" h="2042159">
                <a:moveTo>
                  <a:pt x="96741" y="2042159"/>
                </a:moveTo>
                <a:cubicBezTo>
                  <a:pt x="48370" y="1582308"/>
                  <a:pt x="0" y="1122458"/>
                  <a:pt x="104692" y="801756"/>
                </a:cubicBezTo>
                <a:cubicBezTo>
                  <a:pt x="209384" y="481054"/>
                  <a:pt x="532738" y="235888"/>
                  <a:pt x="724894" y="117944"/>
                </a:cubicBezTo>
                <a:cubicBezTo>
                  <a:pt x="917051" y="0"/>
                  <a:pt x="1175468" y="99391"/>
                  <a:pt x="1257631" y="94090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18440" name="Picture 5" descr="Mobile Ad Value Hierarchy brie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3584575"/>
            <a:ext cx="5257800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685800"/>
          </a:xfrm>
        </p:spPr>
        <p:txBody>
          <a:bodyPr/>
          <a:lstStyle/>
          <a:p>
            <a:r>
              <a:rPr lang="en-US" smtClean="0"/>
              <a:t>Top Issues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What is a scan worth: Analogues</a:t>
            </a:r>
          </a:p>
          <a:p>
            <a:pPr lvl="1"/>
            <a:r>
              <a:rPr lang="en-US" smtClean="0"/>
              <a:t>A Google Ad word</a:t>
            </a:r>
          </a:p>
          <a:p>
            <a:pPr lvl="1"/>
            <a:r>
              <a:rPr lang="en-US" smtClean="0"/>
              <a:t>A CPA</a:t>
            </a:r>
          </a:p>
          <a:p>
            <a:r>
              <a:rPr lang="en-US" smtClean="0"/>
              <a:t>How can a Brand control its codes</a:t>
            </a:r>
          </a:p>
          <a:p>
            <a:pPr lvl="1"/>
            <a:r>
              <a:rPr lang="en-US" smtClean="0"/>
              <a:t>Maintain Authority:  control the registered reference – who will be asked to resolve the code</a:t>
            </a:r>
          </a:p>
          <a:p>
            <a:pPr lvl="1"/>
            <a:r>
              <a:rPr lang="en-US" smtClean="0"/>
              <a:t>By investing only in systems that provide direct control over the </a:t>
            </a:r>
            <a:r>
              <a:rPr lang="en-US" b="1" smtClean="0"/>
              <a:t>authority </a:t>
            </a:r>
            <a:r>
              <a:rPr lang="en-US" smtClean="0"/>
              <a:t>specified in the code</a:t>
            </a:r>
          </a:p>
          <a:p>
            <a:pPr lvl="1"/>
            <a:r>
              <a:rPr lang="en-US" smtClean="0"/>
              <a:t>By being able to change the </a:t>
            </a:r>
            <a:r>
              <a:rPr lang="en-US" b="1" smtClean="0"/>
              <a:t>authority</a:t>
            </a:r>
            <a:r>
              <a:rPr lang="en-US" smtClean="0"/>
              <a:t> on demand</a:t>
            </a:r>
          </a:p>
          <a:p>
            <a:r>
              <a:rPr lang="en-US" smtClean="0"/>
              <a:t>How Operators can best recognize Brands</a:t>
            </a:r>
          </a:p>
          <a:p>
            <a:pPr lvl="1"/>
            <a:r>
              <a:rPr lang="en-US" smtClean="0"/>
              <a:t>Brands take the rightful position as the funding mechanism for the technology, systems, and content delivered through mobile operators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685800"/>
          </a:xfrm>
        </p:spPr>
        <p:txBody>
          <a:bodyPr/>
          <a:lstStyle/>
          <a:p>
            <a:r>
              <a:rPr lang="en-US" smtClean="0"/>
              <a:t>Mobile Operator Views Differ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North America:  MOs in the starting gate</a:t>
            </a:r>
          </a:p>
          <a:p>
            <a:pPr lvl="1"/>
            <a:r>
              <a:rPr lang="en-US" smtClean="0"/>
              <a:t>Wanting to take a strong position as an advertising entity</a:t>
            </a:r>
          </a:p>
          <a:p>
            <a:pPr lvl="1"/>
            <a:r>
              <a:rPr lang="en-US" smtClean="0"/>
              <a:t>Needing the market to prove itself</a:t>
            </a:r>
          </a:p>
          <a:p>
            <a:r>
              <a:rPr lang="en-US" smtClean="0"/>
              <a:t>Europe:  MOs taking a leading role, where they are becoming/leveraging media companies</a:t>
            </a:r>
          </a:p>
          <a:p>
            <a:pPr lvl="1"/>
            <a:r>
              <a:rPr lang="en-US" smtClean="0"/>
              <a:t>Content delivery:  Television, portals, advertising</a:t>
            </a:r>
          </a:p>
          <a:p>
            <a:pPr lvl="1"/>
            <a:r>
              <a:rPr lang="en-US" smtClean="0"/>
              <a:t>Vertically packaged solutions:  Buy from the MO or in the MO channel.</a:t>
            </a:r>
          </a:p>
          <a:p>
            <a:pPr lvl="1"/>
            <a:r>
              <a:rPr lang="en-US" smtClean="0"/>
              <a:t>Smaller MOs do not have the size and scale for these very large ambitions:  Looking for a way to participate.</a:t>
            </a:r>
          </a:p>
          <a:p>
            <a:r>
              <a:rPr lang="en-US" smtClean="0"/>
              <a:t>MOs (like others) have as a goal to extract maximum value for their investments.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5943600" cy="1162050"/>
          </a:xfrm>
        </p:spPr>
        <p:txBody>
          <a:bodyPr/>
          <a:lstStyle/>
          <a:p>
            <a:r>
              <a:rPr lang="en-US" sz="2800" smtClean="0"/>
              <a:t>Where Interests Converge</a:t>
            </a:r>
          </a:p>
        </p:txBody>
      </p:sp>
      <p:sp>
        <p:nvSpPr>
          <p:cNvPr id="24578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mtClean="0"/>
              <a:t>A unified marketplace is better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Operators play a key role in promoting and distributing reader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Getting brands engaged adds value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Scale decreases costs and improves outcomes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Single point of control</a:t>
            </a:r>
          </a:p>
          <a:p>
            <a:pPr>
              <a:buFont typeface="Wingdings" pitchFamily="2" charset="2"/>
              <a:buChar char="Ø"/>
            </a:pPr>
            <a:r>
              <a:rPr lang="en-US" smtClean="0"/>
              <a:t>A common service mark for readers and codes ensures appropriate behavior and instills confidence</a:t>
            </a:r>
          </a:p>
          <a:p>
            <a:pPr>
              <a:buFont typeface="Wingdings" pitchFamily="2" charset="2"/>
              <a:buChar char="Ø"/>
            </a:pPr>
            <a:endParaRPr lang="en-US" smtClean="0"/>
          </a:p>
        </p:txBody>
      </p:sp>
      <p:pic>
        <p:nvPicPr>
          <p:cNvPr id="24579" name="Content Placeholder 8" descr="ecosystem Elements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10000" y="1219200"/>
            <a:ext cx="5111750" cy="383381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685800"/>
          </a:xfrm>
        </p:spPr>
        <p:txBody>
          <a:bodyPr/>
          <a:lstStyle/>
          <a:p>
            <a:r>
              <a:rPr lang="en-US" smtClean="0"/>
              <a:t>What you should make known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Code control</a:t>
            </a:r>
          </a:p>
          <a:p>
            <a:pPr lvl="1"/>
            <a:r>
              <a:rPr lang="en-US" smtClean="0"/>
              <a:t>Bottom line authority is with the Brand.</a:t>
            </a:r>
          </a:p>
          <a:p>
            <a:pPr lvl="1"/>
            <a:r>
              <a:rPr lang="en-US" smtClean="0"/>
              <a:t>Vendor Diversity (Scale and interoperability)</a:t>
            </a:r>
          </a:p>
          <a:p>
            <a:r>
              <a:rPr lang="en-US" smtClean="0"/>
              <a:t>Buy like you buy today</a:t>
            </a:r>
          </a:p>
          <a:p>
            <a:pPr lvl="1"/>
            <a:r>
              <a:rPr lang="en-US" smtClean="0"/>
              <a:t>Same partners, channels, and mechanisms</a:t>
            </a:r>
          </a:p>
          <a:p>
            <a:r>
              <a:rPr lang="en-US" smtClean="0"/>
              <a:t>Your intention to move with mobile operators</a:t>
            </a:r>
          </a:p>
          <a:p>
            <a:pPr lvl="1"/>
            <a:r>
              <a:rPr lang="en-US" smtClean="0"/>
              <a:t>Synch up reduces risk all around</a:t>
            </a:r>
          </a:p>
          <a:p>
            <a:pPr lvl="1"/>
            <a:r>
              <a:rPr lang="en-US" smtClean="0"/>
              <a:t>Sets realistic expectations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01000" cy="685800"/>
          </a:xfrm>
        </p:spPr>
        <p:txBody>
          <a:bodyPr/>
          <a:lstStyle/>
          <a:p>
            <a:r>
              <a:rPr lang="en-US" smtClean="0"/>
              <a:t>Questions?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Peter Langlois</a:t>
            </a:r>
          </a:p>
          <a:p>
            <a:pPr lvl="1"/>
            <a:r>
              <a:rPr lang="en-US" smtClean="0">
                <a:hlinkClick r:id="rId3"/>
              </a:rPr>
              <a:t>Pete.langlois@neustar.biz</a:t>
            </a:r>
            <a:endParaRPr lang="en-US" smtClean="0"/>
          </a:p>
          <a:p>
            <a:pPr lvl="1"/>
            <a:r>
              <a:rPr lang="en-US" smtClean="0"/>
              <a:t>+1 703 930 9613</a:t>
            </a:r>
          </a:p>
          <a:p>
            <a:pPr lvl="1"/>
            <a:r>
              <a:rPr lang="en-US" smtClean="0"/>
              <a:t>Vcard at:  http://langlois.tel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uStar Vendor Presentations">
  <a:themeElements>
    <a:clrScheme name="NeuStar Finance #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uStar Finance #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NeuStar Finance #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Star Finance #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Star Finance #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Star Finance #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Star Finance #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Star Finance #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uStar Finance #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NeuStar Vendor Presentations</Template>
  <TotalTime>1277</TotalTime>
  <Words>483</Words>
  <Application>Microsoft Office PowerPoint</Application>
  <PresentationFormat>On-screen Show (4:3)</PresentationFormat>
  <Paragraphs>84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Verdana</vt:lpstr>
      <vt:lpstr>Arial</vt:lpstr>
      <vt:lpstr>Century Gothic</vt:lpstr>
      <vt:lpstr>Wingdings</vt:lpstr>
      <vt:lpstr>Calibri</vt:lpstr>
      <vt:lpstr>Times New Roman</vt:lpstr>
      <vt:lpstr>NeuStar Vendor Presentations</vt:lpstr>
      <vt:lpstr>NeuStar Vendor Presentations</vt:lpstr>
      <vt:lpstr>NeuStar Vendor Presentations</vt:lpstr>
      <vt:lpstr>NeuStar Vendor Presentations</vt:lpstr>
      <vt:lpstr>NeuStar Vendor Presentations</vt:lpstr>
      <vt:lpstr>NeuStar Vendor Presentations</vt:lpstr>
      <vt:lpstr>NeuStar Vendor Presentations</vt:lpstr>
      <vt:lpstr>NeuStar Vendor Presentations</vt:lpstr>
      <vt:lpstr>NeuStar Vendor Presentations</vt:lpstr>
      <vt:lpstr>Bar Code Realities</vt:lpstr>
      <vt:lpstr>Slide 2</vt:lpstr>
      <vt:lpstr>Today’s topics</vt:lpstr>
      <vt:lpstr>Bar Codes: A Global Advertising Phenomenon</vt:lpstr>
      <vt:lpstr>Top Issues</vt:lpstr>
      <vt:lpstr>Mobile Operator Views Differ</vt:lpstr>
      <vt:lpstr>Where Interests Converge</vt:lpstr>
      <vt:lpstr>What you should make known</vt:lpstr>
      <vt:lpstr>Questions?</vt:lpstr>
    </vt:vector>
  </TitlesOfParts>
  <Company>NeuStar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Code Realities</dc:title>
  <dc:creator> </dc:creator>
  <cp:lastModifiedBy>GS1</cp:lastModifiedBy>
  <cp:revision>128</cp:revision>
  <dcterms:created xsi:type="dcterms:W3CDTF">2009-06-09T17:46:37Z</dcterms:created>
  <dcterms:modified xsi:type="dcterms:W3CDTF">2009-06-23T14:56:27Z</dcterms:modified>
</cp:coreProperties>
</file>