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192" r:id="rId4"/>
  </p:sldMasterIdLst>
  <p:notesMasterIdLst>
    <p:notesMasterId r:id="rId12"/>
  </p:notesMasterIdLst>
  <p:handoutMasterIdLst>
    <p:handoutMasterId r:id="rId13"/>
  </p:handoutMasterIdLst>
  <p:sldIdLst>
    <p:sldId id="459" r:id="rId5"/>
    <p:sldId id="493" r:id="rId6"/>
    <p:sldId id="492" r:id="rId7"/>
    <p:sldId id="491" r:id="rId8"/>
    <p:sldId id="456" r:id="rId9"/>
    <p:sldId id="495" r:id="rId10"/>
    <p:sldId id="488" r:id="rId11"/>
  </p:sldIdLst>
  <p:sldSz cx="9144000" cy="6858000" type="screen4x3"/>
  <p:notesSz cx="6856413" cy="9750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3F00A5"/>
    <a:srgbClr val="0007D0"/>
    <a:srgbClr val="00007D"/>
    <a:srgbClr val="FF6600"/>
    <a:srgbClr val="FFAC00"/>
    <a:srgbClr val="FFB200"/>
    <a:srgbClr val="FF9900"/>
    <a:srgbClr val="20AC4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95" autoAdjust="0"/>
    <p:restoredTop sz="90833" autoAdjust="0"/>
  </p:normalViewPr>
  <p:slideViewPr>
    <p:cSldViewPr>
      <p:cViewPr>
        <p:scale>
          <a:sx n="70" d="100"/>
          <a:sy n="70" d="100"/>
        </p:scale>
        <p:origin x="-1038" y="-6"/>
      </p:cViewPr>
      <p:guideLst>
        <p:guide orient="horz" pos="28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968" y="-112"/>
      </p:cViewPr>
      <p:guideLst>
        <p:guide orient="horz" pos="3071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AAB2B96-BCD7-4092-9B5B-E245AB68BA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2325"/>
            <a:ext cx="5027613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F9663E54-72BB-4DE4-A858-2C42FCBB3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/>
        <a:ea typeface="Arial" pitchFamily="-106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/>
        <a:ea typeface="Arial" pitchFamily="-106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/>
        <a:ea typeface="Arial" pitchFamily="-106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/>
        <a:ea typeface="Arial" pitchFamily="-106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Calibri"/>
        <a:ea typeface="Arial" pitchFamily="-106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CD593-635B-4064-BF60-C6873BA80200}" type="slidenum"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0</a:t>
            </a:fld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AA467-9A0A-4288-BC83-7DB54CE0AC07}" type="slidenum"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AA467-9A0A-4288-BC83-7DB54CE0AC07}" type="slidenum"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CAA467-9A0A-4288-BC83-7DB54CE0AC07}" type="slidenum"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5</a:t>
            </a:fld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10A8E-D26E-45B4-9401-B6A9C40E0A6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457200" y="5715000"/>
            <a:ext cx="8686800" cy="0"/>
          </a:xfrm>
          <a:prstGeom prst="line">
            <a:avLst/>
          </a:prstGeom>
          <a:noFill/>
          <a:ln w="47625">
            <a:solidFill>
              <a:srgbClr val="CD092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 userDrawn="1"/>
        </p:nvSpPr>
        <p:spPr bwMode="auto">
          <a:xfrm>
            <a:off x="428625" y="6259513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4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Frutiger LT Com 77 Black Cn" pitchFamily="34" charset="0"/>
                <a:ea typeface="+mn-ea"/>
                <a:cs typeface="Arial" charset="0"/>
              </a:rPr>
              <a:t>Restricted - Confidential Information</a:t>
            </a:r>
          </a:p>
          <a:p>
            <a:pPr>
              <a:spcBef>
                <a:spcPts val="0"/>
              </a:spcBef>
              <a:defRPr/>
            </a:pPr>
            <a:r>
              <a:rPr lang="en-GB" sz="800" dirty="0">
                <a:solidFill>
                  <a:schemeClr val="bg1"/>
                </a:solidFill>
                <a:latin typeface="Frutiger LT Com 77 Black Cn" pitchFamily="34" charset="0"/>
                <a:ea typeface="+mn-ea"/>
                <a:cs typeface="Arial" charset="0"/>
              </a:rPr>
              <a:t>© GSM Association </a:t>
            </a:r>
            <a:r>
              <a:rPr lang="en-GB" sz="800" dirty="0" smtClean="0">
                <a:solidFill>
                  <a:schemeClr val="bg1"/>
                </a:solidFill>
                <a:latin typeface="Frutiger LT Com 77 Black Cn" pitchFamily="34" charset="0"/>
                <a:ea typeface="+mn-ea"/>
                <a:cs typeface="Arial" charset="0"/>
              </a:rPr>
              <a:t>2009</a:t>
            </a:r>
            <a:endParaRPr lang="en-GB" sz="800" dirty="0">
              <a:solidFill>
                <a:schemeClr val="bg1"/>
              </a:solidFill>
              <a:latin typeface="Frutiger LT Com 77 Black Cn" pitchFamily="34" charset="0"/>
              <a:ea typeface="+mn-ea"/>
              <a:cs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800" dirty="0">
                <a:solidFill>
                  <a:schemeClr val="bg1"/>
                </a:solidFill>
                <a:latin typeface="Frutiger LT Com 77 Black Cn" pitchFamily="34" charset="0"/>
                <a:ea typeface="+mn-ea"/>
                <a:cs typeface="Arial" charset="0"/>
              </a:rPr>
              <a:t>All GSMA meetings are conducted in full compliance with the GSMA’s anti-trust compliance policy</a:t>
            </a:r>
          </a:p>
          <a:p>
            <a:pPr>
              <a:spcBef>
                <a:spcPts val="0"/>
              </a:spcBef>
              <a:defRPr/>
            </a:pPr>
            <a:endParaRPr lang="en-US" sz="800" dirty="0">
              <a:solidFill>
                <a:schemeClr val="bg1"/>
              </a:solidFill>
              <a:latin typeface="Frutiger LT Com 77 Black Cn" pitchFamily="34" charset="0"/>
              <a:ea typeface="+mn-ea"/>
              <a:cs typeface="Arial" charset="0"/>
            </a:endParaRPr>
          </a:p>
        </p:txBody>
      </p:sp>
      <p:pic>
        <p:nvPicPr>
          <p:cNvPr id="5" name="Picture 3" descr="bicycell.jpg"/>
          <p:cNvPicPr>
            <a:picLocks noChangeAspect="1"/>
          </p:cNvPicPr>
          <p:nvPr userDrawn="1"/>
        </p:nvPicPr>
        <p:blipFill>
          <a:blip r:embed="rId3"/>
          <a:srcRect b="41676"/>
          <a:stretch>
            <a:fillRect/>
          </a:stretch>
        </p:blipFill>
        <p:spPr bwMode="auto">
          <a:xfrm>
            <a:off x="0" y="-4763"/>
            <a:ext cx="91440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gsma_logo+glow.png"/>
          <p:cNvPicPr>
            <a:picLocks noChangeAspect="1"/>
          </p:cNvPicPr>
          <p:nvPr userDrawn="1"/>
        </p:nvPicPr>
        <p:blipFill>
          <a:blip r:embed="rId4"/>
          <a:srcRect t="6253"/>
          <a:stretch>
            <a:fillRect/>
          </a:stretch>
        </p:blipFill>
        <p:spPr bwMode="auto">
          <a:xfrm>
            <a:off x="8072438" y="0"/>
            <a:ext cx="78581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596" y="5375295"/>
            <a:ext cx="8215370" cy="792162"/>
          </a:xfrm>
          <a:prstGeom prst="rect">
            <a:avLst/>
          </a:prstGeom>
        </p:spPr>
        <p:txBody>
          <a:bodyPr lIns="9144"/>
          <a:lstStyle>
            <a:lvl1pPr marL="0" indent="0" algn="l">
              <a:buFont typeface="Wingdings 2" pitchFamily="18" charset="2"/>
              <a:buNone/>
              <a:defRPr sz="2800" b="0" baseline="0">
                <a:solidFill>
                  <a:schemeClr val="bg1"/>
                </a:solidFill>
                <a:latin typeface="Frutiger LT Com 78 Black Cn It" pitchFamily="34" charset="0"/>
                <a:ea typeface="Cambria Math" pitchFamily="18" charset="0"/>
                <a:cs typeface="Latha" pitchFamily="2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285750" y="785813"/>
            <a:ext cx="8858250" cy="0"/>
          </a:xfrm>
          <a:prstGeom prst="line">
            <a:avLst/>
          </a:prstGeom>
          <a:noFill/>
          <a:ln w="47625">
            <a:solidFill>
              <a:srgbClr val="CD092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85750" y="6570663"/>
            <a:ext cx="1428750" cy="215900"/>
          </a:xfrm>
          <a:prstGeom prst="rect">
            <a:avLst/>
          </a:prstGeom>
          <a:noFill/>
        </p:spPr>
        <p:txBody>
          <a:bodyPr lIns="9144"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accent3"/>
                </a:solidFill>
                <a:latin typeface="Frutiger LT Com 57 Condensed" pitchFamily="34" charset="0"/>
                <a:ea typeface="+mn-ea"/>
                <a:cs typeface="Arial" charset="0"/>
              </a:rPr>
              <a:t>© GSM Association </a:t>
            </a:r>
            <a:r>
              <a:rPr lang="en-GB" sz="800" dirty="0" smtClean="0">
                <a:solidFill>
                  <a:schemeClr val="accent3"/>
                </a:solidFill>
                <a:latin typeface="Frutiger LT Com 57 Condensed" pitchFamily="34" charset="0"/>
                <a:ea typeface="+mn-ea"/>
                <a:cs typeface="Arial" charset="0"/>
              </a:rPr>
              <a:t>2009</a:t>
            </a:r>
            <a:endParaRPr lang="en-GB" sz="800" dirty="0">
              <a:solidFill>
                <a:schemeClr val="accent3"/>
              </a:solidFill>
              <a:latin typeface="Frutiger LT Com 57 Condensed" pitchFamily="34" charset="0"/>
              <a:ea typeface="+mn-ea"/>
              <a:cs typeface="Arial" charset="0"/>
            </a:endParaRPr>
          </a:p>
        </p:txBody>
      </p:sp>
      <p:pic>
        <p:nvPicPr>
          <p:cNvPr id="6" name="Picture 3" descr="gsma_logo+glow.png"/>
          <p:cNvPicPr>
            <a:picLocks noChangeAspect="1"/>
          </p:cNvPicPr>
          <p:nvPr userDrawn="1"/>
        </p:nvPicPr>
        <p:blipFill>
          <a:blip r:embed="rId2"/>
          <a:srcRect t="6253"/>
          <a:stretch>
            <a:fillRect/>
          </a:stretch>
        </p:blipFill>
        <p:spPr bwMode="auto">
          <a:xfrm>
            <a:off x="8072438" y="0"/>
            <a:ext cx="78581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500990" cy="380981"/>
          </a:xfrm>
          <a:prstGeom prst="rect">
            <a:avLst/>
          </a:prstGeom>
          <a:noFill/>
        </p:spPr>
        <p:txBody>
          <a:bodyPr lIns="9144" rIns="9144"/>
          <a:lstStyle>
            <a:lvl1pPr>
              <a:defRPr sz="3200" baseline="0">
                <a:solidFill>
                  <a:schemeClr val="accent3"/>
                </a:solidFill>
                <a:latin typeface="Frutiger LT Com 57 Condense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8553480" cy="5000660"/>
          </a:xfrm>
          <a:prstGeom prst="rect">
            <a:avLst/>
          </a:prstGeom>
        </p:spPr>
        <p:txBody>
          <a:bodyPr/>
          <a:lstStyle>
            <a:lvl1pPr marL="233363" indent="-233363">
              <a:buSzPct val="75000"/>
              <a:buFont typeface="Wingdings 2" pitchFamily="18" charset="2"/>
              <a:buChar char=""/>
              <a:defRPr baseline="0">
                <a:solidFill>
                  <a:schemeClr val="bg1"/>
                </a:solidFill>
                <a:latin typeface="Frutiger LT Com 77 Black Cn" pitchFamily="34" charset="0"/>
                <a:cs typeface="Shruti" pitchFamily="2"/>
              </a:defRPr>
            </a:lvl1pPr>
            <a:lvl2pPr marL="625475" indent="-168275">
              <a:buSzPct val="90000"/>
              <a:buFont typeface="Wingdings" pitchFamily="2" charset="2"/>
              <a:buChar char="§"/>
              <a:defRPr sz="1800" baseline="0">
                <a:solidFill>
                  <a:schemeClr val="bg1"/>
                </a:solidFill>
                <a:latin typeface="Frutiger LT Com 67 Bold Cn" pitchFamily="34" charset="0"/>
                <a:cs typeface="Shruti" pitchFamily="2"/>
              </a:defRPr>
            </a:lvl2pPr>
            <a:lvl3pPr marL="1082675" indent="-168275">
              <a:buSzPct val="90000"/>
              <a:buFont typeface="Wingdings" pitchFamily="2" charset="2"/>
              <a:buChar char="§"/>
              <a:tabLst/>
              <a:defRPr sz="1800" baseline="0">
                <a:solidFill>
                  <a:schemeClr val="accent3"/>
                </a:solidFill>
                <a:latin typeface="Frutiger LT Com 67 Bold Cn" pitchFamily="34" charset="0"/>
                <a:cs typeface="Shruti" pitchFamily="2"/>
              </a:defRPr>
            </a:lvl3pPr>
            <a:lvl4pPr marL="1539875" indent="-168275">
              <a:buSzPct val="90000"/>
              <a:buFont typeface="Wingdings" pitchFamily="2" charset="2"/>
              <a:buChar char="§"/>
              <a:defRPr sz="1800" baseline="0">
                <a:solidFill>
                  <a:schemeClr val="accent2"/>
                </a:solidFill>
                <a:latin typeface="Frutiger LT Com 67 Bold Cn" pitchFamily="34" charset="0"/>
                <a:cs typeface="Shruti" pitchFamily="2"/>
              </a:defRPr>
            </a:lvl4pPr>
            <a:lvl5pPr marL="1941513" indent="-112713">
              <a:buSzPct val="90000"/>
              <a:buFont typeface="Wingdings" pitchFamily="2" charset="2"/>
              <a:buChar char="§"/>
              <a:defRPr sz="1800" baseline="0">
                <a:solidFill>
                  <a:schemeClr val="bg2"/>
                </a:solidFill>
                <a:latin typeface="Frutiger LT Com 67 Bold Cn" pitchFamily="34" charset="0"/>
                <a:cs typeface="Shruti" pitchFamily="2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</p:sldLayoutIdLst>
  <p:transition>
    <p:wipe dir="r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6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6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6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06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D0921"/>
        </a:buClr>
        <a:buSzPct val="50000"/>
        <a:buFont typeface="Wingdings 2" pitchFamily="18" charset="2"/>
        <a:buChar char="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D0921"/>
        </a:buClr>
        <a:buSzPct val="5000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D0921"/>
        </a:buClr>
        <a:buSzPct val="5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D0921"/>
        </a:buClr>
        <a:buSzPct val="50000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D0921"/>
        </a:buClr>
        <a:buSzPct val="50000"/>
        <a:buChar char="»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D0921"/>
        </a:buClr>
        <a:buSzPct val="50000"/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D0921"/>
        </a:buClr>
        <a:buSzPct val="50000"/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D0921"/>
        </a:buClr>
        <a:buSzPct val="50000"/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D0921"/>
        </a:buClr>
        <a:buSzPct val="50000"/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gsmworld.com/documents/2D_barcodes_B01_0_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3"/>
          <p:cNvSpPr>
            <a:spLocks noGrp="1"/>
          </p:cNvSpPr>
          <p:nvPr>
            <p:ph type="subTitle" idx="1"/>
          </p:nvPr>
        </p:nvSpPr>
        <p:spPr bwMode="auto">
          <a:xfrm>
            <a:off x="438150" y="5418138"/>
            <a:ext cx="8205788" cy="792162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latin typeface="Frutiger LT Com 78 Black Cn It"/>
                <a:cs typeface="Arial" pitchFamily="34" charset="0"/>
              </a:rPr>
              <a:t>MOBILE CODES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28625" y="5910263"/>
            <a:ext cx="8296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Frutiger LT Com 57 Condensed"/>
              </a:rPr>
              <a:t>Attilio G Zani : Director of Business Development, </a:t>
            </a:r>
            <a:r>
              <a:rPr lang="en-US" dirty="0">
                <a:solidFill>
                  <a:schemeClr val="bg1"/>
                </a:solidFill>
                <a:latin typeface="Frutiger LT Com 57 Condensed"/>
              </a:rPr>
              <a:t>GSMA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588" y="1246188"/>
            <a:ext cx="5902325" cy="5010150"/>
          </a:xfrm>
        </p:spPr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en-GB" sz="1800" dirty="0" smtClean="0"/>
              <a:t>Founded in 1987 by 15 operators committed to the joint development of a cross border digital system for mobile communications</a:t>
            </a:r>
          </a:p>
          <a:p>
            <a:pPr>
              <a:buClr>
                <a:srgbClr val="C00000"/>
              </a:buClr>
              <a:defRPr/>
            </a:pPr>
            <a:endParaRPr lang="en-GB" sz="1000" dirty="0" smtClean="0"/>
          </a:p>
          <a:p>
            <a:pPr>
              <a:buClr>
                <a:srgbClr val="C00000"/>
              </a:buClr>
              <a:buFont typeface="Wingdings 2" pitchFamily="18" charset="2"/>
              <a:buNone/>
              <a:defRPr/>
            </a:pPr>
            <a:endParaRPr lang="en-GB" sz="1000" dirty="0" smtClean="0"/>
          </a:p>
          <a:p>
            <a:pPr>
              <a:buClr>
                <a:srgbClr val="C00000"/>
              </a:buClr>
              <a:defRPr/>
            </a:pPr>
            <a:r>
              <a:rPr lang="en-GB" sz="1800" dirty="0" smtClean="0"/>
              <a:t>In 22 years GSMA membership has grown to  750 of the world’s mobile operators and 200 companies in the broader mobile ecosystem, from 219 countries</a:t>
            </a:r>
          </a:p>
          <a:p>
            <a:pPr>
              <a:buClr>
                <a:srgbClr val="C00000"/>
              </a:buClr>
              <a:defRPr/>
            </a:pPr>
            <a:endParaRPr lang="en-GB" sz="1000" dirty="0" smtClean="0"/>
          </a:p>
          <a:p>
            <a:pPr>
              <a:buClr>
                <a:srgbClr val="C00000"/>
              </a:buClr>
              <a:defRPr/>
            </a:pPr>
            <a:endParaRPr lang="en-GB" sz="1000" dirty="0" smtClean="0"/>
          </a:p>
          <a:p>
            <a:pPr>
              <a:buClr>
                <a:srgbClr val="C00000"/>
              </a:buClr>
              <a:defRPr/>
            </a:pPr>
            <a:r>
              <a:rPr lang="en-GB" sz="1800" dirty="0" smtClean="0"/>
              <a:t>Innovating, incubating and creating new opportunities for its membership, to drive the growth of the global mobile communications industry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46063"/>
            <a:ext cx="6707188" cy="7778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What is the GSMA?</a:t>
            </a:r>
          </a:p>
        </p:txBody>
      </p:sp>
      <p:pic>
        <p:nvPicPr>
          <p:cNvPr id="5124" name="Picture 4" descr="_DAV298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25" y="1263650"/>
            <a:ext cx="2873375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6094413"/>
            <a:ext cx="84185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rIns="9144" anchor="ctr"/>
          <a:lstStyle/>
          <a:p>
            <a:pPr algn="r" eaLnBrk="0" hangingPunct="0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Frutiger LT Com 78 Black Cn It"/>
                <a:ea typeface="ＭＳ Ｐゴシック" pitchFamily="64" charset="-128"/>
              </a:rPr>
              <a:t>REPRESENTING MORE THAN 3.5 BILLION MOBILE CONNECTIONS</a:t>
            </a:r>
            <a:endParaRPr lang="en-GB">
              <a:solidFill>
                <a:srgbClr val="FFFFFF"/>
              </a:solidFill>
              <a:latin typeface="Frutiger LT Com 78 Black Cn It"/>
              <a:ea typeface="ＭＳ Ｐゴシック" pitchFamily="64" charset="-12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938" y="1046163"/>
            <a:ext cx="3097212" cy="4386262"/>
          </a:xfrm>
        </p:spPr>
        <p:txBody>
          <a:bodyPr/>
          <a:lstStyle/>
          <a:p>
            <a:pPr marL="177800" indent="-177800">
              <a:buClr>
                <a:srgbClr val="C00000"/>
              </a:buClr>
              <a:defRPr/>
            </a:pPr>
            <a:endParaRPr lang="en-GB" sz="1800" dirty="0" smtClean="0"/>
          </a:p>
          <a:p>
            <a:pPr marL="177800" indent="-177800">
              <a:buClr>
                <a:srgbClr val="C00000"/>
              </a:buClr>
              <a:defRPr/>
            </a:pPr>
            <a:r>
              <a:rPr lang="en-GB" sz="1800" dirty="0" smtClean="0"/>
              <a:t>Formed in 2003, the Board provides the Association’s membership with a strong voice, clear direction, and fast decision-making</a:t>
            </a:r>
          </a:p>
          <a:p>
            <a:pPr marL="177800" indent="-177800">
              <a:buClr>
                <a:srgbClr val="C00000"/>
              </a:buClr>
              <a:defRPr/>
            </a:pPr>
            <a:endParaRPr lang="en-GB" sz="1000" dirty="0" smtClean="0"/>
          </a:p>
          <a:p>
            <a:pPr marL="177800" indent="-177800">
              <a:buClr>
                <a:srgbClr val="C00000"/>
              </a:buClr>
              <a:defRPr/>
            </a:pPr>
            <a:r>
              <a:rPr lang="en-GB" sz="1800" dirty="0" smtClean="0"/>
              <a:t>The Board is 26 strong and comprises:</a:t>
            </a:r>
          </a:p>
          <a:p>
            <a:pPr marL="355600" lvl="1" indent="-177800">
              <a:buClr>
                <a:srgbClr val="C00000"/>
              </a:buClr>
              <a:defRPr/>
            </a:pPr>
            <a:r>
              <a:rPr lang="en-GB" sz="1800" dirty="0" smtClean="0"/>
              <a:t>25 senior operator representatives </a:t>
            </a:r>
          </a:p>
          <a:p>
            <a:pPr marL="355600" lvl="1" indent="-177800"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en-GB" sz="1800" dirty="0" smtClean="0"/>
              <a:t>	(including the Chairman)</a:t>
            </a:r>
          </a:p>
          <a:p>
            <a:pPr marL="355600" lvl="1" indent="-177800">
              <a:buClr>
                <a:srgbClr val="C00000"/>
              </a:buClr>
              <a:defRPr/>
            </a:pPr>
            <a:r>
              <a:rPr lang="en-GB" sz="1800" dirty="0" smtClean="0"/>
              <a:t>CEO and GSMA Member of the Board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231775"/>
            <a:ext cx="6707188" cy="77787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GSMA Board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0710" t="3165" r="32176" b="4790"/>
          <a:stretch>
            <a:fillRect/>
          </a:stretch>
        </p:blipFill>
        <p:spPr bwMode="auto">
          <a:xfrm>
            <a:off x="3903663" y="1349375"/>
            <a:ext cx="5240337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7500938" cy="381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GSMA and 2D Past...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428625" y="1285875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chemeClr val="bg1"/>
              </a:solidFill>
            </a:endParaRPr>
          </a:p>
          <a:p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15366" name="Picture 3" descr="red_bar_straight_hard_ligh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181725"/>
            <a:ext cx="8858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85750" y="6083300"/>
            <a:ext cx="857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rIns="9144" anchor="ctr"/>
          <a:lstStyle>
            <a:lvl1pPr>
              <a:defRPr sz="3200" baseline="0">
                <a:solidFill>
                  <a:schemeClr val="accent3"/>
                </a:solidFill>
                <a:latin typeface="Frutiger LT Com 57 Condensed" pitchFamily="34" charset="0"/>
              </a:defRPr>
            </a:lvl1pPr>
          </a:lstStyle>
          <a:p>
            <a:pPr algn="r" eaLnBrk="0" hangingPunct="0">
              <a:defRPr/>
            </a:pPr>
            <a:r>
              <a:rPr lang="en-US" sz="2000" kern="0" dirty="0" smtClean="0">
                <a:latin typeface="Frutiger LT Com 78 Black Cn It" pitchFamily="34" charset="0"/>
                <a:ea typeface="ＭＳ Ｐゴシック" pitchFamily="-106" charset="-128"/>
                <a:cs typeface="+mj-cs"/>
              </a:rPr>
              <a:t>SUPPORTING MARKET MAKING ACTIVITY</a:t>
            </a:r>
            <a:endParaRPr lang="en-GB" sz="2000" kern="0" dirty="0">
              <a:latin typeface="Frutiger LT Com 78 Black Cn It" pitchFamily="34" charset="0"/>
              <a:ea typeface="ＭＳ Ｐゴシック" pitchFamily="-106" charset="-128"/>
              <a:cs typeface="+mj-cs"/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242862" y="857232"/>
            <a:ext cx="5400708" cy="5143536"/>
          </a:xfrm>
        </p:spPr>
        <p:txBody>
          <a:bodyPr/>
          <a:lstStyle/>
          <a:p>
            <a:pPr marL="342900" lvl="0" indent="-342900">
              <a:buSzPct val="50000"/>
              <a:buFont typeface="Wingdings 2" pitchFamily="-106" charset="2"/>
              <a:buChar char="¢"/>
              <a:defRPr/>
            </a:pPr>
            <a:r>
              <a:rPr lang="en-US" sz="1800" dirty="0" smtClean="0">
                <a:latin typeface="Frutiger LT Com 57 Condensed"/>
              </a:rPr>
              <a:t>GSMA Whitepaper – What is inside?</a:t>
            </a:r>
          </a:p>
          <a:p>
            <a:pPr marL="342900" lvl="0" indent="-342900">
              <a:buSzPct val="50000"/>
              <a:buFont typeface="Wingdings 2" pitchFamily="-106" charset="2"/>
              <a:buChar char="¢"/>
              <a:defRPr/>
            </a:pPr>
            <a:endParaRPr lang="en-US" sz="1800" dirty="0" smtClean="0">
              <a:latin typeface="Frutiger LT Com 57 Condensed"/>
            </a:endParaRPr>
          </a:p>
          <a:p>
            <a:r>
              <a:rPr lang="en-GB" sz="1800" dirty="0" smtClean="0"/>
              <a:t>Two different service scenarios (direct and indirect mode)</a:t>
            </a:r>
          </a:p>
          <a:p>
            <a:r>
              <a:rPr lang="en-GB" sz="1800" dirty="0" smtClean="0"/>
              <a:t>Business model analysis describing the actors</a:t>
            </a:r>
          </a:p>
          <a:p>
            <a:r>
              <a:rPr lang="en-GB" sz="1800" dirty="0" smtClean="0"/>
              <a:t>Defining relationships between the actors</a:t>
            </a:r>
          </a:p>
          <a:p>
            <a:r>
              <a:rPr lang="en-GB" sz="1800" dirty="0" smtClean="0"/>
              <a:t>Providing a solution to enable national and international interoperability</a:t>
            </a:r>
          </a:p>
          <a:p>
            <a:r>
              <a:rPr lang="en-GB" sz="1800" dirty="0" smtClean="0"/>
              <a:t>Providing a solution to enable a secure and trustworthy service environment</a:t>
            </a:r>
          </a:p>
          <a:p>
            <a:r>
              <a:rPr lang="en-GB" sz="1800" dirty="0" smtClean="0"/>
              <a:t>Service recommendations</a:t>
            </a:r>
            <a:br>
              <a:rPr lang="en-GB" sz="1800" dirty="0" smtClean="0"/>
            </a:br>
            <a:endParaRPr lang="en-US" sz="1800" dirty="0" smtClean="0">
              <a:latin typeface="Frutiger LT Com 57 Condensed"/>
            </a:endParaRPr>
          </a:p>
          <a:p>
            <a:r>
              <a:rPr lang="en-US" sz="1600" dirty="0" smtClean="0">
                <a:latin typeface="Frutiger LT Com 57 Condensed"/>
                <a:hlinkClick r:id="rId4"/>
              </a:rPr>
              <a:t>http://www.gsmworld.com/documents/2D_barcodes_B01_0_2.pdf</a:t>
            </a:r>
            <a:r>
              <a:rPr lang="en-US" sz="1600" dirty="0" smtClean="0">
                <a:latin typeface="Frutiger LT Com 57 Condensed"/>
              </a:rPr>
              <a:t>  </a:t>
            </a:r>
          </a:p>
          <a:p>
            <a:pPr marL="735012" lvl="1" indent="-342900">
              <a:buSzPct val="50000"/>
              <a:buFont typeface="Wingdings 2" pitchFamily="-106" charset="2"/>
              <a:buChar char="¢"/>
              <a:defRPr/>
            </a:pPr>
            <a:endParaRPr lang="en-US" sz="1600" dirty="0" smtClean="0">
              <a:latin typeface="Frutiger LT Com 57 Condensed"/>
            </a:endParaRPr>
          </a:p>
        </p:txBody>
      </p:sp>
      <p:pic>
        <p:nvPicPr>
          <p:cNvPr id="8" name="Picture 8" descr="personal_01.png"/>
          <p:cNvPicPr>
            <a:picLocks noChangeAspect="1"/>
          </p:cNvPicPr>
          <p:nvPr/>
        </p:nvPicPr>
        <p:blipFill>
          <a:blip r:embed="rId5"/>
          <a:srcRect l="5956" t="16364" r="4704" b="5455"/>
          <a:stretch>
            <a:fillRect/>
          </a:stretch>
        </p:blipFill>
        <p:spPr bwMode="auto">
          <a:xfrm>
            <a:off x="5643570" y="1071546"/>
            <a:ext cx="32766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7500938" cy="381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The Mobile Media Metrics example...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428625" y="1285875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chemeClr val="bg1"/>
              </a:solidFill>
            </a:endParaRPr>
          </a:p>
          <a:p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15366" name="Picture 3" descr="red_bar_straight_hard_ligh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181725"/>
            <a:ext cx="8858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85750" y="6083300"/>
            <a:ext cx="857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rIns="9144" anchor="ctr"/>
          <a:lstStyle>
            <a:lvl1pPr>
              <a:defRPr sz="3200" baseline="0">
                <a:solidFill>
                  <a:schemeClr val="accent3"/>
                </a:solidFill>
                <a:latin typeface="Frutiger LT Com 57 Condensed" pitchFamily="34" charset="0"/>
              </a:defRPr>
            </a:lvl1pPr>
          </a:lstStyle>
          <a:p>
            <a:pPr algn="r" eaLnBrk="0" hangingPunct="0">
              <a:defRPr/>
            </a:pPr>
            <a:r>
              <a:rPr lang="en-US" sz="2000" kern="0" dirty="0" smtClean="0">
                <a:latin typeface="Frutiger LT Com 78 Black Cn It" pitchFamily="34" charset="0"/>
                <a:ea typeface="ＭＳ Ｐゴシック" pitchFamily="-106" charset="-128"/>
                <a:cs typeface="+mj-cs"/>
              </a:rPr>
              <a:t>SUPPORTING A NEW FEATURE-RICH MEDIA CHANNEL </a:t>
            </a:r>
            <a:endParaRPr lang="en-GB" sz="2000" kern="0" dirty="0">
              <a:latin typeface="Frutiger LT Com 78 Black Cn It" pitchFamily="34" charset="0"/>
              <a:ea typeface="ＭＳ Ｐゴシック" pitchFamily="-106" charset="-128"/>
              <a:cs typeface="+mj-cs"/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242862" y="857232"/>
            <a:ext cx="5829336" cy="5214974"/>
          </a:xfrm>
        </p:spPr>
        <p:txBody>
          <a:bodyPr/>
          <a:lstStyle/>
          <a:p>
            <a:pPr marL="342900" lvl="0" indent="-342900">
              <a:buSzPct val="50000"/>
              <a:buFont typeface="Wingdings 2" pitchFamily="-106" charset="2"/>
              <a:buChar char="¢"/>
              <a:defRPr/>
            </a:pPr>
            <a:r>
              <a:rPr lang="en-GB" sz="1800" dirty="0" smtClean="0">
                <a:latin typeface="Frutiger LT Com 57 Condensed"/>
              </a:rPr>
              <a:t>Data that will enable media agencies to better target mobile advertising. </a:t>
            </a:r>
          </a:p>
          <a:p>
            <a:pPr marL="342900" indent="-342900">
              <a:buSzPct val="50000"/>
              <a:buFont typeface="Wingdings 2" pitchFamily="-106" charset="2"/>
              <a:buChar char="¢"/>
              <a:defRPr/>
            </a:pPr>
            <a:r>
              <a:rPr lang="en-GB" sz="1800" dirty="0" smtClean="0">
                <a:latin typeface="Frutiger LT Com 57 Condensed"/>
              </a:rPr>
              <a:t>Project supported by FT-Orange, </a:t>
            </a:r>
            <a:r>
              <a:rPr lang="en-GB" sz="1800" dirty="0" err="1" smtClean="0">
                <a:latin typeface="Frutiger LT Com 57 Condensed"/>
              </a:rPr>
              <a:t>Telefónica</a:t>
            </a:r>
            <a:r>
              <a:rPr lang="en-GB" sz="1800" dirty="0" smtClean="0">
                <a:latin typeface="Frutiger LT Com 57 Condensed"/>
              </a:rPr>
              <a:t> O2, T-Mobile, 3 and Vodafone </a:t>
            </a:r>
          </a:p>
          <a:p>
            <a:pPr marL="342900" indent="-342900">
              <a:buSzPct val="50000"/>
              <a:buFont typeface="Wingdings 2" pitchFamily="-106" charset="2"/>
              <a:buChar char="¢"/>
              <a:defRPr/>
            </a:pPr>
            <a:r>
              <a:rPr lang="en-GB" sz="1800" dirty="0" smtClean="0">
                <a:latin typeface="Frutiger LT Com 57 Condensed"/>
              </a:rPr>
              <a:t>Measurement process respects the privacy of mobile users</a:t>
            </a:r>
          </a:p>
          <a:p>
            <a:pPr marL="342900" indent="-342900">
              <a:buSzPct val="50000"/>
              <a:buFont typeface="Wingdings 2" pitchFamily="-106" charset="2"/>
              <a:buChar char="¢"/>
              <a:defRPr/>
            </a:pPr>
            <a:r>
              <a:rPr lang="en-GB" sz="1800" b="1" dirty="0" smtClean="0">
                <a:latin typeface="Frutiger LT Com 57 Condensed"/>
              </a:rPr>
              <a:t>Top Sites: </a:t>
            </a:r>
            <a:r>
              <a:rPr lang="en-GB" sz="1800" dirty="0" smtClean="0">
                <a:latin typeface="Frutiger LT Com 57 Condensed"/>
              </a:rPr>
              <a:t>The model will clearly identify the top sites visited by mobile users</a:t>
            </a:r>
          </a:p>
          <a:p>
            <a:pPr marL="342900" indent="-342900">
              <a:buSzPct val="50000"/>
              <a:buFont typeface="Wingdings 2" pitchFamily="-106" charset="2"/>
              <a:buChar char="¢"/>
              <a:defRPr/>
            </a:pPr>
            <a:r>
              <a:rPr lang="en-GB" sz="1800" b="1" dirty="0" smtClean="0">
                <a:latin typeface="Frutiger LT Com 57 Condensed"/>
              </a:rPr>
              <a:t>User Behaviour: </a:t>
            </a:r>
            <a:r>
              <a:rPr lang="en-GB" sz="1800" dirty="0" smtClean="0">
                <a:latin typeface="Frutiger LT Com 57 Condensed"/>
              </a:rPr>
              <a:t>The model will deliver </a:t>
            </a:r>
            <a:r>
              <a:rPr lang="en-GB" sz="1800" u="sng" dirty="0" smtClean="0">
                <a:latin typeface="Frutiger LT Com 57 Condensed"/>
              </a:rPr>
              <a:t>aggregate</a:t>
            </a:r>
            <a:r>
              <a:rPr lang="en-GB" sz="1800" dirty="0" smtClean="0">
                <a:latin typeface="Frutiger LT Com 57 Condensed"/>
              </a:rPr>
              <a:t> volumes of users, pages viewed, the time at which they are viewed, and the number and duration of visits etc</a:t>
            </a:r>
          </a:p>
          <a:p>
            <a:pPr marL="342900" indent="-342900">
              <a:buSzPct val="50000"/>
              <a:buFont typeface="Wingdings 2" pitchFamily="-106" charset="2"/>
              <a:buChar char="¢"/>
              <a:defRPr/>
            </a:pPr>
            <a:r>
              <a:rPr lang="en-GB" sz="1800" b="1" dirty="0" smtClean="0">
                <a:latin typeface="Frutiger LT Com 57 Condensed"/>
              </a:rPr>
              <a:t>Demographics: </a:t>
            </a:r>
            <a:r>
              <a:rPr lang="en-GB" sz="1800" dirty="0" smtClean="0">
                <a:latin typeface="Frutiger LT Com 57 Condensed"/>
              </a:rPr>
              <a:t>The real value comes in the combination of site popularity and user behaviour data with aggregated demographic information </a:t>
            </a:r>
          </a:p>
          <a:p>
            <a:pPr marL="342900" indent="-342900">
              <a:buSzPct val="50000"/>
              <a:buFont typeface="Wingdings 2" pitchFamily="-106" charset="2"/>
              <a:buChar char="¢"/>
              <a:defRPr/>
            </a:pPr>
            <a:r>
              <a:rPr lang="en-GB" sz="1800" dirty="0" smtClean="0">
                <a:latin typeface="Frutiger LT Com 57 Condensed"/>
              </a:rPr>
              <a:t>UK feasibility study completed</a:t>
            </a:r>
          </a:p>
          <a:p>
            <a:pPr marL="342900" indent="-342900">
              <a:buSzPct val="50000"/>
              <a:buFont typeface="Wingdings 2" pitchFamily="-106" charset="2"/>
              <a:buChar char="¢"/>
              <a:defRPr/>
            </a:pPr>
            <a:r>
              <a:rPr lang="en-GB" sz="1800" dirty="0" smtClean="0">
                <a:latin typeface="Frutiger LT Com 57 Condensed"/>
              </a:rPr>
              <a:t>Proceeding to commercial launch in 2H2009</a:t>
            </a:r>
            <a:endParaRPr lang="en-US" sz="1800" dirty="0" smtClean="0">
              <a:latin typeface="Frutiger LT Com 57 Condensed"/>
            </a:endParaRPr>
          </a:p>
        </p:txBody>
      </p:sp>
      <p:pic>
        <p:nvPicPr>
          <p:cNvPr id="11" name="Picture 3" descr="iStock_000000926375Small.JPG"/>
          <p:cNvPicPr>
            <a:picLocks noChangeAspect="1"/>
          </p:cNvPicPr>
          <p:nvPr/>
        </p:nvPicPr>
        <p:blipFill>
          <a:blip r:embed="rId4"/>
          <a:srcRect l="13200"/>
          <a:stretch>
            <a:fillRect/>
          </a:stretch>
        </p:blipFill>
        <p:spPr bwMode="auto">
          <a:xfrm>
            <a:off x="5943600" y="958850"/>
            <a:ext cx="32004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7500938" cy="381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GSMA 2D Activity: Now and in the Future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428625" y="1285875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2000">
              <a:solidFill>
                <a:schemeClr val="bg1"/>
              </a:solidFill>
            </a:endParaRPr>
          </a:p>
          <a:p>
            <a:endParaRPr lang="en-GB" sz="2000">
              <a:solidFill>
                <a:schemeClr val="bg1"/>
              </a:solidFill>
            </a:endParaRPr>
          </a:p>
        </p:txBody>
      </p:sp>
      <p:pic>
        <p:nvPicPr>
          <p:cNvPr id="15366" name="Picture 3" descr="red_bar_straight_hard_ligh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181725"/>
            <a:ext cx="88582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85750" y="6083300"/>
            <a:ext cx="857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rIns="9144" anchor="ctr"/>
          <a:lstStyle>
            <a:lvl1pPr>
              <a:defRPr sz="3200" baseline="0">
                <a:solidFill>
                  <a:schemeClr val="accent3"/>
                </a:solidFill>
                <a:latin typeface="Frutiger LT Com 57 Condensed" pitchFamily="34" charset="0"/>
              </a:defRPr>
            </a:lvl1pPr>
          </a:lstStyle>
          <a:p>
            <a:pPr algn="r" eaLnBrk="0" hangingPunct="0">
              <a:defRPr/>
            </a:pPr>
            <a:r>
              <a:rPr lang="en-US" sz="2000" kern="0" dirty="0" smtClean="0">
                <a:latin typeface="Frutiger LT Com 78 Black Cn It" pitchFamily="34" charset="0"/>
                <a:ea typeface="ＭＳ Ｐゴシック" pitchFamily="-106" charset="-128"/>
                <a:cs typeface="+mj-cs"/>
              </a:rPr>
              <a:t>SUPPORTING A NEW ECOSYSTEM</a:t>
            </a:r>
            <a:endParaRPr lang="en-GB" sz="2000" kern="0" dirty="0">
              <a:latin typeface="Frutiger LT Com 78 Black Cn It" pitchFamily="34" charset="0"/>
              <a:ea typeface="ＭＳ Ｐゴシック" pitchFamily="-106" charset="-128"/>
              <a:cs typeface="+mj-cs"/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242862" y="857232"/>
            <a:ext cx="5829336" cy="5214974"/>
          </a:xfrm>
        </p:spPr>
        <p:txBody>
          <a:bodyPr/>
          <a:lstStyle/>
          <a:p>
            <a:r>
              <a:rPr lang="en-GB" sz="1800" dirty="0" smtClean="0"/>
              <a:t>Refine high level business requirements</a:t>
            </a:r>
          </a:p>
          <a:p>
            <a:r>
              <a:rPr lang="en-GB" sz="1800" dirty="0" smtClean="0"/>
              <a:t>Work with formal standards organisations, such as GS1 &amp; OMA to arrive at the high level business requirements of the ecosystem</a:t>
            </a:r>
          </a:p>
          <a:p>
            <a:r>
              <a:rPr lang="en-GB" sz="1800" dirty="0" smtClean="0">
                <a:latin typeface="Frutiger LT Com 57 Condensed"/>
              </a:rPr>
              <a:t>Provide the 2D ecosystem with elements of essential service </a:t>
            </a:r>
          </a:p>
          <a:p>
            <a:pPr>
              <a:buNone/>
            </a:pPr>
            <a:endParaRPr lang="en-GB" sz="1800" dirty="0" smtClean="0">
              <a:latin typeface="Frutiger LT Com 57 Condensed"/>
            </a:endParaRPr>
          </a:p>
          <a:p>
            <a:r>
              <a:rPr lang="en-GB" dirty="0" smtClean="0">
                <a:latin typeface="Frutiger LT Com 57 Condensed"/>
              </a:rPr>
              <a:t>Raise the bar</a:t>
            </a:r>
            <a:r>
              <a:rPr lang="en-GB" sz="1800" dirty="0" smtClean="0">
                <a:latin typeface="Frutiger LT Com 57 Condensed"/>
              </a:rPr>
              <a:t>...</a:t>
            </a:r>
            <a:endParaRPr lang="en-US" sz="1800" dirty="0" smtClean="0">
              <a:latin typeface="Frutiger LT Com 57 Condensed"/>
            </a:endParaRPr>
          </a:p>
        </p:txBody>
      </p:sp>
      <p:pic>
        <p:nvPicPr>
          <p:cNvPr id="11" name="Picture 3" descr="iStock_000003660617Small.JPG"/>
          <p:cNvPicPr>
            <a:picLocks noChangeAspect="1"/>
          </p:cNvPicPr>
          <p:nvPr/>
        </p:nvPicPr>
        <p:blipFill>
          <a:blip r:embed="rId4"/>
          <a:srcRect l="31494" r="27621"/>
          <a:stretch>
            <a:fillRect/>
          </a:stretch>
        </p:blipFill>
        <p:spPr bwMode="auto">
          <a:xfrm>
            <a:off x="6072198" y="1142984"/>
            <a:ext cx="2857500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ubtitle 3"/>
          <p:cNvSpPr>
            <a:spLocks noGrp="1"/>
          </p:cNvSpPr>
          <p:nvPr>
            <p:ph type="subTitle" idx="1"/>
          </p:nvPr>
        </p:nvSpPr>
        <p:spPr bwMode="auto">
          <a:xfrm>
            <a:off x="438150" y="5418138"/>
            <a:ext cx="8205788" cy="792162"/>
          </a:xfrm>
          <a:noFill/>
          <a:ln>
            <a:miter lim="800000"/>
            <a:headEnd/>
            <a:tailEnd/>
          </a:ln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cs typeface="Arial" charset="0"/>
              </a:rPr>
              <a:t>THANK YOU!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28625" y="5910263"/>
            <a:ext cx="82962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Frutiger LT Com 57 Condensed" pitchFamily="34" charset="0"/>
              </a:rPr>
              <a:t>azani@gsm.org</a:t>
            </a:r>
            <a:endParaRPr lang="en-US" dirty="0">
              <a:solidFill>
                <a:schemeClr val="bg1"/>
              </a:solidFill>
              <a:latin typeface="Frutiger LT Com 57 Condensed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GSMA red + gra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D0921"/>
      </a:accent1>
      <a:accent2>
        <a:srgbClr val="BBBBBB"/>
      </a:accent2>
      <a:accent3>
        <a:srgbClr val="DDDDDD"/>
      </a:accent3>
      <a:accent4>
        <a:srgbClr val="7F7F7F"/>
      </a:accent4>
      <a:accent5>
        <a:srgbClr val="404040"/>
      </a:accent5>
      <a:accent6>
        <a:srgbClr val="0C0C0C"/>
      </a:accent6>
      <a:hlink>
        <a:srgbClr val="DDDDDD"/>
      </a:hlink>
      <a:folHlink>
        <a:srgbClr val="CD0921"/>
      </a:folHlink>
    </a:clrScheme>
    <a:fontScheme name="4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22D6C17D0834A809793EF710B61B9" ma:contentTypeVersion="1" ma:contentTypeDescription="Create a new document." ma:contentTypeScope="" ma:versionID="8b46df6877cad123133d561d9cdb643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E8CDCC-0CED-4F66-A747-8FC92252A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4061930-F318-441C-979E-C03149E779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31E7CE-5F76-40A6-89A4-9BFCDD601E61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18603</TotalTime>
  <Words>368</Words>
  <Application>Microsoft Office PowerPoint</Application>
  <PresentationFormat>On-screen Show (4:3)</PresentationFormat>
  <Paragraphs>54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4_Default Design</vt:lpstr>
      <vt:lpstr>Slide 0</vt:lpstr>
      <vt:lpstr>What is the GSMA?</vt:lpstr>
      <vt:lpstr>GSMA Board</vt:lpstr>
      <vt:lpstr>GSMA and 2D Past...</vt:lpstr>
      <vt:lpstr>The Mobile Media Metrics example...</vt:lpstr>
      <vt:lpstr>GSMA 2D Activity: Now and in the Future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Planning Process</dc:title>
  <dc:creator>jmoh@gsm.org</dc:creator>
  <cp:lastModifiedBy>azani</cp:lastModifiedBy>
  <cp:revision>1356</cp:revision>
  <cp:lastPrinted>2008-11-12T06:41:29Z</cp:lastPrinted>
  <dcterms:created xsi:type="dcterms:W3CDTF">2008-11-12T09:00:09Z</dcterms:created>
  <dcterms:modified xsi:type="dcterms:W3CDTF">2009-06-22T20:46:14Z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0x01010038B22D6C17D0834A809793EF710B61B9</vt:lpwstr>
  </property>
</Properties>
</file>