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890" r:id="rId2"/>
    <p:sldId id="891" r:id="rId3"/>
    <p:sldId id="887" r:id="rId4"/>
    <p:sldId id="886" r:id="rId5"/>
    <p:sldId id="879" r:id="rId6"/>
    <p:sldId id="855" r:id="rId7"/>
    <p:sldId id="856" r:id="rId8"/>
    <p:sldId id="875" r:id="rId9"/>
    <p:sldId id="868" r:id="rId10"/>
    <p:sldId id="869" r:id="rId11"/>
    <p:sldId id="874" r:id="rId12"/>
    <p:sldId id="866" r:id="rId13"/>
    <p:sldId id="817" r:id="rId14"/>
    <p:sldId id="819" r:id="rId15"/>
    <p:sldId id="889" r:id="rId16"/>
    <p:sldId id="867" r:id="rId17"/>
    <p:sldId id="791" r:id="rId18"/>
    <p:sldId id="593" r:id="rId19"/>
    <p:sldId id="840" r:id="rId20"/>
    <p:sldId id="852" r:id="rId21"/>
    <p:sldId id="844" r:id="rId22"/>
    <p:sldId id="833" r:id="rId23"/>
    <p:sldId id="756" r:id="rId24"/>
    <p:sldId id="847" r:id="rId25"/>
    <p:sldId id="871" r:id="rId26"/>
    <p:sldId id="843" r:id="rId27"/>
    <p:sldId id="834" r:id="rId28"/>
    <p:sldId id="749" r:id="rId29"/>
    <p:sldId id="799" r:id="rId30"/>
    <p:sldId id="851" r:id="rId31"/>
    <p:sldId id="864" r:id="rId32"/>
    <p:sldId id="865" r:id="rId33"/>
    <p:sldId id="826" r:id="rId34"/>
    <p:sldId id="870" r:id="rId35"/>
    <p:sldId id="789" r:id="rId36"/>
    <p:sldId id="788" r:id="rId37"/>
    <p:sldId id="786" r:id="rId38"/>
    <p:sldId id="862" r:id="rId39"/>
    <p:sldId id="872" r:id="rId40"/>
    <p:sldId id="873" r:id="rId41"/>
    <p:sldId id="836" r:id="rId42"/>
    <p:sldId id="814" r:id="rId43"/>
    <p:sldId id="876" r:id="rId44"/>
    <p:sldId id="861" r:id="rId45"/>
    <p:sldId id="892" r:id="rId46"/>
  </p:sldIdLst>
  <p:sldSz cx="9144000" cy="5143500" type="screen16x9"/>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E61D2A"/>
    <a:srgbClr val="000000"/>
    <a:srgbClr val="E20014"/>
    <a:srgbClr val="6F3B22"/>
    <a:srgbClr val="6B94C6"/>
    <a:srgbClr val="B4BCC3"/>
    <a:srgbClr val="9BA5AF"/>
    <a:srgbClr val="0D57A6"/>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90" autoAdjust="0"/>
    <p:restoredTop sz="74206" autoAdjust="0"/>
  </p:normalViewPr>
  <p:slideViewPr>
    <p:cSldViewPr>
      <p:cViewPr varScale="1">
        <p:scale>
          <a:sx n="135" d="100"/>
          <a:sy n="135" d="100"/>
        </p:scale>
        <p:origin x="546" y="96"/>
      </p:cViewPr>
      <p:guideLst>
        <p:guide orient="horz" pos="1620"/>
        <p:guide pos="2880"/>
      </p:guideLst>
    </p:cSldViewPr>
  </p:slideViewPr>
  <p:outlineViewPr>
    <p:cViewPr>
      <p:scale>
        <a:sx n="33" d="100"/>
        <a:sy n="33" d="100"/>
      </p:scale>
      <p:origin x="0" y="-4212"/>
    </p:cViewPr>
  </p:outlineViewPr>
  <p:notesTextViewPr>
    <p:cViewPr>
      <p:scale>
        <a:sx n="100" d="100"/>
        <a:sy n="100" d="100"/>
      </p:scale>
      <p:origin x="0" y="0"/>
    </p:cViewPr>
  </p:notesTextViewPr>
  <p:sorterViewPr>
    <p:cViewPr>
      <p:scale>
        <a:sx n="110" d="100"/>
        <a:sy n="110" d="100"/>
      </p:scale>
      <p:origin x="0" y="-252"/>
    </p:cViewPr>
  </p:sorterViewPr>
  <p:notesViewPr>
    <p:cSldViewPr>
      <p:cViewPr varScale="1">
        <p:scale>
          <a:sx n="97" d="100"/>
          <a:sy n="97" d="100"/>
        </p:scale>
        <p:origin x="3654" y="84"/>
      </p:cViewPr>
      <p:guideLst>
        <p:guide orient="horz" pos="3110"/>
        <p:guide pos="21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4"/>
            <a:ext cx="2889940" cy="493634"/>
          </a:xfrm>
          <a:prstGeom prst="rect">
            <a:avLst/>
          </a:prstGeom>
        </p:spPr>
        <p:txBody>
          <a:bodyPr vert="horz" lIns="91464" tIns="45733" rIns="91464" bIns="45733" rtlCol="0"/>
          <a:lstStyle>
            <a:lvl1pPr algn="l">
              <a:defRPr sz="1300"/>
            </a:lvl1pPr>
          </a:lstStyle>
          <a:p>
            <a:endParaRPr lang="fr-FR"/>
          </a:p>
        </p:txBody>
      </p:sp>
      <p:sp>
        <p:nvSpPr>
          <p:cNvPr id="3" name="Date Placeholder 2"/>
          <p:cNvSpPr>
            <a:spLocks noGrp="1"/>
          </p:cNvSpPr>
          <p:nvPr>
            <p:ph type="dt" sz="quarter" idx="1"/>
          </p:nvPr>
        </p:nvSpPr>
        <p:spPr>
          <a:xfrm>
            <a:off x="3777608" y="4"/>
            <a:ext cx="2889940" cy="493634"/>
          </a:xfrm>
          <a:prstGeom prst="rect">
            <a:avLst/>
          </a:prstGeom>
        </p:spPr>
        <p:txBody>
          <a:bodyPr vert="horz" lIns="91464" tIns="45733" rIns="91464" bIns="45733" rtlCol="0"/>
          <a:lstStyle>
            <a:lvl1pPr algn="r">
              <a:defRPr sz="1300"/>
            </a:lvl1pPr>
          </a:lstStyle>
          <a:p>
            <a:fld id="{5F1F6DD3-640B-4BDD-9747-AF035BCAD5D4}" type="datetimeFigureOut">
              <a:rPr lang="fr-FR" smtClean="0"/>
              <a:pPr/>
              <a:t>14/06/2017</a:t>
            </a:fld>
            <a:endParaRPr lang="fr-FR"/>
          </a:p>
        </p:txBody>
      </p:sp>
      <p:sp>
        <p:nvSpPr>
          <p:cNvPr id="4" name="Footer Placeholder 3"/>
          <p:cNvSpPr>
            <a:spLocks noGrp="1"/>
          </p:cNvSpPr>
          <p:nvPr>
            <p:ph type="ftr" sz="quarter" idx="2"/>
          </p:nvPr>
        </p:nvSpPr>
        <p:spPr>
          <a:xfrm>
            <a:off x="1" y="9377320"/>
            <a:ext cx="2889940" cy="493634"/>
          </a:xfrm>
          <a:prstGeom prst="rect">
            <a:avLst/>
          </a:prstGeom>
        </p:spPr>
        <p:txBody>
          <a:bodyPr vert="horz" lIns="91464" tIns="45733" rIns="91464" bIns="45733" rtlCol="0" anchor="b"/>
          <a:lstStyle>
            <a:lvl1pPr algn="l">
              <a:defRPr sz="1300"/>
            </a:lvl1pPr>
          </a:lstStyle>
          <a:p>
            <a:endParaRPr lang="fr-FR"/>
          </a:p>
        </p:txBody>
      </p:sp>
      <p:sp>
        <p:nvSpPr>
          <p:cNvPr id="5" name="Slide Number Placeholder 4"/>
          <p:cNvSpPr>
            <a:spLocks noGrp="1"/>
          </p:cNvSpPr>
          <p:nvPr>
            <p:ph type="sldNum" sz="quarter" idx="3"/>
          </p:nvPr>
        </p:nvSpPr>
        <p:spPr>
          <a:xfrm>
            <a:off x="3777608" y="9377320"/>
            <a:ext cx="2889940" cy="493634"/>
          </a:xfrm>
          <a:prstGeom prst="rect">
            <a:avLst/>
          </a:prstGeom>
        </p:spPr>
        <p:txBody>
          <a:bodyPr vert="horz" lIns="91464" tIns="45733" rIns="91464" bIns="45733" rtlCol="0" anchor="b"/>
          <a:lstStyle>
            <a:lvl1pPr algn="r">
              <a:defRPr sz="1300"/>
            </a:lvl1pPr>
          </a:lstStyle>
          <a:p>
            <a:fld id="{C34B7DCB-BA24-4AA2-8683-76724D796835}" type="slidenum">
              <a:rPr lang="fr-FR" smtClean="0"/>
              <a:pPr/>
              <a:t>‹N°›</a:t>
            </a:fld>
            <a:endParaRPr lang="fr-FR"/>
          </a:p>
        </p:txBody>
      </p:sp>
    </p:spTree>
    <p:extLst>
      <p:ext uri="{BB962C8B-B14F-4D97-AF65-F5344CB8AC3E}">
        <p14:creationId xmlns:p14="http://schemas.microsoft.com/office/powerpoint/2010/main" val="626442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4"/>
            <a:ext cx="2889940" cy="493634"/>
          </a:xfrm>
          <a:prstGeom prst="rect">
            <a:avLst/>
          </a:prstGeom>
        </p:spPr>
        <p:txBody>
          <a:bodyPr vert="horz" lIns="91464" tIns="45733" rIns="91464" bIns="45733" rtlCol="0"/>
          <a:lstStyle>
            <a:lvl1pPr algn="l">
              <a:defRPr sz="1300"/>
            </a:lvl1pPr>
          </a:lstStyle>
          <a:p>
            <a:endParaRPr lang="fr-FR"/>
          </a:p>
        </p:txBody>
      </p:sp>
      <p:sp>
        <p:nvSpPr>
          <p:cNvPr id="3" name="Date Placeholder 2"/>
          <p:cNvSpPr>
            <a:spLocks noGrp="1"/>
          </p:cNvSpPr>
          <p:nvPr>
            <p:ph type="dt" idx="1"/>
          </p:nvPr>
        </p:nvSpPr>
        <p:spPr>
          <a:xfrm>
            <a:off x="3777608" y="4"/>
            <a:ext cx="2889940" cy="493634"/>
          </a:xfrm>
          <a:prstGeom prst="rect">
            <a:avLst/>
          </a:prstGeom>
        </p:spPr>
        <p:txBody>
          <a:bodyPr vert="horz" lIns="91464" tIns="45733" rIns="91464" bIns="45733" rtlCol="0"/>
          <a:lstStyle>
            <a:lvl1pPr algn="r">
              <a:defRPr sz="1300"/>
            </a:lvl1pPr>
          </a:lstStyle>
          <a:p>
            <a:fld id="{2DFAFBA4-7F77-40CF-A247-F8D156A946DA}" type="datetimeFigureOut">
              <a:rPr lang="fr-FR" smtClean="0"/>
              <a:pPr/>
              <a:t>14/06/2017</a:t>
            </a:fld>
            <a:endParaRPr lang="fr-FR"/>
          </a:p>
        </p:txBody>
      </p:sp>
      <p:sp>
        <p:nvSpPr>
          <p:cNvPr id="4" name="Slide Image Placeholder 3"/>
          <p:cNvSpPr>
            <a:spLocks noGrp="1" noRot="1" noChangeAspect="1"/>
          </p:cNvSpPr>
          <p:nvPr>
            <p:ph type="sldImg" idx="2"/>
          </p:nvPr>
        </p:nvSpPr>
        <p:spPr>
          <a:xfrm>
            <a:off x="46038" y="739775"/>
            <a:ext cx="6577012" cy="3700463"/>
          </a:xfrm>
          <a:prstGeom prst="rect">
            <a:avLst/>
          </a:prstGeom>
          <a:noFill/>
          <a:ln w="12700">
            <a:solidFill>
              <a:prstClr val="black"/>
            </a:solidFill>
          </a:ln>
        </p:spPr>
        <p:txBody>
          <a:bodyPr vert="horz" lIns="91464" tIns="45733" rIns="91464" bIns="45733" rtlCol="0" anchor="ctr"/>
          <a:lstStyle/>
          <a:p>
            <a:endParaRPr lang="fr-FR"/>
          </a:p>
        </p:txBody>
      </p:sp>
      <p:sp>
        <p:nvSpPr>
          <p:cNvPr id="5" name="Notes Placeholder 4"/>
          <p:cNvSpPr>
            <a:spLocks noGrp="1"/>
          </p:cNvSpPr>
          <p:nvPr>
            <p:ph type="body" sz="quarter" idx="3"/>
          </p:nvPr>
        </p:nvSpPr>
        <p:spPr>
          <a:xfrm>
            <a:off x="666909" y="4689515"/>
            <a:ext cx="5335270" cy="4442699"/>
          </a:xfrm>
          <a:prstGeom prst="rect">
            <a:avLst/>
          </a:prstGeom>
        </p:spPr>
        <p:txBody>
          <a:bodyPr vert="horz" lIns="91464" tIns="45733" rIns="91464" bIns="4573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1" y="9377320"/>
            <a:ext cx="2889940" cy="493634"/>
          </a:xfrm>
          <a:prstGeom prst="rect">
            <a:avLst/>
          </a:prstGeom>
        </p:spPr>
        <p:txBody>
          <a:bodyPr vert="horz" lIns="91464" tIns="45733" rIns="91464" bIns="45733" rtlCol="0" anchor="b"/>
          <a:lstStyle>
            <a:lvl1pPr algn="l">
              <a:defRPr sz="1300"/>
            </a:lvl1pPr>
          </a:lstStyle>
          <a:p>
            <a:endParaRPr lang="fr-FR"/>
          </a:p>
        </p:txBody>
      </p:sp>
      <p:sp>
        <p:nvSpPr>
          <p:cNvPr id="7" name="Slide Number Placeholder 6"/>
          <p:cNvSpPr>
            <a:spLocks noGrp="1"/>
          </p:cNvSpPr>
          <p:nvPr>
            <p:ph type="sldNum" sz="quarter" idx="5"/>
          </p:nvPr>
        </p:nvSpPr>
        <p:spPr>
          <a:xfrm>
            <a:off x="3777608" y="9377320"/>
            <a:ext cx="2889940" cy="493634"/>
          </a:xfrm>
          <a:prstGeom prst="rect">
            <a:avLst/>
          </a:prstGeom>
        </p:spPr>
        <p:txBody>
          <a:bodyPr vert="horz" lIns="91464" tIns="45733" rIns="91464" bIns="45733" rtlCol="0" anchor="b"/>
          <a:lstStyle>
            <a:lvl1pPr algn="r">
              <a:defRPr sz="1300"/>
            </a:lvl1pPr>
          </a:lstStyle>
          <a:p>
            <a:fld id="{C91E57C9-92A7-4417-A233-FC753F8BD2F7}" type="slidenum">
              <a:rPr lang="fr-FR" smtClean="0"/>
              <a:pPr/>
              <a:t>‹N°›</a:t>
            </a:fld>
            <a:endParaRPr lang="fr-FR"/>
          </a:p>
        </p:txBody>
      </p:sp>
    </p:spTree>
    <p:extLst>
      <p:ext uri="{BB962C8B-B14F-4D97-AF65-F5344CB8AC3E}">
        <p14:creationId xmlns:p14="http://schemas.microsoft.com/office/powerpoint/2010/main" val="149278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twitter.com/hashtag/VivaTech?src=hash" TargetMode="External"/><Relationship Id="rId3" Type="http://schemas.openxmlformats.org/officeDocument/2006/relationships/hyperlink" Target="https://twitter.com/hashtag/frenchtech?src=hash" TargetMode="External"/><Relationship Id="rId7" Type="http://schemas.openxmlformats.org/officeDocument/2006/relationships/hyperlink" Target="https://twitter.com/hashtag/NFC?src=hash"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twitter.com/hashtag/IoT?src=hash" TargetMode="External"/><Relationship Id="rId11" Type="http://schemas.openxmlformats.org/officeDocument/2006/relationships/hyperlink" Target="https://twitter.com/Bpifrance" TargetMode="External"/><Relationship Id="rId5" Type="http://schemas.openxmlformats.org/officeDocument/2006/relationships/hyperlink" Target="https://twitter.com/hashtag/innovation?src=hash" TargetMode="External"/><Relationship Id="rId10" Type="http://schemas.openxmlformats.org/officeDocument/2006/relationships/hyperlink" Target="https://twitter.com/FranceBrevets" TargetMode="External"/><Relationship Id="rId4" Type="http://schemas.openxmlformats.org/officeDocument/2006/relationships/hyperlink" Target="https://twitter.com/hashtag/startup?src=hash" TargetMode="External"/><Relationship Id="rId9" Type="http://schemas.openxmlformats.org/officeDocument/2006/relationships/hyperlink" Target="https://twitter.com/INPIFranc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twitter.com/hashtag/VivaTech?src=hash" TargetMode="External"/><Relationship Id="rId3" Type="http://schemas.openxmlformats.org/officeDocument/2006/relationships/hyperlink" Target="https://twitter.com/hashtag/frenchtech?src=hash" TargetMode="External"/><Relationship Id="rId7" Type="http://schemas.openxmlformats.org/officeDocument/2006/relationships/hyperlink" Target="https://twitter.com/hashtag/NFC?src=hash"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twitter.com/hashtag/IoT?src=hash" TargetMode="External"/><Relationship Id="rId11" Type="http://schemas.openxmlformats.org/officeDocument/2006/relationships/hyperlink" Target="https://twitter.com/Bpifrance" TargetMode="External"/><Relationship Id="rId5" Type="http://schemas.openxmlformats.org/officeDocument/2006/relationships/hyperlink" Target="https://twitter.com/hashtag/innovation?src=hash" TargetMode="External"/><Relationship Id="rId10" Type="http://schemas.openxmlformats.org/officeDocument/2006/relationships/hyperlink" Target="https://twitter.com/FranceBrevets" TargetMode="External"/><Relationship Id="rId4" Type="http://schemas.openxmlformats.org/officeDocument/2006/relationships/hyperlink" Target="https://twitter.com/hashtag/startup?src=hash" TargetMode="External"/><Relationship Id="rId9" Type="http://schemas.openxmlformats.org/officeDocument/2006/relationships/hyperlink" Target="https://twitter.com/INPIFrance"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s://twitter.com/hashtag/VivaTech?src=hash" TargetMode="External"/><Relationship Id="rId3" Type="http://schemas.openxmlformats.org/officeDocument/2006/relationships/hyperlink" Target="https://twitter.com/hashtag/frenchtech?src=hash" TargetMode="External"/><Relationship Id="rId7" Type="http://schemas.openxmlformats.org/officeDocument/2006/relationships/hyperlink" Target="https://twitter.com/hashtag/NFC?src=hash"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twitter.com/hashtag/IoT?src=hash" TargetMode="External"/><Relationship Id="rId11" Type="http://schemas.openxmlformats.org/officeDocument/2006/relationships/hyperlink" Target="https://twitter.com/Bpifrance" TargetMode="External"/><Relationship Id="rId5" Type="http://schemas.openxmlformats.org/officeDocument/2006/relationships/hyperlink" Target="https://twitter.com/hashtag/innovation?src=hash" TargetMode="External"/><Relationship Id="rId10" Type="http://schemas.openxmlformats.org/officeDocument/2006/relationships/hyperlink" Target="https://twitter.com/FranceBrevets" TargetMode="External"/><Relationship Id="rId4" Type="http://schemas.openxmlformats.org/officeDocument/2006/relationships/hyperlink" Target="https://twitter.com/hashtag/startup?src=hash" TargetMode="External"/><Relationship Id="rId9" Type="http://schemas.openxmlformats.org/officeDocument/2006/relationships/hyperlink" Target="https://twitter.com/INPIFranc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0982" rtl="0" eaLnBrk="1" fontAlgn="auto" latinLnBrk="0" hangingPunct="1">
              <a:lnSpc>
                <a:spcPct val="100000"/>
              </a:lnSpc>
              <a:spcBef>
                <a:spcPts val="0"/>
              </a:spcBef>
              <a:spcAft>
                <a:spcPts val="0"/>
              </a:spcAft>
              <a:buClrTx/>
              <a:buSzTx/>
              <a:buFontTx/>
              <a:buNone/>
              <a:tabLst/>
              <a:defRPr/>
            </a:pPr>
            <a:r>
              <a:rPr lang="en-US" strike="sngStrike" dirty="0" smtClean="0">
                <a:hlinkClick r:id="rId3"/>
              </a:rPr>
              <a:t>#</a:t>
            </a:r>
            <a:r>
              <a:rPr lang="en-US" b="1" dirty="0" err="1" smtClean="0">
                <a:hlinkClick r:id="rId3"/>
              </a:rPr>
              <a:t>frenchtech</a:t>
            </a:r>
            <a:r>
              <a:rPr lang="en-US" dirty="0" smtClean="0"/>
              <a:t> </a:t>
            </a:r>
            <a:r>
              <a:rPr lang="en-US" strike="sngStrike" dirty="0" smtClean="0">
                <a:hlinkClick r:id="rId4"/>
              </a:rPr>
              <a:t>#</a:t>
            </a:r>
            <a:r>
              <a:rPr lang="en-US" b="1" dirty="0" smtClean="0">
                <a:hlinkClick r:id="rId4"/>
              </a:rPr>
              <a:t>startup</a:t>
            </a:r>
            <a:r>
              <a:rPr lang="en-US" dirty="0" smtClean="0"/>
              <a:t> </a:t>
            </a:r>
            <a:r>
              <a:rPr lang="en-US" sz="1200" dirty="0" smtClean="0"/>
              <a:t>mobiLead</a:t>
            </a:r>
            <a:r>
              <a:rPr lang="en-US" sz="1200" baseline="0" dirty="0" smtClean="0"/>
              <a:t> </a:t>
            </a:r>
            <a:r>
              <a:rPr lang="en-US" sz="1200" baseline="0" dirty="0" err="1" smtClean="0"/>
              <a:t>xTag</a:t>
            </a:r>
            <a:r>
              <a:rPr lang="en-US" sz="1200" baseline="0" dirty="0" smtClean="0"/>
              <a:t> s</a:t>
            </a:r>
            <a:r>
              <a:rPr lang="en-US" sz="1200" dirty="0" smtClean="0"/>
              <a:t>peaker at </a:t>
            </a:r>
            <a:r>
              <a:rPr lang="en-US" b="1" dirty="0" smtClean="0"/>
              <a:t>@VIVATECH event</a:t>
            </a:r>
          </a:p>
          <a:p>
            <a:pPr marL="0" marR="0" lvl="0" indent="0" algn="l" defTabSz="910982" rtl="0" eaLnBrk="1" fontAlgn="auto" latinLnBrk="0" hangingPunct="1">
              <a:lnSpc>
                <a:spcPct val="100000"/>
              </a:lnSpc>
              <a:spcBef>
                <a:spcPts val="0"/>
              </a:spcBef>
              <a:spcAft>
                <a:spcPts val="0"/>
              </a:spcAft>
              <a:buClrTx/>
              <a:buSzTx/>
              <a:buFontTx/>
              <a:buNone/>
              <a:tabLst/>
              <a:defRPr/>
            </a:pPr>
            <a:r>
              <a:rPr lang="en-US" b="1" dirty="0" smtClean="0"/>
              <a:t>#brevet</a:t>
            </a:r>
            <a:r>
              <a:rPr lang="en-US" b="1" baseline="0" dirty="0" smtClean="0"/>
              <a:t> </a:t>
            </a:r>
            <a:r>
              <a:rPr lang="en-US" strike="sngStrike" dirty="0" smtClean="0">
                <a:hlinkClick r:id="rId5"/>
              </a:rPr>
              <a:t>#</a:t>
            </a:r>
            <a:r>
              <a:rPr lang="en-US" b="1" dirty="0" smtClean="0">
                <a:hlinkClick r:id="rId5"/>
              </a:rPr>
              <a:t>innovation</a:t>
            </a:r>
            <a:r>
              <a:rPr lang="en-US" dirty="0" smtClean="0"/>
              <a:t> </a:t>
            </a:r>
            <a:r>
              <a:rPr lang="en-US" b="1" baseline="0" dirty="0" smtClean="0"/>
              <a:t/>
            </a:r>
            <a:br>
              <a:rPr lang="en-US" b="1" baseline="0" dirty="0" smtClean="0"/>
            </a:br>
            <a:r>
              <a:rPr lang="en-US" b="1" baseline="0" dirty="0" smtClean="0"/>
              <a:t>#patent </a:t>
            </a:r>
            <a:r>
              <a:rPr lang="en-US" strike="sngStrike" dirty="0" smtClean="0">
                <a:hlinkClick r:id="rId6"/>
              </a:rPr>
              <a:t>#</a:t>
            </a:r>
            <a:r>
              <a:rPr lang="en-US" b="1" dirty="0" err="1" smtClean="0">
                <a:hlinkClick r:id="rId6"/>
              </a:rPr>
              <a:t>IoT</a:t>
            </a:r>
            <a:r>
              <a:rPr lang="en-US" b="1" dirty="0" smtClean="0"/>
              <a:t> </a:t>
            </a:r>
            <a:r>
              <a:rPr lang="en-US" strike="sngStrike" dirty="0" smtClean="0">
                <a:hlinkClick r:id="rId7"/>
              </a:rPr>
              <a:t>#</a:t>
            </a:r>
            <a:r>
              <a:rPr lang="en-US" b="1" dirty="0" smtClean="0">
                <a:hlinkClick r:id="rId7"/>
              </a:rPr>
              <a:t>NFC</a:t>
            </a:r>
            <a:r>
              <a:rPr lang="en-US" b="1" dirty="0" smtClean="0"/>
              <a:t> #QR</a:t>
            </a:r>
            <a:endParaRPr lang="fr-FR" dirty="0" smtClean="0"/>
          </a:p>
          <a:p>
            <a:pPr marL="0" marR="0" lvl="0" indent="0" algn="l" defTabSz="910982" rtl="0" eaLnBrk="1" fontAlgn="auto" latinLnBrk="0" hangingPunct="1">
              <a:lnSpc>
                <a:spcPct val="100000"/>
              </a:lnSpc>
              <a:spcBef>
                <a:spcPts val="0"/>
              </a:spcBef>
              <a:spcAft>
                <a:spcPts val="0"/>
              </a:spcAft>
              <a:buClrTx/>
              <a:buSzTx/>
              <a:buFontTx/>
              <a:buNone/>
              <a:tabLst/>
              <a:defRPr/>
            </a:pPr>
            <a:r>
              <a:rPr lang="en-US" strike="sngStrike" dirty="0" smtClean="0">
                <a:hlinkClick r:id="rId8"/>
              </a:rPr>
              <a:t>#</a:t>
            </a:r>
            <a:r>
              <a:rPr lang="en-US" b="1" dirty="0" err="1" smtClean="0">
                <a:hlinkClick r:id="rId8"/>
              </a:rPr>
              <a:t>VivaTech</a:t>
            </a:r>
            <a:r>
              <a:rPr lang="en-US" b="1" dirty="0" smtClean="0"/>
              <a:t> </a:t>
            </a:r>
          </a:p>
          <a:p>
            <a:pPr marL="0" marR="0" lvl="0" indent="0" algn="l" defTabSz="910982"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0982" rtl="0" eaLnBrk="1" fontAlgn="auto" latinLnBrk="0" hangingPunct="1">
              <a:lnSpc>
                <a:spcPct val="100000"/>
              </a:lnSpc>
              <a:spcBef>
                <a:spcPts val="0"/>
              </a:spcBef>
              <a:spcAft>
                <a:spcPts val="0"/>
              </a:spcAft>
              <a:buClrTx/>
              <a:buSzTx/>
              <a:buFontTx/>
              <a:buNone/>
              <a:tabLst/>
              <a:defRPr/>
            </a:pPr>
            <a:r>
              <a:rPr lang="en-US" b="1" dirty="0" smtClean="0"/>
              <a:t>@VIVATECH</a:t>
            </a:r>
          </a:p>
          <a:p>
            <a:pPr defTabSz="910982">
              <a:defRPr/>
            </a:pPr>
            <a:r>
              <a:rPr lang="en-US" dirty="0" smtClean="0">
                <a:hlinkClick r:id="rId9"/>
              </a:rPr>
              <a:t>@</a:t>
            </a:r>
            <a:r>
              <a:rPr lang="en-US" b="1" dirty="0" err="1" smtClean="0">
                <a:hlinkClick r:id="rId9"/>
              </a:rPr>
              <a:t>INPIFrance</a:t>
            </a:r>
            <a:r>
              <a:rPr lang="en-US" b="1" dirty="0" smtClean="0"/>
              <a:t> </a:t>
            </a:r>
          </a:p>
          <a:p>
            <a:pPr marL="0" marR="0" lvl="0" indent="0" algn="l" defTabSz="910982" rtl="0" eaLnBrk="1" fontAlgn="auto" latinLnBrk="0" hangingPunct="1">
              <a:lnSpc>
                <a:spcPct val="100000"/>
              </a:lnSpc>
              <a:spcBef>
                <a:spcPts val="0"/>
              </a:spcBef>
              <a:spcAft>
                <a:spcPts val="0"/>
              </a:spcAft>
              <a:buClrTx/>
              <a:buSzTx/>
              <a:buFontTx/>
              <a:buNone/>
              <a:tabLst/>
              <a:defRPr/>
            </a:pPr>
            <a:r>
              <a:rPr lang="en-US" b="1" dirty="0" smtClean="0"/>
              <a:t>@mobiLead </a:t>
            </a:r>
          </a:p>
          <a:p>
            <a:pPr defTabSz="910982">
              <a:defRPr/>
            </a:pPr>
            <a:r>
              <a:rPr lang="en-US" dirty="0" smtClean="0">
                <a:hlinkClick r:id="rId10"/>
              </a:rPr>
              <a:t>@</a:t>
            </a:r>
            <a:r>
              <a:rPr lang="en-US" b="1" dirty="0" err="1" smtClean="0">
                <a:hlinkClick r:id="rId10"/>
              </a:rPr>
              <a:t>FranceBrevets</a:t>
            </a:r>
            <a:r>
              <a:rPr lang="en-US" b="1" dirty="0" smtClean="0"/>
              <a:t> </a:t>
            </a:r>
          </a:p>
          <a:p>
            <a:pPr marL="0" marR="0" lvl="0" indent="0" algn="l" defTabSz="910982" rtl="0" eaLnBrk="1" fontAlgn="auto" latinLnBrk="0" hangingPunct="1">
              <a:lnSpc>
                <a:spcPct val="100000"/>
              </a:lnSpc>
              <a:spcBef>
                <a:spcPts val="0"/>
              </a:spcBef>
              <a:spcAft>
                <a:spcPts val="0"/>
              </a:spcAft>
              <a:buClrTx/>
              <a:buSzTx/>
              <a:buFontTx/>
              <a:buNone/>
              <a:tabLst/>
              <a:defRPr/>
            </a:pPr>
            <a:r>
              <a:rPr lang="en-US" b="1" dirty="0" smtClean="0">
                <a:hlinkClick r:id="rId11"/>
              </a:rPr>
              <a:t>@</a:t>
            </a:r>
            <a:r>
              <a:rPr lang="en-US" b="1" dirty="0" err="1" smtClean="0">
                <a:hlinkClick r:id="rId11"/>
              </a:rPr>
              <a:t>Bpifrance</a:t>
            </a:r>
            <a:endParaRPr lang="en-US" b="1" dirty="0" smtClean="0"/>
          </a:p>
        </p:txBody>
      </p:sp>
      <p:sp>
        <p:nvSpPr>
          <p:cNvPr id="4" name="Slide Number Placeholder 3"/>
          <p:cNvSpPr>
            <a:spLocks noGrp="1"/>
          </p:cNvSpPr>
          <p:nvPr>
            <p:ph type="sldNum" sz="quarter" idx="10"/>
          </p:nvPr>
        </p:nvSpPr>
        <p:spPr/>
        <p:txBody>
          <a:bodyPr/>
          <a:lstStyle/>
          <a:p>
            <a:fld id="{C91E57C9-92A7-4417-A233-FC753F8BD2F7}" type="slidenum">
              <a:rPr lang="fr-FR" smtClean="0"/>
              <a:pPr/>
              <a:t>1</a:t>
            </a:fld>
            <a:endParaRPr lang="fr-FR"/>
          </a:p>
        </p:txBody>
      </p:sp>
    </p:spTree>
    <p:extLst>
      <p:ext uri="{BB962C8B-B14F-4D97-AF65-F5344CB8AC3E}">
        <p14:creationId xmlns:p14="http://schemas.microsoft.com/office/powerpoint/2010/main" val="2216067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39102"/>
            <a:r>
              <a:rPr lang="fr-FR" dirty="0" smtClean="0"/>
              <a:t>4B Single Code c'est la 4B </a:t>
            </a:r>
            <a:r>
              <a:rPr lang="fr-FR" dirty="0" err="1" smtClean="0"/>
              <a:t>Twin</a:t>
            </a:r>
            <a:r>
              <a:rPr lang="fr-FR" dirty="0" smtClean="0"/>
              <a:t> avec code aléatoire unique! Cette étiquette </a:t>
            </a:r>
            <a:r>
              <a:rPr lang="fr-FR" dirty="0" err="1" smtClean="0"/>
              <a:t>multi-couches</a:t>
            </a:r>
            <a:r>
              <a:rPr lang="fr-FR" dirty="0" smtClean="0"/>
              <a:t> qui répond déjà à tous vos besoins se perfectionne. Vous pouvez désormais sur un même format d'étiquette, imprimer sur plusieurs volets détachables ou repositionnables...Ce qui augmente déjà considérablement votre surface de communication. 4B Single Code vous permet aujourd'hui d'imprimer un code aléatoire unique. Une véritable solution "clé en main"! </a:t>
            </a:r>
          </a:p>
          <a:p>
            <a:pPr defTabSz="839102"/>
            <a:endParaRPr lang="fr-FR" dirty="0" smtClean="0"/>
          </a:p>
          <a:p>
            <a:pPr defTabSz="839102"/>
            <a:r>
              <a:rPr lang="fr-FR" dirty="0" smtClean="0"/>
              <a:t>Compagnie Industrielle d'Etiquettes</a:t>
            </a:r>
          </a:p>
          <a:p>
            <a:pPr defTabSz="839102"/>
            <a:endParaRPr lang="fr-FR" dirty="0" smtClean="0"/>
          </a:p>
          <a:p>
            <a:pPr defTabSz="839102"/>
            <a:r>
              <a:rPr lang="fr-FR" dirty="0" smtClean="0"/>
              <a:t>BAHIER</a:t>
            </a:r>
          </a:p>
          <a:p>
            <a:pPr defTabSz="839102"/>
            <a:r>
              <a:rPr lang="fr-FR" dirty="0" smtClean="0"/>
              <a:t>AOSTE </a:t>
            </a:r>
          </a:p>
          <a:p>
            <a:pPr defTabSz="839102"/>
            <a:r>
              <a:rPr lang="fr-FR" dirty="0" smtClean="0"/>
              <a:t>Justin Bridou</a:t>
            </a:r>
          </a:p>
          <a:p>
            <a:pPr defTabSz="839102"/>
            <a:r>
              <a:rPr lang="fr-FR" dirty="0" smtClean="0"/>
              <a:t>	C'est ma tournée</a:t>
            </a:r>
          </a:p>
          <a:p>
            <a:pPr defTabSz="839102"/>
            <a:r>
              <a:rPr lang="fr-FR" dirty="0" smtClean="0"/>
              <a:t>	</a:t>
            </a:r>
          </a:p>
          <a:p>
            <a:pPr defTabSz="839102"/>
            <a:r>
              <a:rPr lang="fr-FR" dirty="0" smtClean="0"/>
              <a:t>12 480 000 =</a:t>
            </a:r>
          </a:p>
          <a:p>
            <a:pPr defTabSz="839102"/>
            <a:r>
              <a:rPr lang="fr-FR" dirty="0" smtClean="0"/>
              <a:t>10 000 000</a:t>
            </a:r>
          </a:p>
          <a:p>
            <a:pPr defTabSz="839102"/>
            <a:r>
              <a:rPr lang="fr-FR" dirty="0" smtClean="0"/>
              <a:t> 2 400 000</a:t>
            </a:r>
          </a:p>
          <a:p>
            <a:pPr defTabSz="839102"/>
            <a:r>
              <a:rPr lang="fr-FR" dirty="0" smtClean="0"/>
              <a:t>    60 000</a:t>
            </a:r>
          </a:p>
          <a:p>
            <a:pPr defTabSz="839102"/>
            <a:r>
              <a:rPr lang="fr-FR" dirty="0" smtClean="0"/>
              <a:t>    20 000</a:t>
            </a:r>
          </a:p>
          <a:p>
            <a:pPr defTabSz="839102"/>
            <a:r>
              <a:rPr lang="fr-FR" dirty="0" smtClean="0"/>
              <a:t>	</a:t>
            </a:r>
          </a:p>
          <a:p>
            <a:pPr defTabSz="839102"/>
            <a:r>
              <a:rPr lang="fr-FR" dirty="0" smtClean="0"/>
              <a:t>12 050 000</a:t>
            </a:r>
          </a:p>
          <a:p>
            <a:pPr defTabSz="839102"/>
            <a:endParaRPr lang="fr-FR" dirty="0" smtClean="0"/>
          </a:p>
          <a:p>
            <a:pPr defTabSz="839102"/>
            <a:endParaRPr lang="fr-FR" dirty="0" smtClean="0"/>
          </a:p>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12</a:t>
            </a:fld>
            <a:endParaRPr lang="fr-FR"/>
          </a:p>
        </p:txBody>
      </p:sp>
    </p:spTree>
    <p:extLst>
      <p:ext uri="{BB962C8B-B14F-4D97-AF65-F5344CB8AC3E}">
        <p14:creationId xmlns:p14="http://schemas.microsoft.com/office/powerpoint/2010/main" val="87312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200" b="1" dirty="0" smtClean="0">
                <a:solidFill>
                  <a:schemeClr val="bg1">
                    <a:lumMod val="50000"/>
                  </a:schemeClr>
                </a:solidFill>
                <a:latin typeface="Courier New" panose="02070309020205020404" pitchFamily="49" charset="0"/>
              </a:rPr>
              <a:t>http://d4n.fr/015Lwongj0</a:t>
            </a:r>
            <a:endParaRPr lang="fr-FR" dirty="0" smtClean="0"/>
          </a:p>
          <a:p>
            <a:r>
              <a:rPr lang="fr-FR" dirty="0" smtClean="0"/>
              <a:t>https://www.bledina.com/produits-bebe/bledina-pots-2x130g-printaniere-de-legumes-des-6-mois </a:t>
            </a:r>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13</a:t>
            </a:fld>
            <a:endParaRPr lang="fr-FR"/>
          </a:p>
        </p:txBody>
      </p:sp>
    </p:spTree>
    <p:extLst>
      <p:ext uri="{BB962C8B-B14F-4D97-AF65-F5344CB8AC3E}">
        <p14:creationId xmlns:p14="http://schemas.microsoft.com/office/powerpoint/2010/main" val="1603629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a:r>
              <a:rPr lang="fr-FR" dirty="0" err="1" smtClean="0"/>
              <a:t>Highly</a:t>
            </a:r>
            <a:r>
              <a:rPr lang="fr-FR" dirty="0" smtClean="0"/>
              <a:t> </a:t>
            </a:r>
            <a:r>
              <a:rPr lang="fr-FR" dirty="0" err="1" smtClean="0"/>
              <a:t>Graphical</a:t>
            </a:r>
            <a:r>
              <a:rPr lang="fr-FR" dirty="0" smtClean="0"/>
              <a:t> QR Code (QR+)</a:t>
            </a:r>
          </a:p>
          <a:p>
            <a:pPr algn="r"/>
            <a:r>
              <a:rPr lang="fr-FR" dirty="0" smtClean="0"/>
              <a:t>ISO / IEC 18004 compliance</a:t>
            </a:r>
          </a:p>
          <a:p>
            <a:pPr algn="r"/>
            <a:r>
              <a:rPr lang="fr-FR" dirty="0" smtClean="0"/>
              <a:t>Custom URL </a:t>
            </a:r>
            <a:r>
              <a:rPr lang="fr-FR" dirty="0" err="1" smtClean="0"/>
              <a:t>domain</a:t>
            </a:r>
            <a:r>
              <a:rPr lang="fr-FR" dirty="0" smtClean="0"/>
              <a:t> </a:t>
            </a:r>
            <a:r>
              <a:rPr lang="fr-FR" dirty="0" err="1" smtClean="0"/>
              <a:t>name</a:t>
            </a:r>
            <a:endParaRPr lang="fr-FR" dirty="0" smtClean="0"/>
          </a:p>
          <a:p>
            <a:pPr algn="r"/>
            <a:r>
              <a:rPr lang="fr-FR" dirty="0" err="1" smtClean="0"/>
              <a:t>Optimised</a:t>
            </a:r>
            <a:r>
              <a:rPr lang="fr-FR" dirty="0" smtClean="0"/>
              <a:t> Codification</a:t>
            </a:r>
          </a:p>
          <a:p>
            <a:endParaRPr lang="fr-FR" dirty="0"/>
          </a:p>
        </p:txBody>
      </p:sp>
      <p:sp>
        <p:nvSpPr>
          <p:cNvPr id="4" name="Slide Number Placeholder 3"/>
          <p:cNvSpPr>
            <a:spLocks noGrp="1"/>
          </p:cNvSpPr>
          <p:nvPr>
            <p:ph type="sldNum" sz="quarter" idx="10"/>
          </p:nvPr>
        </p:nvSpPr>
        <p:spPr/>
        <p:txBody>
          <a:bodyPr/>
          <a:lstStyle/>
          <a:p>
            <a:fld id="{E40F427F-519A-4300-9269-4B2D5CB53DD5}" type="slidenum">
              <a:rPr lang="fr-FR" smtClean="0"/>
              <a:pPr/>
              <a:t>14</a:t>
            </a:fld>
            <a:endParaRPr lang="fr-FR"/>
          </a:p>
        </p:txBody>
      </p:sp>
    </p:spTree>
    <p:extLst>
      <p:ext uri="{BB962C8B-B14F-4D97-AF65-F5344CB8AC3E}">
        <p14:creationId xmlns:p14="http://schemas.microsoft.com/office/powerpoint/2010/main" val="2705008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smtClean="0"/>
              <a:t>ISO, W3C</a:t>
            </a:r>
          </a:p>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15</a:t>
            </a:fld>
            <a:endParaRPr lang="fr-FR"/>
          </a:p>
        </p:txBody>
      </p:sp>
    </p:spTree>
    <p:extLst>
      <p:ext uri="{BB962C8B-B14F-4D97-AF65-F5344CB8AC3E}">
        <p14:creationId xmlns:p14="http://schemas.microsoft.com/office/powerpoint/2010/main" val="2356092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39102"/>
            <a:r>
              <a:rPr lang="fr-FR" dirty="0" smtClean="0"/>
              <a:t>4B Single Code c'est la 4B </a:t>
            </a:r>
            <a:r>
              <a:rPr lang="fr-FR" dirty="0" err="1" smtClean="0"/>
              <a:t>Twin</a:t>
            </a:r>
            <a:r>
              <a:rPr lang="fr-FR" dirty="0" smtClean="0"/>
              <a:t> avec code aléatoire unique! Cette étiquette </a:t>
            </a:r>
            <a:r>
              <a:rPr lang="fr-FR" dirty="0" err="1" smtClean="0"/>
              <a:t>multi-couches</a:t>
            </a:r>
            <a:r>
              <a:rPr lang="fr-FR" dirty="0" smtClean="0"/>
              <a:t> qui répond déjà à tous vos besoins se perfectionne. Vous pouvez désormais sur un même format d'étiquette, imprimer sur plusieurs volets détachables ou repositionnables...Ce qui augmente déjà considérablement votre surface de communication. 4B Single Code vous permet aujourd'hui d'imprimer un code aléatoire unique. Une véritable solution "clé en main"! </a:t>
            </a:r>
          </a:p>
          <a:p>
            <a:pPr defTabSz="839102"/>
            <a:endParaRPr lang="fr-FR" dirty="0" smtClean="0"/>
          </a:p>
          <a:p>
            <a:pPr defTabSz="839102"/>
            <a:r>
              <a:rPr lang="fr-FR" dirty="0" smtClean="0"/>
              <a:t>Compagnie Industrielle d'Etiquettes</a:t>
            </a:r>
          </a:p>
          <a:p>
            <a:pPr defTabSz="839102"/>
            <a:endParaRPr lang="fr-FR" dirty="0" smtClean="0"/>
          </a:p>
          <a:p>
            <a:pPr defTabSz="839102"/>
            <a:r>
              <a:rPr lang="fr-FR" dirty="0" smtClean="0"/>
              <a:t>BAHIER</a:t>
            </a:r>
          </a:p>
          <a:p>
            <a:pPr defTabSz="839102"/>
            <a:r>
              <a:rPr lang="fr-FR" dirty="0" smtClean="0"/>
              <a:t>AOSTE </a:t>
            </a:r>
          </a:p>
          <a:p>
            <a:pPr defTabSz="839102"/>
            <a:r>
              <a:rPr lang="fr-FR" dirty="0" smtClean="0"/>
              <a:t>Justin Bridou</a:t>
            </a:r>
          </a:p>
          <a:p>
            <a:pPr defTabSz="839102"/>
            <a:r>
              <a:rPr lang="fr-FR" dirty="0" smtClean="0"/>
              <a:t>	C'est ma tournée</a:t>
            </a:r>
          </a:p>
          <a:p>
            <a:pPr defTabSz="839102"/>
            <a:r>
              <a:rPr lang="fr-FR" dirty="0" smtClean="0"/>
              <a:t>	</a:t>
            </a:r>
          </a:p>
          <a:p>
            <a:pPr defTabSz="839102"/>
            <a:r>
              <a:rPr lang="fr-FR" dirty="0" smtClean="0"/>
              <a:t>12 480 000 =</a:t>
            </a:r>
          </a:p>
          <a:p>
            <a:pPr defTabSz="839102"/>
            <a:r>
              <a:rPr lang="fr-FR" dirty="0" smtClean="0"/>
              <a:t>10 000 000</a:t>
            </a:r>
          </a:p>
          <a:p>
            <a:pPr defTabSz="839102"/>
            <a:r>
              <a:rPr lang="fr-FR" dirty="0" smtClean="0"/>
              <a:t> 2 400 000</a:t>
            </a:r>
          </a:p>
          <a:p>
            <a:pPr defTabSz="839102"/>
            <a:r>
              <a:rPr lang="fr-FR" dirty="0" smtClean="0"/>
              <a:t>    60 000</a:t>
            </a:r>
          </a:p>
          <a:p>
            <a:pPr defTabSz="839102"/>
            <a:r>
              <a:rPr lang="fr-FR" dirty="0" smtClean="0"/>
              <a:t>    20 000</a:t>
            </a:r>
          </a:p>
          <a:p>
            <a:pPr defTabSz="839102"/>
            <a:r>
              <a:rPr lang="fr-FR" dirty="0" smtClean="0"/>
              <a:t>	</a:t>
            </a:r>
          </a:p>
          <a:p>
            <a:pPr defTabSz="839102"/>
            <a:r>
              <a:rPr lang="fr-FR" dirty="0" smtClean="0"/>
              <a:t>12 050 000</a:t>
            </a:r>
          </a:p>
          <a:p>
            <a:pPr defTabSz="839102"/>
            <a:endParaRPr lang="fr-FR" dirty="0" smtClean="0"/>
          </a:p>
          <a:p>
            <a:pPr defTabSz="839102"/>
            <a:endParaRPr lang="fr-FR" dirty="0" smtClean="0"/>
          </a:p>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16</a:t>
            </a:fld>
            <a:endParaRPr lang="fr-FR"/>
          </a:p>
        </p:txBody>
      </p:sp>
    </p:spTree>
    <p:extLst>
      <p:ext uri="{BB962C8B-B14F-4D97-AF65-F5344CB8AC3E}">
        <p14:creationId xmlns:p14="http://schemas.microsoft.com/office/powerpoint/2010/main" val="224155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17</a:t>
            </a:fld>
            <a:endParaRPr lang="fr-FR"/>
          </a:p>
        </p:txBody>
      </p:sp>
    </p:spTree>
    <p:extLst>
      <p:ext uri="{BB962C8B-B14F-4D97-AF65-F5344CB8AC3E}">
        <p14:creationId xmlns:p14="http://schemas.microsoft.com/office/powerpoint/2010/main" val="2066429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18</a:t>
            </a:fld>
            <a:endParaRPr lang="fr-FR"/>
          </a:p>
        </p:txBody>
      </p:sp>
    </p:spTree>
    <p:extLst>
      <p:ext uri="{BB962C8B-B14F-4D97-AF65-F5344CB8AC3E}">
        <p14:creationId xmlns:p14="http://schemas.microsoft.com/office/powerpoint/2010/main" val="581591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19</a:t>
            </a:fld>
            <a:endParaRPr lang="fr-FR"/>
          </a:p>
        </p:txBody>
      </p:sp>
    </p:spTree>
    <p:extLst>
      <p:ext uri="{BB962C8B-B14F-4D97-AF65-F5344CB8AC3E}">
        <p14:creationId xmlns:p14="http://schemas.microsoft.com/office/powerpoint/2010/main" val="265792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smtClean="0"/>
              <a:t>Problème</a:t>
            </a:r>
          </a:p>
          <a:p>
            <a:r>
              <a:rPr lang="fr-FR" dirty="0" err="1" smtClean="0"/>
              <a:t>Context</a:t>
            </a:r>
            <a:r>
              <a:rPr lang="fr-FR" dirty="0" smtClean="0"/>
              <a:t> </a:t>
            </a:r>
            <a:r>
              <a:rPr lang="fr-FR" dirty="0" err="1" smtClean="0"/>
              <a:t>legal</a:t>
            </a:r>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20</a:t>
            </a:fld>
            <a:endParaRPr lang="fr-FR"/>
          </a:p>
        </p:txBody>
      </p:sp>
    </p:spTree>
    <p:extLst>
      <p:ext uri="{BB962C8B-B14F-4D97-AF65-F5344CB8AC3E}">
        <p14:creationId xmlns:p14="http://schemas.microsoft.com/office/powerpoint/2010/main" val="3676486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smtClean="0"/>
              <a:t>Contexte légal</a:t>
            </a:r>
          </a:p>
          <a:p>
            <a:r>
              <a:rPr lang="fr-FR" dirty="0" smtClean="0"/>
              <a:t>Voice</a:t>
            </a:r>
            <a:r>
              <a:rPr lang="fr-FR" baseline="0" dirty="0" smtClean="0"/>
              <a:t> of the brand</a:t>
            </a:r>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21</a:t>
            </a:fld>
            <a:endParaRPr lang="fr-FR"/>
          </a:p>
        </p:txBody>
      </p:sp>
    </p:spTree>
    <p:extLst>
      <p:ext uri="{BB962C8B-B14F-4D97-AF65-F5344CB8AC3E}">
        <p14:creationId xmlns:p14="http://schemas.microsoft.com/office/powerpoint/2010/main" val="3145361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0982" rtl="0" eaLnBrk="1" fontAlgn="auto" latinLnBrk="0" hangingPunct="1">
              <a:lnSpc>
                <a:spcPct val="100000"/>
              </a:lnSpc>
              <a:spcBef>
                <a:spcPts val="0"/>
              </a:spcBef>
              <a:spcAft>
                <a:spcPts val="0"/>
              </a:spcAft>
              <a:buClrTx/>
              <a:buSzTx/>
              <a:buFontTx/>
              <a:buNone/>
              <a:tabLst/>
              <a:defRPr/>
            </a:pPr>
            <a:r>
              <a:rPr lang="en-US" strike="sngStrike" dirty="0" smtClean="0">
                <a:hlinkClick r:id="rId3"/>
              </a:rPr>
              <a:t>#</a:t>
            </a:r>
            <a:r>
              <a:rPr lang="en-US" b="1" dirty="0" err="1" smtClean="0">
                <a:hlinkClick r:id="rId3"/>
              </a:rPr>
              <a:t>frenchtech</a:t>
            </a:r>
            <a:r>
              <a:rPr lang="en-US" dirty="0" smtClean="0"/>
              <a:t> </a:t>
            </a:r>
            <a:r>
              <a:rPr lang="en-US" strike="sngStrike" dirty="0" smtClean="0">
                <a:hlinkClick r:id="rId4"/>
              </a:rPr>
              <a:t>#</a:t>
            </a:r>
            <a:r>
              <a:rPr lang="en-US" b="1" dirty="0" smtClean="0">
                <a:hlinkClick r:id="rId4"/>
              </a:rPr>
              <a:t>startup</a:t>
            </a:r>
            <a:r>
              <a:rPr lang="en-US" dirty="0" smtClean="0"/>
              <a:t> </a:t>
            </a:r>
            <a:r>
              <a:rPr lang="en-US" sz="1200" dirty="0" smtClean="0"/>
              <a:t>mobiLead</a:t>
            </a:r>
            <a:r>
              <a:rPr lang="en-US" sz="1200" baseline="0" dirty="0" smtClean="0"/>
              <a:t> </a:t>
            </a:r>
            <a:r>
              <a:rPr lang="en-US" sz="1200" baseline="0" dirty="0" err="1" smtClean="0"/>
              <a:t>xTag</a:t>
            </a:r>
            <a:r>
              <a:rPr lang="en-US" sz="1200" baseline="0" dirty="0" smtClean="0"/>
              <a:t> s</a:t>
            </a:r>
            <a:r>
              <a:rPr lang="en-US" sz="1200" dirty="0" smtClean="0"/>
              <a:t>peaker at </a:t>
            </a:r>
            <a:r>
              <a:rPr lang="en-US" b="1" dirty="0" smtClean="0"/>
              <a:t>@VIVATECH event</a:t>
            </a:r>
          </a:p>
          <a:p>
            <a:pPr marL="0" marR="0" lvl="0" indent="0" algn="l" defTabSz="910982" rtl="0" eaLnBrk="1" fontAlgn="auto" latinLnBrk="0" hangingPunct="1">
              <a:lnSpc>
                <a:spcPct val="100000"/>
              </a:lnSpc>
              <a:spcBef>
                <a:spcPts val="0"/>
              </a:spcBef>
              <a:spcAft>
                <a:spcPts val="0"/>
              </a:spcAft>
              <a:buClrTx/>
              <a:buSzTx/>
              <a:buFontTx/>
              <a:buNone/>
              <a:tabLst/>
              <a:defRPr/>
            </a:pPr>
            <a:r>
              <a:rPr lang="en-US" b="1" dirty="0" smtClean="0"/>
              <a:t>#brevet</a:t>
            </a:r>
            <a:r>
              <a:rPr lang="en-US" b="1" baseline="0" dirty="0" smtClean="0"/>
              <a:t> </a:t>
            </a:r>
            <a:r>
              <a:rPr lang="en-US" strike="sngStrike" dirty="0" smtClean="0">
                <a:hlinkClick r:id="rId5"/>
              </a:rPr>
              <a:t>#</a:t>
            </a:r>
            <a:r>
              <a:rPr lang="en-US" b="1" dirty="0" smtClean="0">
                <a:hlinkClick r:id="rId5"/>
              </a:rPr>
              <a:t>innovation</a:t>
            </a:r>
            <a:r>
              <a:rPr lang="en-US" dirty="0" smtClean="0"/>
              <a:t> </a:t>
            </a:r>
            <a:r>
              <a:rPr lang="en-US" b="1" baseline="0" dirty="0" smtClean="0"/>
              <a:t/>
            </a:r>
            <a:br>
              <a:rPr lang="en-US" b="1" baseline="0" dirty="0" smtClean="0"/>
            </a:br>
            <a:r>
              <a:rPr lang="en-US" b="1" baseline="0" dirty="0" smtClean="0"/>
              <a:t>#patent </a:t>
            </a:r>
            <a:r>
              <a:rPr lang="en-US" strike="sngStrike" dirty="0" smtClean="0">
                <a:hlinkClick r:id="rId6"/>
              </a:rPr>
              <a:t>#</a:t>
            </a:r>
            <a:r>
              <a:rPr lang="en-US" b="1" dirty="0" err="1" smtClean="0">
                <a:hlinkClick r:id="rId6"/>
              </a:rPr>
              <a:t>IoT</a:t>
            </a:r>
            <a:r>
              <a:rPr lang="en-US" b="1" dirty="0" smtClean="0"/>
              <a:t> </a:t>
            </a:r>
            <a:r>
              <a:rPr lang="en-US" strike="sngStrike" dirty="0" smtClean="0">
                <a:hlinkClick r:id="rId7"/>
              </a:rPr>
              <a:t>#</a:t>
            </a:r>
            <a:r>
              <a:rPr lang="en-US" b="1" dirty="0" smtClean="0">
                <a:hlinkClick r:id="rId7"/>
              </a:rPr>
              <a:t>NFC</a:t>
            </a:r>
            <a:r>
              <a:rPr lang="en-US" b="1" dirty="0" smtClean="0"/>
              <a:t> #QR</a:t>
            </a:r>
            <a:endParaRPr lang="fr-FR" dirty="0" smtClean="0"/>
          </a:p>
          <a:p>
            <a:pPr marL="0" marR="0" lvl="0" indent="0" algn="l" defTabSz="910982" rtl="0" eaLnBrk="1" fontAlgn="auto" latinLnBrk="0" hangingPunct="1">
              <a:lnSpc>
                <a:spcPct val="100000"/>
              </a:lnSpc>
              <a:spcBef>
                <a:spcPts val="0"/>
              </a:spcBef>
              <a:spcAft>
                <a:spcPts val="0"/>
              </a:spcAft>
              <a:buClrTx/>
              <a:buSzTx/>
              <a:buFontTx/>
              <a:buNone/>
              <a:tabLst/>
              <a:defRPr/>
            </a:pPr>
            <a:r>
              <a:rPr lang="en-US" strike="sngStrike" dirty="0" smtClean="0">
                <a:hlinkClick r:id="rId8"/>
              </a:rPr>
              <a:t>#</a:t>
            </a:r>
            <a:r>
              <a:rPr lang="en-US" b="1" dirty="0" err="1" smtClean="0">
                <a:hlinkClick r:id="rId8"/>
              </a:rPr>
              <a:t>VivaTech</a:t>
            </a:r>
            <a:r>
              <a:rPr lang="en-US" b="1" dirty="0" smtClean="0"/>
              <a:t> </a:t>
            </a:r>
          </a:p>
          <a:p>
            <a:pPr marL="0" marR="0" lvl="0" indent="0" algn="l" defTabSz="910982"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0982" rtl="0" eaLnBrk="1" fontAlgn="auto" latinLnBrk="0" hangingPunct="1">
              <a:lnSpc>
                <a:spcPct val="100000"/>
              </a:lnSpc>
              <a:spcBef>
                <a:spcPts val="0"/>
              </a:spcBef>
              <a:spcAft>
                <a:spcPts val="0"/>
              </a:spcAft>
              <a:buClrTx/>
              <a:buSzTx/>
              <a:buFontTx/>
              <a:buNone/>
              <a:tabLst/>
              <a:defRPr/>
            </a:pPr>
            <a:r>
              <a:rPr lang="en-US" b="1" dirty="0" smtClean="0"/>
              <a:t>@VIVATECH</a:t>
            </a:r>
          </a:p>
          <a:p>
            <a:pPr defTabSz="910982">
              <a:defRPr/>
            </a:pPr>
            <a:r>
              <a:rPr lang="en-US" dirty="0" smtClean="0">
                <a:hlinkClick r:id="rId9"/>
              </a:rPr>
              <a:t>@</a:t>
            </a:r>
            <a:r>
              <a:rPr lang="en-US" b="1" dirty="0" err="1" smtClean="0">
                <a:hlinkClick r:id="rId9"/>
              </a:rPr>
              <a:t>INPIFrance</a:t>
            </a:r>
            <a:r>
              <a:rPr lang="en-US" b="1" dirty="0" smtClean="0"/>
              <a:t> </a:t>
            </a:r>
          </a:p>
          <a:p>
            <a:pPr marL="0" marR="0" lvl="0" indent="0" algn="l" defTabSz="910982" rtl="0" eaLnBrk="1" fontAlgn="auto" latinLnBrk="0" hangingPunct="1">
              <a:lnSpc>
                <a:spcPct val="100000"/>
              </a:lnSpc>
              <a:spcBef>
                <a:spcPts val="0"/>
              </a:spcBef>
              <a:spcAft>
                <a:spcPts val="0"/>
              </a:spcAft>
              <a:buClrTx/>
              <a:buSzTx/>
              <a:buFontTx/>
              <a:buNone/>
              <a:tabLst/>
              <a:defRPr/>
            </a:pPr>
            <a:r>
              <a:rPr lang="en-US" b="1" dirty="0" smtClean="0"/>
              <a:t>@mobiLead </a:t>
            </a:r>
          </a:p>
          <a:p>
            <a:pPr defTabSz="910982">
              <a:defRPr/>
            </a:pPr>
            <a:r>
              <a:rPr lang="en-US" dirty="0" smtClean="0">
                <a:hlinkClick r:id="rId10"/>
              </a:rPr>
              <a:t>@</a:t>
            </a:r>
            <a:r>
              <a:rPr lang="en-US" b="1" dirty="0" err="1" smtClean="0">
                <a:hlinkClick r:id="rId10"/>
              </a:rPr>
              <a:t>FranceBrevets</a:t>
            </a:r>
            <a:r>
              <a:rPr lang="en-US" b="1" dirty="0" smtClean="0"/>
              <a:t> </a:t>
            </a:r>
          </a:p>
          <a:p>
            <a:pPr marL="0" marR="0" lvl="0" indent="0" algn="l" defTabSz="910982" rtl="0" eaLnBrk="1" fontAlgn="auto" latinLnBrk="0" hangingPunct="1">
              <a:lnSpc>
                <a:spcPct val="100000"/>
              </a:lnSpc>
              <a:spcBef>
                <a:spcPts val="0"/>
              </a:spcBef>
              <a:spcAft>
                <a:spcPts val="0"/>
              </a:spcAft>
              <a:buClrTx/>
              <a:buSzTx/>
              <a:buFontTx/>
              <a:buNone/>
              <a:tabLst/>
              <a:defRPr/>
            </a:pPr>
            <a:r>
              <a:rPr lang="en-US" b="1" dirty="0" smtClean="0">
                <a:hlinkClick r:id="rId11"/>
              </a:rPr>
              <a:t>@</a:t>
            </a:r>
            <a:r>
              <a:rPr lang="en-US" b="1" dirty="0" err="1" smtClean="0">
                <a:hlinkClick r:id="rId11"/>
              </a:rPr>
              <a:t>Bpifrance</a:t>
            </a:r>
            <a:endParaRPr lang="en-US" b="1" dirty="0" smtClean="0"/>
          </a:p>
        </p:txBody>
      </p:sp>
      <p:sp>
        <p:nvSpPr>
          <p:cNvPr id="4" name="Slide Number Placeholder 3"/>
          <p:cNvSpPr>
            <a:spLocks noGrp="1"/>
          </p:cNvSpPr>
          <p:nvPr>
            <p:ph type="sldNum" sz="quarter" idx="10"/>
          </p:nvPr>
        </p:nvSpPr>
        <p:spPr/>
        <p:txBody>
          <a:bodyPr/>
          <a:lstStyle/>
          <a:p>
            <a:fld id="{C91E57C9-92A7-4417-A233-FC753F8BD2F7}" type="slidenum">
              <a:rPr lang="fr-FR" smtClean="0"/>
              <a:pPr/>
              <a:t>2</a:t>
            </a:fld>
            <a:endParaRPr lang="fr-FR"/>
          </a:p>
        </p:txBody>
      </p:sp>
    </p:spTree>
    <p:extLst>
      <p:ext uri="{BB962C8B-B14F-4D97-AF65-F5344CB8AC3E}">
        <p14:creationId xmlns:p14="http://schemas.microsoft.com/office/powerpoint/2010/main" val="2578722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22</a:t>
            </a:fld>
            <a:endParaRPr lang="fr-FR"/>
          </a:p>
        </p:txBody>
      </p:sp>
    </p:spTree>
    <p:extLst>
      <p:ext uri="{BB962C8B-B14F-4D97-AF65-F5344CB8AC3E}">
        <p14:creationId xmlns:p14="http://schemas.microsoft.com/office/powerpoint/2010/main" val="1648878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23</a:t>
            </a:fld>
            <a:endParaRPr lang="fr-FR"/>
          </a:p>
        </p:txBody>
      </p:sp>
    </p:spTree>
    <p:extLst>
      <p:ext uri="{BB962C8B-B14F-4D97-AF65-F5344CB8AC3E}">
        <p14:creationId xmlns:p14="http://schemas.microsoft.com/office/powerpoint/2010/main" val="523021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smtClean="0"/>
              <a:t>Problème</a:t>
            </a:r>
          </a:p>
          <a:p>
            <a:r>
              <a:rPr lang="fr-FR" dirty="0" err="1" smtClean="0"/>
              <a:t>Context</a:t>
            </a:r>
            <a:r>
              <a:rPr lang="fr-FR" dirty="0" smtClean="0"/>
              <a:t> </a:t>
            </a:r>
            <a:r>
              <a:rPr lang="fr-FR" dirty="0" err="1" smtClean="0"/>
              <a:t>legal</a:t>
            </a:r>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24</a:t>
            </a:fld>
            <a:endParaRPr lang="fr-FR"/>
          </a:p>
        </p:txBody>
      </p:sp>
    </p:spTree>
    <p:extLst>
      <p:ext uri="{BB962C8B-B14F-4D97-AF65-F5344CB8AC3E}">
        <p14:creationId xmlns:p14="http://schemas.microsoft.com/office/powerpoint/2010/main" val="254796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a:t>ISO, W3C</a:t>
            </a:r>
          </a:p>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25</a:t>
            </a:fld>
            <a:endParaRPr lang="fr-FR"/>
          </a:p>
        </p:txBody>
      </p:sp>
    </p:spTree>
    <p:extLst>
      <p:ext uri="{BB962C8B-B14F-4D97-AF65-F5344CB8AC3E}">
        <p14:creationId xmlns:p14="http://schemas.microsoft.com/office/powerpoint/2010/main" val="886342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a:t>ISO, W3C</a:t>
            </a:r>
          </a:p>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26</a:t>
            </a:fld>
            <a:endParaRPr lang="fr-FR"/>
          </a:p>
        </p:txBody>
      </p:sp>
    </p:spTree>
    <p:extLst>
      <p:ext uri="{BB962C8B-B14F-4D97-AF65-F5344CB8AC3E}">
        <p14:creationId xmlns:p14="http://schemas.microsoft.com/office/powerpoint/2010/main" val="2458510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27</a:t>
            </a:fld>
            <a:endParaRPr lang="fr-FR"/>
          </a:p>
        </p:txBody>
      </p:sp>
    </p:spTree>
    <p:extLst>
      <p:ext uri="{BB962C8B-B14F-4D97-AF65-F5344CB8AC3E}">
        <p14:creationId xmlns:p14="http://schemas.microsoft.com/office/powerpoint/2010/main" val="1388622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a:t>ISO, W3C</a:t>
            </a:r>
          </a:p>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28</a:t>
            </a:fld>
            <a:endParaRPr lang="fr-FR"/>
          </a:p>
        </p:txBody>
      </p:sp>
    </p:spTree>
    <p:extLst>
      <p:ext uri="{BB962C8B-B14F-4D97-AF65-F5344CB8AC3E}">
        <p14:creationId xmlns:p14="http://schemas.microsoft.com/office/powerpoint/2010/main" val="107035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a:t>ISO, W3C</a:t>
            </a:r>
          </a:p>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29</a:t>
            </a:fld>
            <a:endParaRPr lang="fr-FR"/>
          </a:p>
        </p:txBody>
      </p:sp>
    </p:spTree>
    <p:extLst>
      <p:ext uri="{BB962C8B-B14F-4D97-AF65-F5344CB8AC3E}">
        <p14:creationId xmlns:p14="http://schemas.microsoft.com/office/powerpoint/2010/main" val="2849997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Datadriven</a:t>
            </a:r>
            <a:r>
              <a:rPr lang="fr-FR" baseline="0" dirty="0" smtClean="0"/>
              <a:t> bus</a:t>
            </a:r>
            <a:endParaRPr lang="en-US" dirty="0"/>
          </a:p>
        </p:txBody>
      </p:sp>
      <p:sp>
        <p:nvSpPr>
          <p:cNvPr id="4" name="Espace réservé du numéro de diapositive 3"/>
          <p:cNvSpPr>
            <a:spLocks noGrp="1"/>
          </p:cNvSpPr>
          <p:nvPr>
            <p:ph type="sldNum" sz="quarter" idx="10"/>
          </p:nvPr>
        </p:nvSpPr>
        <p:spPr/>
        <p:txBody>
          <a:bodyPr/>
          <a:lstStyle/>
          <a:p>
            <a:fld id="{C91E57C9-92A7-4417-A233-FC753F8BD2F7}" type="slidenum">
              <a:rPr lang="fr-FR" smtClean="0"/>
              <a:pPr/>
              <a:t>30</a:t>
            </a:fld>
            <a:endParaRPr lang="fr-FR"/>
          </a:p>
        </p:txBody>
      </p:sp>
    </p:spTree>
    <p:extLst>
      <p:ext uri="{BB962C8B-B14F-4D97-AF65-F5344CB8AC3E}">
        <p14:creationId xmlns:p14="http://schemas.microsoft.com/office/powerpoint/2010/main" val="22408325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31</a:t>
            </a:fld>
            <a:endParaRPr lang="fr-FR"/>
          </a:p>
        </p:txBody>
      </p:sp>
    </p:spTree>
    <p:extLst>
      <p:ext uri="{BB962C8B-B14F-4D97-AF65-F5344CB8AC3E}">
        <p14:creationId xmlns:p14="http://schemas.microsoft.com/office/powerpoint/2010/main" val="3915500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C91E57C9-92A7-4417-A233-FC753F8BD2F7}" type="slidenum">
              <a:rPr lang="fr-FR" smtClean="0"/>
              <a:pPr/>
              <a:t>3</a:t>
            </a:fld>
            <a:endParaRPr lang="fr-FR"/>
          </a:p>
        </p:txBody>
      </p:sp>
    </p:spTree>
    <p:extLst>
      <p:ext uri="{BB962C8B-B14F-4D97-AF65-F5344CB8AC3E}">
        <p14:creationId xmlns:p14="http://schemas.microsoft.com/office/powerpoint/2010/main" val="3328202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32</a:t>
            </a:fld>
            <a:endParaRPr lang="fr-FR"/>
          </a:p>
        </p:txBody>
      </p:sp>
    </p:spTree>
    <p:extLst>
      <p:ext uri="{BB962C8B-B14F-4D97-AF65-F5344CB8AC3E}">
        <p14:creationId xmlns:p14="http://schemas.microsoft.com/office/powerpoint/2010/main" val="4121165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0982">
              <a:defRPr/>
            </a:pPr>
            <a:r>
              <a:rPr lang="fr-FR" dirty="0"/>
              <a:t>24/03 Journée Utilisateurs #ORACLE #</a:t>
            </a:r>
            <a:r>
              <a:rPr lang="fr-FR" dirty="0" err="1"/>
              <a:t>WeLoveStartup</a:t>
            </a:r>
            <a:r>
              <a:rPr lang="fr-FR" dirty="0"/>
              <a:t> #JU2016 #AUFO #</a:t>
            </a:r>
            <a:r>
              <a:rPr lang="fr-FR" dirty="0" err="1"/>
              <a:t>JDEdwards</a:t>
            </a:r>
            <a:r>
              <a:rPr lang="fr-FR" dirty="0"/>
              <a:t> #</a:t>
            </a:r>
            <a:r>
              <a:rPr lang="fr-FR" dirty="0" err="1"/>
              <a:t>PeopleSoft</a:t>
            </a:r>
            <a:r>
              <a:rPr lang="fr-FR" dirty="0"/>
              <a:t> http://clubutilisateursoracle.org/ju/journee-utilisateurs-2016/ </a:t>
            </a:r>
          </a:p>
        </p:txBody>
      </p:sp>
      <p:sp>
        <p:nvSpPr>
          <p:cNvPr id="4" name="Slide Number Placeholder 3"/>
          <p:cNvSpPr>
            <a:spLocks noGrp="1"/>
          </p:cNvSpPr>
          <p:nvPr>
            <p:ph type="sldNum" sz="quarter" idx="10"/>
          </p:nvPr>
        </p:nvSpPr>
        <p:spPr/>
        <p:txBody>
          <a:bodyPr/>
          <a:lstStyle/>
          <a:p>
            <a:fld id="{C91E57C9-92A7-4417-A233-FC753F8BD2F7}" type="slidenum">
              <a:rPr lang="fr-FR" smtClean="0"/>
              <a:pPr/>
              <a:t>33</a:t>
            </a:fld>
            <a:endParaRPr lang="fr-FR"/>
          </a:p>
        </p:txBody>
      </p:sp>
    </p:spTree>
    <p:extLst>
      <p:ext uri="{BB962C8B-B14F-4D97-AF65-F5344CB8AC3E}">
        <p14:creationId xmlns:p14="http://schemas.microsoft.com/office/powerpoint/2010/main" val="3793617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34</a:t>
            </a:fld>
            <a:endParaRPr lang="fr-FR"/>
          </a:p>
        </p:txBody>
      </p:sp>
    </p:spTree>
    <p:extLst>
      <p:ext uri="{BB962C8B-B14F-4D97-AF65-F5344CB8AC3E}">
        <p14:creationId xmlns:p14="http://schemas.microsoft.com/office/powerpoint/2010/main" val="3429975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Observance </a:t>
            </a:r>
            <a:r>
              <a:rPr lang="fr-FR" dirty="0" err="1"/>
              <a:t>therapeutique</a:t>
            </a:r>
            <a:r>
              <a:rPr lang="fr-FR" dirty="0"/>
              <a:t> = posologie (</a:t>
            </a:r>
            <a:r>
              <a:rPr lang="en-US" dirty="0"/>
              <a:t>Adherence)</a:t>
            </a:r>
          </a:p>
          <a:p>
            <a:r>
              <a:rPr lang="en-US" dirty="0"/>
              <a:t>Diets = Regime</a:t>
            </a:r>
            <a:endParaRPr lang="fr-FR" dirty="0"/>
          </a:p>
        </p:txBody>
      </p:sp>
      <p:sp>
        <p:nvSpPr>
          <p:cNvPr id="4" name="Espace réservé du numéro de diapositive 3"/>
          <p:cNvSpPr>
            <a:spLocks noGrp="1"/>
          </p:cNvSpPr>
          <p:nvPr>
            <p:ph type="sldNum" sz="quarter" idx="10"/>
          </p:nvPr>
        </p:nvSpPr>
        <p:spPr/>
        <p:txBody>
          <a:bodyPr/>
          <a:lstStyle/>
          <a:p>
            <a:fld id="{800905E7-DEAE-468A-861D-B3DBB167DDD3}" type="slidenum">
              <a:rPr lang="fr-FR" smtClean="0"/>
              <a:t>35</a:t>
            </a:fld>
            <a:endParaRPr lang="fr-FR"/>
          </a:p>
        </p:txBody>
      </p:sp>
    </p:spTree>
    <p:extLst>
      <p:ext uri="{BB962C8B-B14F-4D97-AF65-F5344CB8AC3E}">
        <p14:creationId xmlns:p14="http://schemas.microsoft.com/office/powerpoint/2010/main" val="3276343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Observance </a:t>
            </a:r>
            <a:r>
              <a:rPr lang="fr-FR" dirty="0" err="1"/>
              <a:t>therapeutique</a:t>
            </a:r>
            <a:r>
              <a:rPr lang="fr-FR" dirty="0"/>
              <a:t> = posologie (</a:t>
            </a:r>
            <a:r>
              <a:rPr lang="en-US" dirty="0"/>
              <a:t>Adherence)</a:t>
            </a:r>
          </a:p>
          <a:p>
            <a:r>
              <a:rPr lang="en-US" dirty="0"/>
              <a:t>Diets = Regime</a:t>
            </a:r>
            <a:endParaRPr lang="fr-FR" dirty="0"/>
          </a:p>
        </p:txBody>
      </p:sp>
      <p:sp>
        <p:nvSpPr>
          <p:cNvPr id="4" name="Espace réservé du numéro de diapositive 3"/>
          <p:cNvSpPr>
            <a:spLocks noGrp="1"/>
          </p:cNvSpPr>
          <p:nvPr>
            <p:ph type="sldNum" sz="quarter" idx="10"/>
          </p:nvPr>
        </p:nvSpPr>
        <p:spPr/>
        <p:txBody>
          <a:bodyPr/>
          <a:lstStyle/>
          <a:p>
            <a:fld id="{800905E7-DEAE-468A-861D-B3DBB167DDD3}" type="slidenum">
              <a:rPr lang="fr-FR" smtClean="0"/>
              <a:t>36</a:t>
            </a:fld>
            <a:endParaRPr lang="fr-FR"/>
          </a:p>
        </p:txBody>
      </p:sp>
    </p:spTree>
    <p:extLst>
      <p:ext uri="{BB962C8B-B14F-4D97-AF65-F5344CB8AC3E}">
        <p14:creationId xmlns:p14="http://schemas.microsoft.com/office/powerpoint/2010/main" val="972739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Observance </a:t>
            </a:r>
            <a:r>
              <a:rPr lang="fr-FR" dirty="0" err="1"/>
              <a:t>therapeutique</a:t>
            </a:r>
            <a:r>
              <a:rPr lang="fr-FR" dirty="0"/>
              <a:t> = posologie (</a:t>
            </a:r>
            <a:r>
              <a:rPr lang="en-US" dirty="0"/>
              <a:t>Adherence)</a:t>
            </a:r>
          </a:p>
          <a:p>
            <a:r>
              <a:rPr lang="en-US" dirty="0"/>
              <a:t>Diets = Regime</a:t>
            </a:r>
            <a:endParaRPr lang="fr-FR" dirty="0"/>
          </a:p>
        </p:txBody>
      </p:sp>
      <p:sp>
        <p:nvSpPr>
          <p:cNvPr id="4" name="Espace réservé du numéro de diapositive 3"/>
          <p:cNvSpPr>
            <a:spLocks noGrp="1"/>
          </p:cNvSpPr>
          <p:nvPr>
            <p:ph type="sldNum" sz="quarter" idx="10"/>
          </p:nvPr>
        </p:nvSpPr>
        <p:spPr/>
        <p:txBody>
          <a:bodyPr/>
          <a:lstStyle/>
          <a:p>
            <a:fld id="{800905E7-DEAE-468A-861D-B3DBB167DDD3}" type="slidenum">
              <a:rPr lang="fr-FR" smtClean="0"/>
              <a:t>37</a:t>
            </a:fld>
            <a:endParaRPr lang="fr-FR"/>
          </a:p>
        </p:txBody>
      </p:sp>
    </p:spTree>
    <p:extLst>
      <p:ext uri="{BB962C8B-B14F-4D97-AF65-F5344CB8AC3E}">
        <p14:creationId xmlns:p14="http://schemas.microsoft.com/office/powerpoint/2010/main" val="25460711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Observance </a:t>
            </a:r>
            <a:r>
              <a:rPr lang="fr-FR" dirty="0" err="1"/>
              <a:t>therapeutique</a:t>
            </a:r>
            <a:r>
              <a:rPr lang="fr-FR" dirty="0"/>
              <a:t> = posologie (</a:t>
            </a:r>
            <a:r>
              <a:rPr lang="en-US" dirty="0"/>
              <a:t>Adherence)</a:t>
            </a:r>
          </a:p>
          <a:p>
            <a:r>
              <a:rPr lang="en-US" dirty="0"/>
              <a:t>Diets = </a:t>
            </a:r>
            <a:r>
              <a:rPr lang="en-US" dirty="0" smtClean="0"/>
              <a:t>Regime</a:t>
            </a:r>
          </a:p>
          <a:p>
            <a:r>
              <a:rPr lang="fr-FR" dirty="0" err="1" smtClean="0"/>
              <a:t>Icons</a:t>
            </a:r>
            <a:r>
              <a:rPr lang="fr-FR" dirty="0" smtClean="0"/>
              <a:t> ©</a:t>
            </a:r>
            <a:r>
              <a:rPr lang="fr-FR" dirty="0" err="1" smtClean="0"/>
              <a:t>Wissawa</a:t>
            </a:r>
            <a:r>
              <a:rPr lang="fr-FR" dirty="0" smtClean="0"/>
              <a:t> </a:t>
            </a:r>
            <a:r>
              <a:rPr lang="fr-FR" dirty="0" err="1" smtClean="0"/>
              <a:t>Khamsriwath</a:t>
            </a:r>
            <a:endParaRPr lang="fr-FR" dirty="0" smtClean="0"/>
          </a:p>
          <a:p>
            <a:r>
              <a:rPr lang="fr-FR" dirty="0" smtClean="0"/>
              <a:t>http://www.flaticon.com/authors/wissawa-khamsriwath</a:t>
            </a:r>
            <a:endParaRPr lang="fr-FR" dirty="0"/>
          </a:p>
        </p:txBody>
      </p:sp>
      <p:sp>
        <p:nvSpPr>
          <p:cNvPr id="4" name="Espace réservé du numéro de diapositive 3"/>
          <p:cNvSpPr>
            <a:spLocks noGrp="1"/>
          </p:cNvSpPr>
          <p:nvPr>
            <p:ph type="sldNum" sz="quarter" idx="10"/>
          </p:nvPr>
        </p:nvSpPr>
        <p:spPr/>
        <p:txBody>
          <a:bodyPr/>
          <a:lstStyle/>
          <a:p>
            <a:fld id="{800905E7-DEAE-468A-861D-B3DBB167DDD3}" type="slidenum">
              <a:rPr lang="fr-FR" smtClean="0"/>
              <a:t>38</a:t>
            </a:fld>
            <a:endParaRPr lang="fr-FR"/>
          </a:p>
        </p:txBody>
      </p:sp>
    </p:spTree>
    <p:extLst>
      <p:ext uri="{BB962C8B-B14F-4D97-AF65-F5344CB8AC3E}">
        <p14:creationId xmlns:p14="http://schemas.microsoft.com/office/powerpoint/2010/main" val="25604697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39</a:t>
            </a:fld>
            <a:endParaRPr lang="fr-FR"/>
          </a:p>
        </p:txBody>
      </p:sp>
    </p:spTree>
    <p:extLst>
      <p:ext uri="{BB962C8B-B14F-4D97-AF65-F5344CB8AC3E}">
        <p14:creationId xmlns:p14="http://schemas.microsoft.com/office/powerpoint/2010/main" val="41549787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40</a:t>
            </a:fld>
            <a:endParaRPr lang="fr-FR"/>
          </a:p>
        </p:txBody>
      </p:sp>
    </p:spTree>
    <p:extLst>
      <p:ext uri="{BB962C8B-B14F-4D97-AF65-F5344CB8AC3E}">
        <p14:creationId xmlns:p14="http://schemas.microsoft.com/office/powerpoint/2010/main" val="3429948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several years of Research &amp; Development, Prototypes, and Proof of Concept, our unique vision is now coming to fruition into a specific food Allergies software solution: </a:t>
            </a:r>
            <a:r>
              <a:rPr lang="en-US" dirty="0" err="1" smtClean="0"/>
              <a:t>fTag</a:t>
            </a:r>
            <a:r>
              <a:rPr lang="en-US" dirty="0" smtClean="0"/>
              <a:t>.</a:t>
            </a:r>
          </a:p>
          <a:p>
            <a:r>
              <a:rPr lang="en-US" dirty="0" smtClean="0"/>
              <a:t> </a:t>
            </a:r>
          </a:p>
          <a:p>
            <a:r>
              <a:rPr lang="en-US" dirty="0" smtClean="0"/>
              <a:t>Joining the HEC accelerator is a rare opportunity for some technical innovations to find their market through challenged business opportunities; a unique opportunity to achieve in few months, the goals that would have been reached in years.</a:t>
            </a:r>
          </a:p>
          <a:p>
            <a:r>
              <a:rPr lang="en-US" dirty="0" smtClean="0"/>
              <a:t> </a:t>
            </a:r>
          </a:p>
          <a:p>
            <a:r>
              <a:rPr lang="en-US" dirty="0" smtClean="0"/>
              <a:t>It is key for any company, especially those based on technical innovations, to be as creative on the business side as on the technical side. A Minimum Viable Product (MVP) is nothing if not related to a Minimum Viable Business (MVB).</a:t>
            </a:r>
          </a:p>
          <a:p>
            <a:pPr>
              <a:lnSpc>
                <a:spcPct val="107000"/>
              </a:lnSpc>
            </a:pPr>
            <a:r>
              <a:rPr lang="fr-FR" b="1" dirty="0" smtClean="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endParaRPr lang="fr-FR" b="1"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r-FR" b="1" dirty="0" smtClean="0">
                <a:latin typeface="Calibri" panose="020F0502020204030204" pitchFamily="34" charset="0"/>
                <a:ea typeface="Calibri" panose="020F0502020204030204" pitchFamily="34" charset="0"/>
                <a:cs typeface="Times New Roman" panose="02020603050405020304" pitchFamily="18" charset="0"/>
              </a:rPr>
              <a:t>	Accélérer le temps!!!</a:t>
            </a:r>
          </a:p>
          <a:p>
            <a:pPr>
              <a:lnSpc>
                <a:spcPct val="107000"/>
              </a:lnSpc>
            </a:pPr>
            <a:r>
              <a:rPr lang="fr-FR" b="1" dirty="0" smtClean="0">
                <a:latin typeface="Calibri" panose="020F0502020204030204" pitchFamily="34" charset="0"/>
                <a:ea typeface="Calibri" panose="020F0502020204030204" pitchFamily="34" charset="0"/>
                <a:cs typeface="Times New Roman" panose="02020603050405020304" pitchFamily="18" charset="0"/>
              </a:rPr>
              <a:t>Faire en 3 ans ce que nous ferions en un an !!</a:t>
            </a:r>
          </a:p>
          <a:p>
            <a:pPr marL="356547" indent="-356547">
              <a:lnSpc>
                <a:spcPct val="107000"/>
              </a:lnSpc>
              <a:buFont typeface="+mj-lt"/>
              <a:buAutoNum type="arabicPeriod"/>
            </a:pPr>
            <a:r>
              <a:rPr lang="fr-FR" b="1" dirty="0" smtClean="0">
                <a:latin typeface="Calibri" panose="020F0502020204030204" pitchFamily="34" charset="0"/>
                <a:ea typeface="Calibri" panose="020F0502020204030204" pitchFamily="34" charset="0"/>
                <a:cs typeface="Times New Roman" panose="02020603050405020304" pitchFamily="18" charset="0"/>
              </a:rPr>
              <a:t>Affiner notre value proposition, valeur perçue par le client (Couple produits/marché business model)</a:t>
            </a:r>
            <a:endParaRPr lang="fr-FR" sz="1100" b="1" dirty="0">
              <a:latin typeface="Calibri" panose="020F0502020204030204" pitchFamily="34" charset="0"/>
              <a:ea typeface="Calibri" panose="020F0502020204030204" pitchFamily="34" charset="0"/>
              <a:cs typeface="Times New Roman" panose="02020603050405020304" pitchFamily="18" charset="0"/>
            </a:endParaRPr>
          </a:p>
          <a:p>
            <a:pPr marL="356547" indent="-356547">
              <a:lnSpc>
                <a:spcPct val="107000"/>
              </a:lnSpc>
              <a:buFont typeface="+mj-lt"/>
              <a:buAutoNum type="arabicPeriod"/>
            </a:pPr>
            <a:r>
              <a:rPr lang="fr-FR" b="1" dirty="0" smtClean="0">
                <a:latin typeface="Calibri" panose="020F0502020204030204" pitchFamily="34" charset="0"/>
                <a:ea typeface="Calibri" panose="020F0502020204030204" pitchFamily="34" charset="0"/>
                <a:cs typeface="Times New Roman" panose="02020603050405020304" pitchFamily="18" charset="0"/>
              </a:rPr>
              <a:t>Nous accompagner dans le développement commercial / le déploiement de la mise en œuvre (POC payant) </a:t>
            </a:r>
            <a:endParaRPr lang="fr-FR" sz="1100" b="1" dirty="0">
              <a:latin typeface="Calibri" panose="020F0502020204030204" pitchFamily="34" charset="0"/>
              <a:ea typeface="Calibri" panose="020F0502020204030204" pitchFamily="34" charset="0"/>
              <a:cs typeface="Times New Roman" panose="02020603050405020304" pitchFamily="18" charset="0"/>
            </a:endParaRPr>
          </a:p>
          <a:p>
            <a:pPr marL="356547" indent="-356547">
              <a:lnSpc>
                <a:spcPct val="107000"/>
              </a:lnSpc>
              <a:spcAft>
                <a:spcPts val="832"/>
              </a:spcAft>
              <a:buFont typeface="+mj-lt"/>
              <a:buAutoNum type="arabicPeriod"/>
            </a:pPr>
            <a:r>
              <a:rPr lang="fr-FR" b="1" dirty="0" smtClean="0">
                <a:latin typeface="Calibri" panose="020F0502020204030204" pitchFamily="34" charset="0"/>
                <a:ea typeface="Calibri" panose="020F0502020204030204" pitchFamily="34" charset="0"/>
                <a:cs typeface="Times New Roman" panose="02020603050405020304" pitchFamily="18" charset="0"/>
              </a:rPr>
              <a:t>Grâce aux ressources et compétences de l’incubateur, nous permettre de réaliser en un an ce que nous mettrions 3 ans à faire </a:t>
            </a:r>
            <a:endParaRPr lang="fr-FR" sz="11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91E57C9-92A7-4417-A233-FC753F8BD2F7}" type="slidenum">
              <a:rPr lang="fr-FR" smtClean="0"/>
              <a:pPr/>
              <a:t>41</a:t>
            </a:fld>
            <a:endParaRPr lang="fr-FR"/>
          </a:p>
        </p:txBody>
      </p:sp>
    </p:spTree>
    <p:extLst>
      <p:ext uri="{BB962C8B-B14F-4D97-AF65-F5344CB8AC3E}">
        <p14:creationId xmlns:p14="http://schemas.microsoft.com/office/powerpoint/2010/main" val="3822980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err="1" smtClean="0"/>
              <a:t>Itc</a:t>
            </a:r>
            <a:r>
              <a:rPr lang="fr-FR" b="1" dirty="0" smtClean="0"/>
              <a:t> Avant Garde Gothic Lt Bold	NUTELLA</a:t>
            </a:r>
          </a:p>
          <a:p>
            <a:endParaRPr lang="fr-FR" b="1" dirty="0" smtClean="0"/>
          </a:p>
          <a:p>
            <a:endParaRPr lang="en-US" dirty="0"/>
          </a:p>
        </p:txBody>
      </p:sp>
      <p:sp>
        <p:nvSpPr>
          <p:cNvPr id="4" name="Espace réservé du numéro de diapositive 3"/>
          <p:cNvSpPr>
            <a:spLocks noGrp="1"/>
          </p:cNvSpPr>
          <p:nvPr>
            <p:ph type="sldNum" sz="quarter" idx="10"/>
          </p:nvPr>
        </p:nvSpPr>
        <p:spPr/>
        <p:txBody>
          <a:bodyPr/>
          <a:lstStyle/>
          <a:p>
            <a:fld id="{C91E57C9-92A7-4417-A233-FC753F8BD2F7}" type="slidenum">
              <a:rPr lang="fr-FR" smtClean="0"/>
              <a:pPr/>
              <a:t>4</a:t>
            </a:fld>
            <a:endParaRPr lang="fr-FR"/>
          </a:p>
        </p:txBody>
      </p:sp>
    </p:spTree>
    <p:extLst>
      <p:ext uri="{BB962C8B-B14F-4D97-AF65-F5344CB8AC3E}">
        <p14:creationId xmlns:p14="http://schemas.microsoft.com/office/powerpoint/2010/main" val="9410817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42</a:t>
            </a:fld>
            <a:endParaRPr lang="fr-FR"/>
          </a:p>
        </p:txBody>
      </p:sp>
    </p:spTree>
    <p:extLst>
      <p:ext uri="{BB962C8B-B14F-4D97-AF65-F5344CB8AC3E}">
        <p14:creationId xmlns:p14="http://schemas.microsoft.com/office/powerpoint/2010/main" val="24115322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a:t>ISO, W3C</a:t>
            </a:r>
          </a:p>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43</a:t>
            </a:fld>
            <a:endParaRPr lang="fr-FR"/>
          </a:p>
        </p:txBody>
      </p:sp>
    </p:spTree>
    <p:extLst>
      <p:ext uri="{BB962C8B-B14F-4D97-AF65-F5344CB8AC3E}">
        <p14:creationId xmlns:p14="http://schemas.microsoft.com/office/powerpoint/2010/main" val="8003766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Because of our commitment to promoting standards and best practices, our technical expertise, we are actively involved in norms at ISO / AFNOR (the French standards agency), including the newly created TC307 Blockchain / Distributed Ledger Technology;</a:t>
            </a:r>
          </a:p>
          <a:p>
            <a:r>
              <a:rPr lang="en-US" dirty="0" smtClean="0"/>
              <a:t> </a:t>
            </a:r>
          </a:p>
          <a:p>
            <a:r>
              <a:rPr lang="en-US" dirty="0" smtClean="0"/>
              <a:t>As a France Brevets selected partner, an investment fund dedicated to international patent licensing, we hold several patents that may directly be used by </a:t>
            </a:r>
            <a:r>
              <a:rPr lang="en-US" dirty="0" err="1" smtClean="0"/>
              <a:t>fTag</a:t>
            </a:r>
            <a:r>
              <a:rPr lang="en-US" dirty="0" smtClean="0"/>
              <a:t> solution; We may be able to share our deep knowledge of patent and patent licensing in the software industry;</a:t>
            </a:r>
          </a:p>
          <a:p>
            <a:r>
              <a:rPr lang="en-US" dirty="0" smtClean="0"/>
              <a:t> </a:t>
            </a:r>
          </a:p>
          <a:p>
            <a:r>
              <a:rPr lang="en-US" dirty="0" smtClean="0"/>
              <a:t>As a former ORACLE Corporation Product Manager based in Redwood Shores, USA; I may be able to share my experience in the software industry while based in the San Francisco bay area.</a:t>
            </a:r>
          </a:p>
          <a:p>
            <a:pPr marL="356547" indent="-356547">
              <a:lnSpc>
                <a:spcPct val="107000"/>
              </a:lnSpc>
              <a:buFont typeface="+mj-lt"/>
              <a:buAutoNum type="arabicPeriod"/>
            </a:pPr>
            <a:endParaRPr lang="fr-FR" dirty="0" smtClean="0">
              <a:latin typeface="Calibri" panose="020F0502020204030204" pitchFamily="34" charset="0"/>
              <a:ea typeface="Calibri" panose="020F0502020204030204" pitchFamily="34" charset="0"/>
              <a:cs typeface="Times New Roman" panose="02020603050405020304" pitchFamily="18" charset="0"/>
            </a:endParaRPr>
          </a:p>
          <a:p>
            <a:pPr marL="356547" indent="-356547">
              <a:lnSpc>
                <a:spcPct val="107000"/>
              </a:lnSpc>
              <a:buFont typeface="+mj-lt"/>
              <a:buAutoNum type="arabicPeriod"/>
            </a:pPr>
            <a:endParaRPr lang="fr-FR" dirty="0" smtClean="0">
              <a:latin typeface="Calibri" panose="020F0502020204030204" pitchFamily="34" charset="0"/>
              <a:ea typeface="Calibri" panose="020F0502020204030204" pitchFamily="34" charset="0"/>
              <a:cs typeface="Times New Roman" panose="02020603050405020304" pitchFamily="18" charset="0"/>
            </a:endParaRPr>
          </a:p>
          <a:p>
            <a:pPr marL="356547" indent="-356547">
              <a:lnSpc>
                <a:spcPct val="107000"/>
              </a:lnSpc>
              <a:buFont typeface="+mj-lt"/>
              <a:buAutoNum type="arabicPeriod"/>
            </a:pPr>
            <a:r>
              <a:rPr lang="fr-FR" dirty="0" smtClean="0">
                <a:latin typeface="Calibri" panose="020F0502020204030204" pitchFamily="34" charset="0"/>
                <a:ea typeface="Calibri" panose="020F0502020204030204" pitchFamily="34" charset="0"/>
                <a:cs typeface="Times New Roman" panose="02020603050405020304" pitchFamily="18" charset="0"/>
              </a:rPr>
              <a:t>le dépôt de brevets/ patents  (8 familles de brevets déposés à ce jour depuis 7 ans)</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56547" indent="-356547">
              <a:lnSpc>
                <a:spcPct val="107000"/>
              </a:lnSpc>
              <a:buFont typeface="+mj-lt"/>
              <a:buAutoNum type="arabicPeriod"/>
            </a:pPr>
            <a:r>
              <a:rPr lang="fr-FR" dirty="0" smtClean="0">
                <a:latin typeface="Calibri" panose="020F0502020204030204" pitchFamily="34" charset="0"/>
                <a:ea typeface="Calibri" panose="020F0502020204030204" pitchFamily="34" charset="0"/>
                <a:cs typeface="Times New Roman" panose="02020603050405020304" pitchFamily="18" charset="0"/>
              </a:rPr>
              <a:t>Comment, en tant que startup, intégrer la propriété intellectuelle dans son développement, travailler avec l’INPI, les avocats, la réglementation de la propriété intellectuelle en USA, Asie…</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56547" indent="-356547">
              <a:lnSpc>
                <a:spcPct val="107000"/>
              </a:lnSpc>
              <a:buFont typeface="+mj-lt"/>
              <a:buAutoNum type="arabicPeriod"/>
            </a:pPr>
            <a:r>
              <a:rPr lang="fr-FR" dirty="0" smtClean="0">
                <a:latin typeface="Calibri" panose="020F0502020204030204" pitchFamily="34" charset="0"/>
                <a:ea typeface="Calibri" panose="020F0502020204030204" pitchFamily="34" charset="0"/>
                <a:cs typeface="Times New Roman" panose="02020603050405020304" pitchFamily="18" charset="0"/>
              </a:rPr>
              <a:t>La connaissance fine des Normes et standards ISO, AFNOR, W3C… ( un associé membre du W3C)</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56547" indent="-356547">
              <a:lnSpc>
                <a:spcPct val="107000"/>
              </a:lnSpc>
              <a:buFont typeface="+mj-lt"/>
              <a:buAutoNum type="arabicPeriod"/>
            </a:pPr>
            <a:r>
              <a:rPr lang="fr-FR" dirty="0" smtClean="0">
                <a:latin typeface="Calibri" panose="020F0502020204030204" pitchFamily="34" charset="0"/>
                <a:ea typeface="Calibri" panose="020F0502020204030204" pitchFamily="34" charset="0"/>
                <a:cs typeface="Times New Roman" panose="02020603050405020304" pitchFamily="18" charset="0"/>
              </a:rPr>
              <a:t>Le réseau du G20YEA, évènement organisé par Citizen entrepreneurs (organisateur des G20 des jeunes entrepreneurs (un des associés à Berlin en juin 2017).</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56547" indent="-356547">
              <a:lnSpc>
                <a:spcPct val="107000"/>
              </a:lnSpc>
              <a:spcAft>
                <a:spcPts val="832"/>
              </a:spcAft>
              <a:buFont typeface="+mj-lt"/>
              <a:buAutoNum type="arabicPeriod"/>
            </a:pPr>
            <a:r>
              <a:rPr lang="fr-FR" dirty="0" smtClean="0">
                <a:latin typeface="Calibri" panose="020F0502020204030204" pitchFamily="34" charset="0"/>
                <a:ea typeface="Calibri" panose="020F0502020204030204" pitchFamily="34" charset="0"/>
                <a:cs typeface="Times New Roman" panose="02020603050405020304" pitchFamily="18" charset="0"/>
              </a:rPr>
              <a:t>Expérience de « Product manager » chez Oracle </a:t>
            </a:r>
            <a:r>
              <a:rPr lang="fr-FR" dirty="0" err="1" smtClean="0">
                <a:latin typeface="Calibri" panose="020F0502020204030204" pitchFamily="34" charset="0"/>
                <a:ea typeface="Calibri" panose="020F0502020204030204" pitchFamily="34" charset="0"/>
                <a:cs typeface="Times New Roman" panose="02020603050405020304" pitchFamily="18" charset="0"/>
              </a:rPr>
              <a:t>Corp</a:t>
            </a:r>
            <a:r>
              <a:rPr lang="fr-FR" dirty="0" smtClean="0">
                <a:latin typeface="Calibri" panose="020F0502020204030204" pitchFamily="34" charset="0"/>
                <a:ea typeface="Calibri" panose="020F0502020204030204" pitchFamily="34" charset="0"/>
                <a:cs typeface="Times New Roman" panose="02020603050405020304" pitchFamily="18" charset="0"/>
              </a:rPr>
              <a:t> , San Francisco (CEO)</a:t>
            </a:r>
          </a:p>
          <a:p>
            <a:pPr marL="356547" indent="-356547">
              <a:lnSpc>
                <a:spcPct val="107000"/>
              </a:lnSpc>
              <a:spcAft>
                <a:spcPts val="832"/>
              </a:spcAft>
              <a:buFont typeface="+mj-lt"/>
              <a:buAutoNum type="arabicPeriod"/>
            </a:pPr>
            <a:r>
              <a:rPr lang="fr-FR" sz="1100" dirty="0">
                <a:latin typeface="Calibri" panose="020F0502020204030204" pitchFamily="34" charset="0"/>
                <a:ea typeface="Calibri" panose="020F0502020204030204" pitchFamily="34" charset="0"/>
                <a:cs typeface="Times New Roman" panose="02020603050405020304" pitchFamily="18" charset="0"/>
              </a:rPr>
              <a:t>Expérience d’approche gestion grand compte/</a:t>
            </a:r>
            <a:r>
              <a:rPr lang="fr-FR" sz="1100" dirty="0" err="1">
                <a:latin typeface="Calibri" panose="020F0502020204030204" pitchFamily="34" charset="0"/>
                <a:ea typeface="Calibri" panose="020F0502020204030204" pitchFamily="34" charset="0"/>
                <a:cs typeface="Times New Roman" panose="02020603050405020304" pitchFamily="18" charset="0"/>
              </a:rPr>
              <a:t>big</a:t>
            </a:r>
            <a:r>
              <a:rPr lang="fr-FR" sz="1100" dirty="0">
                <a:latin typeface="Calibri" panose="020F0502020204030204" pitchFamily="34" charset="0"/>
                <a:ea typeface="Calibri" panose="020F0502020204030204" pitchFamily="34" charset="0"/>
                <a:cs typeface="Times New Roman" panose="02020603050405020304" pitchFamily="18" charset="0"/>
              </a:rPr>
              <a:t> data par un des associés</a:t>
            </a:r>
          </a:p>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44</a:t>
            </a:fld>
            <a:endParaRPr lang="fr-FR"/>
          </a:p>
        </p:txBody>
      </p:sp>
    </p:spTree>
    <p:extLst>
      <p:ext uri="{BB962C8B-B14F-4D97-AF65-F5344CB8AC3E}">
        <p14:creationId xmlns:p14="http://schemas.microsoft.com/office/powerpoint/2010/main" val="16323210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0982" rtl="0" eaLnBrk="1" fontAlgn="auto" latinLnBrk="0" hangingPunct="1">
              <a:lnSpc>
                <a:spcPct val="100000"/>
              </a:lnSpc>
              <a:spcBef>
                <a:spcPts val="0"/>
              </a:spcBef>
              <a:spcAft>
                <a:spcPts val="0"/>
              </a:spcAft>
              <a:buClrTx/>
              <a:buSzTx/>
              <a:buFontTx/>
              <a:buNone/>
              <a:tabLst/>
              <a:defRPr/>
            </a:pPr>
            <a:r>
              <a:rPr lang="en-US" strike="sngStrike" dirty="0" smtClean="0">
                <a:hlinkClick r:id="rId3"/>
              </a:rPr>
              <a:t>#</a:t>
            </a:r>
            <a:r>
              <a:rPr lang="en-US" b="1" dirty="0" err="1" smtClean="0">
                <a:hlinkClick r:id="rId3"/>
              </a:rPr>
              <a:t>frenchtech</a:t>
            </a:r>
            <a:r>
              <a:rPr lang="en-US" dirty="0" smtClean="0"/>
              <a:t> </a:t>
            </a:r>
            <a:r>
              <a:rPr lang="en-US" strike="sngStrike" dirty="0" smtClean="0">
                <a:hlinkClick r:id="rId4"/>
              </a:rPr>
              <a:t>#</a:t>
            </a:r>
            <a:r>
              <a:rPr lang="en-US" b="1" dirty="0" smtClean="0">
                <a:hlinkClick r:id="rId4"/>
              </a:rPr>
              <a:t>startup</a:t>
            </a:r>
            <a:r>
              <a:rPr lang="en-US" dirty="0" smtClean="0"/>
              <a:t> </a:t>
            </a:r>
            <a:r>
              <a:rPr lang="en-US" sz="1200" dirty="0" smtClean="0"/>
              <a:t>mobiLead</a:t>
            </a:r>
            <a:r>
              <a:rPr lang="en-US" sz="1200" baseline="0" dirty="0" smtClean="0"/>
              <a:t> </a:t>
            </a:r>
            <a:r>
              <a:rPr lang="en-US" sz="1200" baseline="0" dirty="0" err="1" smtClean="0"/>
              <a:t>xTag</a:t>
            </a:r>
            <a:r>
              <a:rPr lang="en-US" sz="1200" baseline="0" dirty="0" smtClean="0"/>
              <a:t> s</a:t>
            </a:r>
            <a:r>
              <a:rPr lang="en-US" sz="1200" dirty="0" smtClean="0"/>
              <a:t>peaker at </a:t>
            </a:r>
            <a:r>
              <a:rPr lang="en-US" b="1" dirty="0" smtClean="0"/>
              <a:t>@VIVATECH event</a:t>
            </a:r>
          </a:p>
          <a:p>
            <a:pPr marL="0" marR="0" lvl="0" indent="0" algn="l" defTabSz="910982" rtl="0" eaLnBrk="1" fontAlgn="auto" latinLnBrk="0" hangingPunct="1">
              <a:lnSpc>
                <a:spcPct val="100000"/>
              </a:lnSpc>
              <a:spcBef>
                <a:spcPts val="0"/>
              </a:spcBef>
              <a:spcAft>
                <a:spcPts val="0"/>
              </a:spcAft>
              <a:buClrTx/>
              <a:buSzTx/>
              <a:buFontTx/>
              <a:buNone/>
              <a:tabLst/>
              <a:defRPr/>
            </a:pPr>
            <a:r>
              <a:rPr lang="en-US" b="1" dirty="0" smtClean="0"/>
              <a:t>#brevet</a:t>
            </a:r>
            <a:r>
              <a:rPr lang="en-US" b="1" baseline="0" dirty="0" smtClean="0"/>
              <a:t> </a:t>
            </a:r>
            <a:r>
              <a:rPr lang="en-US" strike="sngStrike" dirty="0" smtClean="0">
                <a:hlinkClick r:id="rId5"/>
              </a:rPr>
              <a:t>#</a:t>
            </a:r>
            <a:r>
              <a:rPr lang="en-US" b="1" dirty="0" smtClean="0">
                <a:hlinkClick r:id="rId5"/>
              </a:rPr>
              <a:t>innovation</a:t>
            </a:r>
            <a:r>
              <a:rPr lang="en-US" dirty="0" smtClean="0"/>
              <a:t> </a:t>
            </a:r>
            <a:r>
              <a:rPr lang="en-US" b="1" baseline="0" dirty="0" smtClean="0"/>
              <a:t/>
            </a:r>
            <a:br>
              <a:rPr lang="en-US" b="1" baseline="0" dirty="0" smtClean="0"/>
            </a:br>
            <a:r>
              <a:rPr lang="en-US" b="1" baseline="0" dirty="0" smtClean="0"/>
              <a:t>#patent </a:t>
            </a:r>
            <a:r>
              <a:rPr lang="en-US" strike="sngStrike" dirty="0" smtClean="0">
                <a:hlinkClick r:id="rId6"/>
              </a:rPr>
              <a:t>#</a:t>
            </a:r>
            <a:r>
              <a:rPr lang="en-US" b="1" dirty="0" err="1" smtClean="0">
                <a:hlinkClick r:id="rId6"/>
              </a:rPr>
              <a:t>IoT</a:t>
            </a:r>
            <a:r>
              <a:rPr lang="en-US" b="1" dirty="0" smtClean="0"/>
              <a:t> </a:t>
            </a:r>
            <a:r>
              <a:rPr lang="en-US" strike="sngStrike" dirty="0" smtClean="0">
                <a:hlinkClick r:id="rId7"/>
              </a:rPr>
              <a:t>#</a:t>
            </a:r>
            <a:r>
              <a:rPr lang="en-US" b="1" dirty="0" smtClean="0">
                <a:hlinkClick r:id="rId7"/>
              </a:rPr>
              <a:t>NFC</a:t>
            </a:r>
            <a:r>
              <a:rPr lang="en-US" b="1" dirty="0" smtClean="0"/>
              <a:t> #QR</a:t>
            </a:r>
            <a:endParaRPr lang="fr-FR" dirty="0" smtClean="0"/>
          </a:p>
          <a:p>
            <a:pPr marL="0" marR="0" lvl="0" indent="0" algn="l" defTabSz="910982" rtl="0" eaLnBrk="1" fontAlgn="auto" latinLnBrk="0" hangingPunct="1">
              <a:lnSpc>
                <a:spcPct val="100000"/>
              </a:lnSpc>
              <a:spcBef>
                <a:spcPts val="0"/>
              </a:spcBef>
              <a:spcAft>
                <a:spcPts val="0"/>
              </a:spcAft>
              <a:buClrTx/>
              <a:buSzTx/>
              <a:buFontTx/>
              <a:buNone/>
              <a:tabLst/>
              <a:defRPr/>
            </a:pPr>
            <a:r>
              <a:rPr lang="en-US" strike="sngStrike" dirty="0" smtClean="0">
                <a:hlinkClick r:id="rId8"/>
              </a:rPr>
              <a:t>#</a:t>
            </a:r>
            <a:r>
              <a:rPr lang="en-US" b="1" dirty="0" err="1" smtClean="0">
                <a:hlinkClick r:id="rId8"/>
              </a:rPr>
              <a:t>VivaTech</a:t>
            </a:r>
            <a:r>
              <a:rPr lang="en-US" b="1" dirty="0" smtClean="0"/>
              <a:t> </a:t>
            </a:r>
          </a:p>
          <a:p>
            <a:pPr marL="0" marR="0" lvl="0" indent="0" algn="l" defTabSz="910982"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0982" rtl="0" eaLnBrk="1" fontAlgn="auto" latinLnBrk="0" hangingPunct="1">
              <a:lnSpc>
                <a:spcPct val="100000"/>
              </a:lnSpc>
              <a:spcBef>
                <a:spcPts val="0"/>
              </a:spcBef>
              <a:spcAft>
                <a:spcPts val="0"/>
              </a:spcAft>
              <a:buClrTx/>
              <a:buSzTx/>
              <a:buFontTx/>
              <a:buNone/>
              <a:tabLst/>
              <a:defRPr/>
            </a:pPr>
            <a:r>
              <a:rPr lang="en-US" b="1" dirty="0" smtClean="0"/>
              <a:t>@VIVATECH</a:t>
            </a:r>
          </a:p>
          <a:p>
            <a:pPr defTabSz="910982">
              <a:defRPr/>
            </a:pPr>
            <a:r>
              <a:rPr lang="en-US" dirty="0" smtClean="0">
                <a:hlinkClick r:id="rId9"/>
              </a:rPr>
              <a:t>@</a:t>
            </a:r>
            <a:r>
              <a:rPr lang="en-US" b="1" dirty="0" err="1" smtClean="0">
                <a:hlinkClick r:id="rId9"/>
              </a:rPr>
              <a:t>INPIFrance</a:t>
            </a:r>
            <a:r>
              <a:rPr lang="en-US" b="1" dirty="0" smtClean="0"/>
              <a:t> </a:t>
            </a:r>
          </a:p>
          <a:p>
            <a:pPr marL="0" marR="0" lvl="0" indent="0" algn="l" defTabSz="910982" rtl="0" eaLnBrk="1" fontAlgn="auto" latinLnBrk="0" hangingPunct="1">
              <a:lnSpc>
                <a:spcPct val="100000"/>
              </a:lnSpc>
              <a:spcBef>
                <a:spcPts val="0"/>
              </a:spcBef>
              <a:spcAft>
                <a:spcPts val="0"/>
              </a:spcAft>
              <a:buClrTx/>
              <a:buSzTx/>
              <a:buFontTx/>
              <a:buNone/>
              <a:tabLst/>
              <a:defRPr/>
            </a:pPr>
            <a:r>
              <a:rPr lang="en-US" b="1" dirty="0" smtClean="0"/>
              <a:t>@mobiLead </a:t>
            </a:r>
          </a:p>
          <a:p>
            <a:pPr defTabSz="910982">
              <a:defRPr/>
            </a:pPr>
            <a:r>
              <a:rPr lang="en-US" dirty="0" smtClean="0">
                <a:hlinkClick r:id="rId10"/>
              </a:rPr>
              <a:t>@</a:t>
            </a:r>
            <a:r>
              <a:rPr lang="en-US" b="1" dirty="0" err="1" smtClean="0">
                <a:hlinkClick r:id="rId10"/>
              </a:rPr>
              <a:t>FranceBrevets</a:t>
            </a:r>
            <a:r>
              <a:rPr lang="en-US" b="1" dirty="0" smtClean="0"/>
              <a:t> </a:t>
            </a:r>
          </a:p>
          <a:p>
            <a:pPr marL="0" marR="0" lvl="0" indent="0" algn="l" defTabSz="910982" rtl="0" eaLnBrk="1" fontAlgn="auto" latinLnBrk="0" hangingPunct="1">
              <a:lnSpc>
                <a:spcPct val="100000"/>
              </a:lnSpc>
              <a:spcBef>
                <a:spcPts val="0"/>
              </a:spcBef>
              <a:spcAft>
                <a:spcPts val="0"/>
              </a:spcAft>
              <a:buClrTx/>
              <a:buSzTx/>
              <a:buFontTx/>
              <a:buNone/>
              <a:tabLst/>
              <a:defRPr/>
            </a:pPr>
            <a:r>
              <a:rPr lang="en-US" b="1" dirty="0" smtClean="0">
                <a:hlinkClick r:id="rId11"/>
              </a:rPr>
              <a:t>@</a:t>
            </a:r>
            <a:r>
              <a:rPr lang="en-US" b="1" dirty="0" err="1" smtClean="0">
                <a:hlinkClick r:id="rId11"/>
              </a:rPr>
              <a:t>Bpifrance</a:t>
            </a:r>
            <a:endParaRPr lang="en-US" b="1" dirty="0" smtClean="0"/>
          </a:p>
        </p:txBody>
      </p:sp>
      <p:sp>
        <p:nvSpPr>
          <p:cNvPr id="4" name="Slide Number Placeholder 3"/>
          <p:cNvSpPr>
            <a:spLocks noGrp="1"/>
          </p:cNvSpPr>
          <p:nvPr>
            <p:ph type="sldNum" sz="quarter" idx="10"/>
          </p:nvPr>
        </p:nvSpPr>
        <p:spPr/>
        <p:txBody>
          <a:bodyPr/>
          <a:lstStyle/>
          <a:p>
            <a:fld id="{C91E57C9-92A7-4417-A233-FC753F8BD2F7}" type="slidenum">
              <a:rPr lang="fr-FR" smtClean="0"/>
              <a:pPr/>
              <a:t>45</a:t>
            </a:fld>
            <a:endParaRPr lang="fr-FR"/>
          </a:p>
        </p:txBody>
      </p:sp>
    </p:spTree>
    <p:extLst>
      <p:ext uri="{BB962C8B-B14F-4D97-AF65-F5344CB8AC3E}">
        <p14:creationId xmlns:p14="http://schemas.microsoft.com/office/powerpoint/2010/main" val="4036155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de </a:t>
            </a:r>
            <a:r>
              <a:rPr lang="en-US" sz="1200" dirty="0" err="1" smtClean="0"/>
              <a:t>l’identification</a:t>
            </a:r>
            <a:r>
              <a:rPr lang="en-US" sz="1200" dirty="0" smtClean="0"/>
              <a:t> </a:t>
            </a:r>
            <a:r>
              <a:rPr lang="en-US" sz="1200" dirty="0" err="1" smtClean="0"/>
              <a:t>unitaire</a:t>
            </a:r>
            <a:r>
              <a:rPr lang="en-US" sz="1200" dirty="0" smtClean="0"/>
              <a:t/>
            </a:r>
            <a:br>
              <a:rPr lang="en-US" sz="1200" dirty="0" smtClean="0"/>
            </a:br>
            <a:r>
              <a:rPr lang="en-US" sz="1200" dirty="0" smtClean="0"/>
              <a:t>(</a:t>
            </a:r>
            <a:r>
              <a:rPr lang="en-US" sz="1200" dirty="0" err="1" smtClean="0"/>
              <a:t>produit</a:t>
            </a:r>
            <a:r>
              <a:rPr lang="en-US" sz="1200" dirty="0" smtClean="0"/>
              <a:t>, </a:t>
            </a:r>
            <a:r>
              <a:rPr lang="en-US" sz="1200" dirty="0" err="1" smtClean="0"/>
              <a:t>emballage</a:t>
            </a:r>
            <a:r>
              <a:rPr lang="en-US" sz="1200" dirty="0" smtClean="0"/>
              <a:t>, </a:t>
            </a:r>
            <a:r>
              <a:rPr lang="en-US" sz="1200" dirty="0" err="1" smtClean="0"/>
              <a:t>étiquette</a:t>
            </a:r>
            <a:r>
              <a:rPr lang="en-US" sz="1200" dirty="0" smtClean="0"/>
              <a:t>)</a:t>
            </a:r>
            <a:br>
              <a:rPr lang="en-US" sz="1200" dirty="0" smtClean="0"/>
            </a:br>
            <a:r>
              <a:rPr lang="en-US" sz="1200" dirty="0" smtClean="0"/>
              <a:t>au </a:t>
            </a:r>
            <a:r>
              <a:rPr lang="en-US" sz="1200" dirty="0" err="1" smtClean="0"/>
              <a:t>contenu</a:t>
            </a:r>
            <a:r>
              <a:rPr lang="en-US" sz="1200" dirty="0" smtClean="0"/>
              <a:t> et services </a:t>
            </a:r>
            <a:r>
              <a:rPr lang="en-US" sz="1200" dirty="0" err="1" smtClean="0"/>
              <a:t>associés</a:t>
            </a:r>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5</a:t>
            </a:fld>
            <a:endParaRPr lang="fr-FR"/>
          </a:p>
        </p:txBody>
      </p:sp>
    </p:spTree>
    <p:extLst>
      <p:ext uri="{BB962C8B-B14F-4D97-AF65-F5344CB8AC3E}">
        <p14:creationId xmlns:p14="http://schemas.microsoft.com/office/powerpoint/2010/main" val="431571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Existing Problem</a:t>
            </a:r>
          </a:p>
          <a:p>
            <a:r>
              <a:rPr lang="en-US" dirty="0" smtClean="0"/>
              <a:t>Silos</a:t>
            </a:r>
          </a:p>
        </p:txBody>
      </p:sp>
      <p:sp>
        <p:nvSpPr>
          <p:cNvPr id="4" name="Slide Number Placeholder 3"/>
          <p:cNvSpPr>
            <a:spLocks noGrp="1"/>
          </p:cNvSpPr>
          <p:nvPr>
            <p:ph type="sldNum" sz="quarter" idx="10"/>
          </p:nvPr>
        </p:nvSpPr>
        <p:spPr/>
        <p:txBody>
          <a:bodyPr/>
          <a:lstStyle/>
          <a:p>
            <a:fld id="{C91E57C9-92A7-4417-A233-FC753F8BD2F7}" type="slidenum">
              <a:rPr lang="fr-FR" smtClean="0"/>
              <a:pPr/>
              <a:t>6</a:t>
            </a:fld>
            <a:endParaRPr lang="fr-FR"/>
          </a:p>
        </p:txBody>
      </p:sp>
    </p:spTree>
    <p:extLst>
      <p:ext uri="{BB962C8B-B14F-4D97-AF65-F5344CB8AC3E}">
        <p14:creationId xmlns:p14="http://schemas.microsoft.com/office/powerpoint/2010/main" val="2170739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39102"/>
            <a:r>
              <a:rPr lang="fr-FR" dirty="0" smtClean="0"/>
              <a:t>La Tour de Babel (1 563) de Pieter Bruegel </a:t>
            </a:r>
          </a:p>
          <a:p>
            <a:r>
              <a:rPr lang="en-US" dirty="0" smtClean="0"/>
              <a:t>Existing problems</a:t>
            </a:r>
          </a:p>
          <a:p>
            <a:r>
              <a:rPr lang="en-US" dirty="0" smtClean="0"/>
              <a:t>Online offline</a:t>
            </a:r>
          </a:p>
          <a:p>
            <a:r>
              <a:rPr lang="en-US" dirty="0" smtClean="0"/>
              <a:t>No network</a:t>
            </a:r>
          </a:p>
          <a:p>
            <a:r>
              <a:rPr lang="en-US" dirty="0" smtClean="0"/>
              <a:t>Performances</a:t>
            </a:r>
            <a:endParaRPr lang="fr-FR" dirty="0" smtClean="0"/>
          </a:p>
          <a:p>
            <a:pPr defTabSz="839102"/>
            <a:endParaRPr lang="fr-FR" dirty="0" smtClean="0"/>
          </a:p>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7</a:t>
            </a:fld>
            <a:endParaRPr lang="fr-FR"/>
          </a:p>
        </p:txBody>
      </p:sp>
    </p:spTree>
    <p:extLst>
      <p:ext uri="{BB962C8B-B14F-4D97-AF65-F5344CB8AC3E}">
        <p14:creationId xmlns:p14="http://schemas.microsoft.com/office/powerpoint/2010/main" val="1526305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39102"/>
            <a:r>
              <a:rPr lang="fr-FR" dirty="0" smtClean="0"/>
              <a:t>La Tour de Babel (1 563) de Pieter Bruegel </a:t>
            </a:r>
          </a:p>
          <a:p>
            <a:r>
              <a:rPr lang="en-US" dirty="0" smtClean="0"/>
              <a:t>Existing problems</a:t>
            </a:r>
          </a:p>
          <a:p>
            <a:r>
              <a:rPr lang="en-US" dirty="0" smtClean="0"/>
              <a:t>Online offline</a:t>
            </a:r>
          </a:p>
          <a:p>
            <a:r>
              <a:rPr lang="en-US" dirty="0" smtClean="0"/>
              <a:t>No network</a:t>
            </a:r>
          </a:p>
          <a:p>
            <a:r>
              <a:rPr lang="en-US" dirty="0" smtClean="0"/>
              <a:t>Performances</a:t>
            </a:r>
            <a:endParaRPr lang="fr-FR" dirty="0" smtClean="0"/>
          </a:p>
          <a:p>
            <a:pPr defTabSz="839102"/>
            <a:endParaRPr lang="fr-FR" dirty="0" smtClean="0"/>
          </a:p>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8</a:t>
            </a:fld>
            <a:endParaRPr lang="fr-FR"/>
          </a:p>
        </p:txBody>
      </p:sp>
    </p:spTree>
    <p:extLst>
      <p:ext uri="{BB962C8B-B14F-4D97-AF65-F5344CB8AC3E}">
        <p14:creationId xmlns:p14="http://schemas.microsoft.com/office/powerpoint/2010/main" val="1023913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39102"/>
            <a:r>
              <a:rPr lang="fr-FR" dirty="0" smtClean="0"/>
              <a:t>4B Single Code c'est la 4B </a:t>
            </a:r>
            <a:r>
              <a:rPr lang="fr-FR" dirty="0" err="1" smtClean="0"/>
              <a:t>Twin</a:t>
            </a:r>
            <a:r>
              <a:rPr lang="fr-FR" dirty="0" smtClean="0"/>
              <a:t> avec code aléatoire unique! Cette étiquette </a:t>
            </a:r>
            <a:r>
              <a:rPr lang="fr-FR" dirty="0" err="1" smtClean="0"/>
              <a:t>multi-couches</a:t>
            </a:r>
            <a:r>
              <a:rPr lang="fr-FR" dirty="0" smtClean="0"/>
              <a:t> qui répond déjà à tous vos besoins se perfectionne. Vous pouvez désormais sur un même format d'étiquette, imprimer sur plusieurs volets détachables ou repositionnables...Ce qui augmente déjà considérablement votre surface de communication. 4B Single Code vous permet aujourd'hui d'imprimer un code aléatoire unique. Une véritable solution "clé en main"! </a:t>
            </a:r>
          </a:p>
          <a:p>
            <a:pPr defTabSz="839102"/>
            <a:endParaRPr lang="fr-FR" dirty="0" smtClean="0"/>
          </a:p>
          <a:p>
            <a:pPr defTabSz="839102"/>
            <a:r>
              <a:rPr lang="fr-FR" dirty="0" smtClean="0"/>
              <a:t>Compagnie Industrielle d'Etiquettes</a:t>
            </a:r>
          </a:p>
          <a:p>
            <a:pPr defTabSz="839102"/>
            <a:endParaRPr lang="fr-FR" dirty="0" smtClean="0"/>
          </a:p>
          <a:p>
            <a:pPr defTabSz="839102"/>
            <a:r>
              <a:rPr lang="fr-FR" dirty="0" smtClean="0"/>
              <a:t>BAHIER</a:t>
            </a:r>
          </a:p>
          <a:p>
            <a:pPr defTabSz="839102"/>
            <a:r>
              <a:rPr lang="fr-FR" dirty="0" smtClean="0"/>
              <a:t>AOSTE </a:t>
            </a:r>
          </a:p>
          <a:p>
            <a:pPr defTabSz="839102"/>
            <a:r>
              <a:rPr lang="fr-FR" dirty="0" smtClean="0"/>
              <a:t>Justin Bridou</a:t>
            </a:r>
          </a:p>
          <a:p>
            <a:pPr defTabSz="839102"/>
            <a:r>
              <a:rPr lang="fr-FR" dirty="0" smtClean="0"/>
              <a:t>	C'est ma tournée</a:t>
            </a:r>
          </a:p>
          <a:p>
            <a:pPr defTabSz="839102"/>
            <a:r>
              <a:rPr lang="fr-FR" dirty="0" smtClean="0"/>
              <a:t>	</a:t>
            </a:r>
          </a:p>
          <a:p>
            <a:pPr defTabSz="839102"/>
            <a:r>
              <a:rPr lang="fr-FR" dirty="0" smtClean="0"/>
              <a:t>12 480 000 =</a:t>
            </a:r>
          </a:p>
          <a:p>
            <a:pPr defTabSz="839102"/>
            <a:r>
              <a:rPr lang="fr-FR" dirty="0" smtClean="0"/>
              <a:t>10 000 000</a:t>
            </a:r>
          </a:p>
          <a:p>
            <a:pPr defTabSz="839102"/>
            <a:r>
              <a:rPr lang="fr-FR" dirty="0" smtClean="0"/>
              <a:t> 2 400 000</a:t>
            </a:r>
          </a:p>
          <a:p>
            <a:pPr defTabSz="839102"/>
            <a:r>
              <a:rPr lang="fr-FR" dirty="0" smtClean="0"/>
              <a:t>    60 000</a:t>
            </a:r>
          </a:p>
          <a:p>
            <a:pPr defTabSz="839102"/>
            <a:r>
              <a:rPr lang="fr-FR" dirty="0" smtClean="0"/>
              <a:t>    20 000</a:t>
            </a:r>
          </a:p>
          <a:p>
            <a:pPr defTabSz="839102"/>
            <a:r>
              <a:rPr lang="fr-FR" dirty="0" smtClean="0"/>
              <a:t>	</a:t>
            </a:r>
          </a:p>
          <a:p>
            <a:pPr defTabSz="839102"/>
            <a:r>
              <a:rPr lang="fr-FR" dirty="0" smtClean="0"/>
              <a:t>12 050 000</a:t>
            </a:r>
          </a:p>
          <a:p>
            <a:pPr defTabSz="839102"/>
            <a:endParaRPr lang="fr-FR" dirty="0" smtClean="0"/>
          </a:p>
          <a:p>
            <a:pPr defTabSz="839102"/>
            <a:endParaRPr lang="fr-FR" dirty="0" smtClean="0"/>
          </a:p>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11</a:t>
            </a:fld>
            <a:endParaRPr lang="fr-FR"/>
          </a:p>
        </p:txBody>
      </p:sp>
    </p:spTree>
    <p:extLst>
      <p:ext uri="{BB962C8B-B14F-4D97-AF65-F5344CB8AC3E}">
        <p14:creationId xmlns:p14="http://schemas.microsoft.com/office/powerpoint/2010/main" val="6204934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Content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309" y="1200150"/>
            <a:ext cx="3391456" cy="3394075"/>
          </a:xfrm>
          <a:prstGeom prst="rect">
            <a:avLst/>
          </a:prstGeom>
        </p:spPr>
      </p:pic>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pic>
        <p:nvPicPr>
          <p:cNvPr id="10" name="Picture 9" descr="noelGS1-EN[1]_shape_00086.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14550"/>
            <a:ext cx="9144000" cy="178289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pic>
        <p:nvPicPr>
          <p:cNvPr id="11" name="Content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309" y="1200150"/>
            <a:ext cx="3391456" cy="3394075"/>
          </a:xfrm>
          <a:prstGeom prst="rect">
            <a:avLst/>
          </a:prstGeom>
        </p:spPr>
      </p:pic>
      <p:grpSp>
        <p:nvGrpSpPr>
          <p:cNvPr id="12" name="Groupe 11"/>
          <p:cNvGrpSpPr/>
          <p:nvPr userDrawn="1"/>
        </p:nvGrpSpPr>
        <p:grpSpPr>
          <a:xfrm>
            <a:off x="7772400" y="4676831"/>
            <a:ext cx="1037029" cy="461665"/>
            <a:chOff x="5361766" y="485538"/>
            <a:chExt cx="2104342" cy="936811"/>
          </a:xfrm>
        </p:grpSpPr>
        <p:sp>
          <p:nvSpPr>
            <p:cNvPr id="13" name="ZoneTexte 12"/>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14" name="Imag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61766" y="573751"/>
              <a:ext cx="664384" cy="654570"/>
            </a:xfrm>
            <a:prstGeom prst="rect">
              <a:avLst/>
            </a:prstGeom>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pic>
        <p:nvPicPr>
          <p:cNvPr id="10" name="Content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309" y="1200150"/>
            <a:ext cx="3391456" cy="3394075"/>
          </a:xfrm>
          <a:prstGeom prst="rect">
            <a:avLst/>
          </a:prstGeom>
        </p:spPr>
      </p:pic>
      <p:grpSp>
        <p:nvGrpSpPr>
          <p:cNvPr id="11" name="Groupe 10"/>
          <p:cNvGrpSpPr/>
          <p:nvPr userDrawn="1"/>
        </p:nvGrpSpPr>
        <p:grpSpPr>
          <a:xfrm>
            <a:off x="7772400" y="4676831"/>
            <a:ext cx="1037029" cy="461665"/>
            <a:chOff x="5361766" y="485538"/>
            <a:chExt cx="2104342" cy="936811"/>
          </a:xfrm>
        </p:grpSpPr>
        <p:sp>
          <p:nvSpPr>
            <p:cNvPr id="12" name="ZoneTexte 11"/>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61766" y="573751"/>
              <a:ext cx="664384" cy="654570"/>
            </a:xfrm>
            <a:prstGeom prst="rect">
              <a:avLst/>
            </a:prstGeom>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pic>
        <p:nvPicPr>
          <p:cNvPr id="10" name="Content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309" y="1200150"/>
            <a:ext cx="3391456" cy="3394075"/>
          </a:xfrm>
          <a:prstGeom prst="rect">
            <a:avLst/>
          </a:prstGeom>
        </p:spPr>
      </p:pic>
      <p:grpSp>
        <p:nvGrpSpPr>
          <p:cNvPr id="11" name="Groupe 10"/>
          <p:cNvGrpSpPr/>
          <p:nvPr userDrawn="1"/>
        </p:nvGrpSpPr>
        <p:grpSpPr>
          <a:xfrm>
            <a:off x="7772400" y="4676831"/>
            <a:ext cx="1037029" cy="461665"/>
            <a:chOff x="5361766" y="485538"/>
            <a:chExt cx="2104342" cy="936811"/>
          </a:xfrm>
        </p:grpSpPr>
        <p:sp>
          <p:nvSpPr>
            <p:cNvPr id="12" name="ZoneTexte 11"/>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61766" y="573751"/>
              <a:ext cx="664384" cy="654570"/>
            </a:xfrm>
            <a:prstGeom prst="rect">
              <a:avLst/>
            </a:prstGeom>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6/14/2017</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B6F15528-21DE-4FAA-801E-634DDDAF4B2B}" type="slidenum">
              <a:rPr lang="en-US" smtClean="0"/>
              <a:pPr/>
              <a:t>‹N°›</a:t>
            </a:fld>
            <a:endParaRPr lang="en-US"/>
          </a:p>
        </p:txBody>
      </p:sp>
      <p:sp>
        <p:nvSpPr>
          <p:cNvPr id="7" name="Espace réservé du contenu 6"/>
          <p:cNvSpPr>
            <a:spLocks noGrp="1"/>
          </p:cNvSpPr>
          <p:nvPr>
            <p:ph sz="quarter" idx="13"/>
          </p:nvPr>
        </p:nvSpPr>
        <p:spPr>
          <a:xfrm>
            <a:off x="0" y="1733550"/>
            <a:ext cx="2895600" cy="25146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contenu 8"/>
          <p:cNvSpPr>
            <a:spLocks noGrp="1"/>
          </p:cNvSpPr>
          <p:nvPr>
            <p:ph sz="quarter" idx="14"/>
          </p:nvPr>
        </p:nvSpPr>
        <p:spPr>
          <a:xfrm>
            <a:off x="3124200" y="1733550"/>
            <a:ext cx="2895600" cy="251460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contenu 10"/>
          <p:cNvSpPr>
            <a:spLocks noGrp="1"/>
          </p:cNvSpPr>
          <p:nvPr>
            <p:ph sz="quarter" idx="15"/>
          </p:nvPr>
        </p:nvSpPr>
        <p:spPr>
          <a:xfrm>
            <a:off x="6248400" y="1733550"/>
            <a:ext cx="2895600" cy="25146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12" name="Content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309" y="1200150"/>
            <a:ext cx="3391456" cy="3394075"/>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0" name="Rectangle 19"/>
          <p:cNvSpPr/>
          <p:nvPr userDrawn="1"/>
        </p:nvSpPr>
        <p:spPr>
          <a:xfrm>
            <a:off x="0" y="4549500"/>
            <a:ext cx="9144000" cy="594000"/>
          </a:xfrm>
          <a:prstGeom prst="rect">
            <a:avLst/>
          </a:prstGeom>
          <a:solidFill>
            <a:schemeClr val="bg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0" name="Content Placeholder 2"/>
          <p:cNvSpPr>
            <a:spLocks noGrp="1"/>
          </p:cNvSpPr>
          <p:nvPr>
            <p:ph sz="half" idx="13"/>
          </p:nvPr>
        </p:nvSpPr>
        <p:spPr>
          <a:xfrm>
            <a:off x="107504" y="195487"/>
            <a:ext cx="2592288" cy="4464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fr-FR" dirty="0"/>
          </a:p>
        </p:txBody>
      </p:sp>
      <p:sp>
        <p:nvSpPr>
          <p:cNvPr id="8" name="Title 1"/>
          <p:cNvSpPr>
            <a:spLocks noGrp="1"/>
          </p:cNvSpPr>
          <p:nvPr>
            <p:ph type="ctrTitle"/>
          </p:nvPr>
        </p:nvSpPr>
        <p:spPr>
          <a:xfrm>
            <a:off x="2774032" y="1253207"/>
            <a:ext cx="6118448" cy="958503"/>
          </a:xfrm>
        </p:spPr>
        <p:txBody>
          <a:bodyPr>
            <a:normAutofit/>
          </a:bodyPr>
          <a:lstStyle>
            <a:lvl1pPr algn="ctr">
              <a:defRPr sz="3800"/>
            </a:lvl1pPr>
          </a:lstStyle>
          <a:p>
            <a:r>
              <a:rPr lang="en-US" dirty="0"/>
              <a:t>Click to edit Master title style</a:t>
            </a:r>
            <a:endParaRPr lang="fr-FR" dirty="0"/>
          </a:p>
        </p:txBody>
      </p:sp>
      <p:sp>
        <p:nvSpPr>
          <p:cNvPr id="9" name="Subtitle 2"/>
          <p:cNvSpPr>
            <a:spLocks noGrp="1"/>
          </p:cNvSpPr>
          <p:nvPr>
            <p:ph type="subTitle" idx="1"/>
          </p:nvPr>
        </p:nvSpPr>
        <p:spPr>
          <a:xfrm>
            <a:off x="2771800" y="2283718"/>
            <a:ext cx="6120680" cy="2376264"/>
          </a:xfrm>
        </p:spPr>
        <p:txBody>
          <a:bodyPr>
            <a:normAutofit/>
          </a:bodyPr>
          <a:lstStyle>
            <a:lvl1pPr marL="0" indent="0" algn="ctr">
              <a:buNone/>
              <a:defRPr sz="2400" b="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fr-FR" dirty="0"/>
          </a:p>
        </p:txBody>
      </p:sp>
      <p:pic>
        <p:nvPicPr>
          <p:cNvPr id="18" name="Picture 3" descr="C:\Documents and Settings\Laurent T.LAURENT-11A161F\Bureau\Interquest_logob.e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4587974"/>
            <a:ext cx="577309" cy="529200"/>
          </a:xfrm>
          <a:prstGeom prst="rect">
            <a:avLst/>
          </a:prstGeom>
          <a:noFill/>
        </p:spPr>
      </p:pic>
      <p:sp>
        <p:nvSpPr>
          <p:cNvPr id="21" name="Date Placeholder 20"/>
          <p:cNvSpPr>
            <a:spLocks noGrp="1"/>
          </p:cNvSpPr>
          <p:nvPr>
            <p:ph type="dt" sz="half" idx="14"/>
          </p:nvPr>
        </p:nvSpPr>
        <p:spPr>
          <a:xfrm>
            <a:off x="457200" y="4767263"/>
            <a:ext cx="2133600" cy="273844"/>
          </a:xfrm>
          <a:prstGeom prst="rect">
            <a:avLst/>
          </a:prstGeom>
        </p:spPr>
        <p:txBody>
          <a:bodyPr/>
          <a:lstStyle/>
          <a:p>
            <a:fld id="{7DEE1447-79D5-4218-BDB6-C26CD086C9C7}" type="datetimeFigureOut">
              <a:rPr lang="fr-FR" smtClean="0"/>
              <a:pPr/>
              <a:t>14/06/2017</a:t>
            </a:fld>
            <a:endParaRPr lang="fr-FR"/>
          </a:p>
        </p:txBody>
      </p:sp>
      <p:sp>
        <p:nvSpPr>
          <p:cNvPr id="22" name="Slide Number Placeholder 21"/>
          <p:cNvSpPr>
            <a:spLocks noGrp="1"/>
          </p:cNvSpPr>
          <p:nvPr>
            <p:ph type="sldNum" sz="quarter" idx="15"/>
          </p:nvPr>
        </p:nvSpPr>
        <p:spPr/>
        <p:txBody>
          <a:bodyPr/>
          <a:lstStyle/>
          <a:p>
            <a:fld id="{8AE5BB72-3B92-475E-9EF6-91066BF9684E}" type="slidenum">
              <a:rPr lang="fr-FR" smtClean="0"/>
              <a:pPr/>
              <a:t>‹N°›</a:t>
            </a:fld>
            <a:endParaRPr lang="fr-FR"/>
          </a:p>
        </p:txBody>
      </p:sp>
      <p:sp>
        <p:nvSpPr>
          <p:cNvPr id="23" name="Footer Placeholder 22"/>
          <p:cNvSpPr>
            <a:spLocks noGrp="1"/>
          </p:cNvSpPr>
          <p:nvPr>
            <p:ph type="ftr" sz="quarter" idx="16"/>
          </p:nvPr>
        </p:nvSpPr>
        <p:spPr/>
        <p:txBody>
          <a:bodyPr/>
          <a:lstStyle/>
          <a:p>
            <a:endParaRPr lang="fr-FR" dirty="0"/>
          </a:p>
        </p:txBody>
      </p:sp>
      <p:sp>
        <p:nvSpPr>
          <p:cNvPr id="24" name="Footer Placeholder 4"/>
          <p:cNvSpPr txBox="1">
            <a:spLocks/>
          </p:cNvSpPr>
          <p:nvPr userDrawn="1"/>
        </p:nvSpPr>
        <p:spPr>
          <a:xfrm>
            <a:off x="899592" y="4731990"/>
            <a:ext cx="6336704" cy="360040"/>
          </a:xfrm>
          <a:prstGeom prst="rect">
            <a:avLst/>
          </a:prstGeom>
        </p:spPr>
        <p:txBody>
          <a:bodyPr vert="horz" lIns="91440" tIns="45720" rIns="91440" bIns="45720" rtlCol="0" anchor="ctr"/>
          <a:lstStyle>
            <a:lvl1pPr>
              <a:defRPr sz="15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chemeClr val="tx1">
                    <a:tint val="75000"/>
                  </a:schemeClr>
                </a:solidFill>
                <a:effectLst/>
                <a:uLnTx/>
                <a:uFillTx/>
                <a:latin typeface="+mn-lt"/>
                <a:ea typeface="+mn-ea"/>
                <a:cs typeface="+mn-cs"/>
              </a:rPr>
              <a:t>Forum 2014 de l’impression numérique et de la communication </a:t>
            </a:r>
            <a:r>
              <a:rPr kumimoji="0" lang="fr-FR" sz="1500" b="1" i="0" u="none" strike="noStrike" kern="1200" cap="none" spc="0" normalizeH="0" baseline="0" noProof="0" dirty="0" err="1">
                <a:ln>
                  <a:noFill/>
                </a:ln>
                <a:solidFill>
                  <a:schemeClr val="tx1">
                    <a:tint val="75000"/>
                  </a:schemeClr>
                </a:solidFill>
                <a:effectLst/>
                <a:uLnTx/>
                <a:uFillTx/>
                <a:latin typeface="+mn-lt"/>
                <a:ea typeface="+mn-ea"/>
                <a:cs typeface="+mn-cs"/>
              </a:rPr>
              <a:t>multicanal</a:t>
            </a:r>
            <a:endParaRPr kumimoji="0" lang="fr-FR" sz="15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pic>
        <p:nvPicPr>
          <p:cNvPr id="11" name="Picture 10" descr="noelGS1-EN[1]_shape_00086.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114550"/>
            <a:ext cx="9144000" cy="1782893"/>
          </a:xfrm>
          <a:prstGeom prst="rect">
            <a:avLst/>
          </a:prstGeom>
        </p:spPr>
      </p:pic>
      <p:pic>
        <p:nvPicPr>
          <p:cNvPr id="10" name="Content Placeholder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309" y="1200150"/>
            <a:ext cx="3391456" cy="3394075"/>
          </a:xfrm>
          <a:prstGeom prst="rect">
            <a:avLst/>
          </a:prstGeom>
        </p:spPr>
      </p:pic>
      <p:grpSp>
        <p:nvGrpSpPr>
          <p:cNvPr id="13" name="Groupe 12"/>
          <p:cNvGrpSpPr/>
          <p:nvPr userDrawn="1"/>
        </p:nvGrpSpPr>
        <p:grpSpPr>
          <a:xfrm>
            <a:off x="7772400" y="4676831"/>
            <a:ext cx="1037029" cy="461665"/>
            <a:chOff x="5361766" y="485538"/>
            <a:chExt cx="2104342" cy="936811"/>
          </a:xfrm>
        </p:grpSpPr>
        <p:sp>
          <p:nvSpPr>
            <p:cNvPr id="14" name="ZoneTexte 13"/>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15" name="Imag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61766" y="573751"/>
              <a:ext cx="664384" cy="654570"/>
            </a:xfrm>
            <a:prstGeom prst="rect">
              <a:avLst/>
            </a:prstGeom>
          </p:spPr>
        </p:pic>
      </p:grpSp>
      <p:sp>
        <p:nvSpPr>
          <p:cNvPr id="18" name="Title Placeholder 1"/>
          <p:cNvSpPr>
            <a:spLocks noGrp="1"/>
          </p:cNvSpPr>
          <p:nvPr>
            <p:ph type="title"/>
          </p:nvPr>
        </p:nvSpPr>
        <p:spPr>
          <a:xfrm>
            <a:off x="1586558" y="205979"/>
            <a:ext cx="6414442" cy="857250"/>
          </a:xfrm>
          <a:prstGeom prst="rect">
            <a:avLst/>
          </a:prstGeom>
        </p:spPr>
        <p:txBody>
          <a:bodyPr vert="horz" lIns="91440" tIns="45720" rIns="91440" bIns="45720" rtlCol="0" anchor="ctr">
            <a:normAutofit/>
          </a:bodyPr>
          <a:lstStyle/>
          <a:p>
            <a:r>
              <a:rPr lang="en-US" dirty="0"/>
              <a:t>Click to edit Master title style</a:t>
            </a:r>
          </a:p>
        </p:txBody>
      </p:sp>
      <p:pic>
        <p:nvPicPr>
          <p:cNvPr id="16" name="Imag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4814" y="588775"/>
            <a:ext cx="532445" cy="187940"/>
          </a:xfrm>
          <a:prstGeom prst="rect">
            <a:avLst/>
          </a:prstGeom>
        </p:spPr>
      </p:pic>
      <p:pic>
        <p:nvPicPr>
          <p:cNvPr id="17" name="Imag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7000" y="209550"/>
            <a:ext cx="1247000" cy="44793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pic>
        <p:nvPicPr>
          <p:cNvPr id="10" name="Picture 9" descr="noelGS1-EN[1]_shape_00086.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114550"/>
            <a:ext cx="9144000" cy="1782893"/>
          </a:xfrm>
          <a:prstGeom prst="rect">
            <a:avLst/>
          </a:prstGeom>
        </p:spPr>
      </p:pic>
      <p:pic>
        <p:nvPicPr>
          <p:cNvPr id="11" name="Content Placeholder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309" y="1200150"/>
            <a:ext cx="3391456" cy="3394075"/>
          </a:xfrm>
          <a:prstGeom prst="rect">
            <a:avLst/>
          </a:prstGeom>
        </p:spPr>
      </p:pic>
      <p:grpSp>
        <p:nvGrpSpPr>
          <p:cNvPr id="13" name="Groupe 12"/>
          <p:cNvGrpSpPr/>
          <p:nvPr userDrawn="1"/>
        </p:nvGrpSpPr>
        <p:grpSpPr>
          <a:xfrm>
            <a:off x="7772400" y="4676831"/>
            <a:ext cx="1037029" cy="461665"/>
            <a:chOff x="5361766" y="485538"/>
            <a:chExt cx="2104342" cy="936811"/>
          </a:xfrm>
        </p:grpSpPr>
        <p:sp>
          <p:nvSpPr>
            <p:cNvPr id="14" name="ZoneTexte 13"/>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15" name="Imag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61766" y="573751"/>
              <a:ext cx="664384" cy="654570"/>
            </a:xfrm>
            <a:prstGeom prst="rect">
              <a:avLst/>
            </a:prstGeom>
          </p:spPr>
        </p:pic>
      </p:grpSp>
      <p:sp>
        <p:nvSpPr>
          <p:cNvPr id="16" name="Title Placeholder 1"/>
          <p:cNvSpPr txBox="1">
            <a:spLocks/>
          </p:cNvSpPr>
          <p:nvPr userDrawn="1"/>
        </p:nvSpPr>
        <p:spPr>
          <a:xfrm>
            <a:off x="1586558" y="205979"/>
            <a:ext cx="6414442" cy="85725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300" b="1" kern="1200">
                <a:solidFill>
                  <a:schemeClr val="tx1"/>
                </a:solidFill>
                <a:latin typeface="+mj-lt"/>
                <a:ea typeface="+mj-ea"/>
                <a:cs typeface="+mj-cs"/>
              </a:defRPr>
            </a:lvl1pPr>
          </a:lstStyle>
          <a:p>
            <a:r>
              <a:rPr lang="en-US" smtClean="0"/>
              <a:t>Click to edit Master title style</a:t>
            </a:r>
            <a:endParaRPr lang="en-US" dirty="0"/>
          </a:p>
        </p:txBody>
      </p:sp>
      <p:pic>
        <p:nvPicPr>
          <p:cNvPr id="20" name="Imag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4814" y="588775"/>
            <a:ext cx="532445" cy="187940"/>
          </a:xfrm>
          <a:prstGeom prst="rect">
            <a:avLst/>
          </a:prstGeom>
        </p:spPr>
      </p:pic>
      <p:pic>
        <p:nvPicPr>
          <p:cNvPr id="21" name="Imag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7000" y="209550"/>
            <a:ext cx="1247000" cy="44793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pic>
        <p:nvPicPr>
          <p:cNvPr id="12" name="Picture 11" descr="noelGS1-EN[1]_shape_00086.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114550"/>
            <a:ext cx="9144000" cy="1782893"/>
          </a:xfrm>
          <a:prstGeom prst="rect">
            <a:avLst/>
          </a:prstGeom>
        </p:spPr>
      </p:pic>
      <p:pic>
        <p:nvPicPr>
          <p:cNvPr id="13" name="Content Placeholder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309" y="1200150"/>
            <a:ext cx="3391456" cy="3394075"/>
          </a:xfrm>
          <a:prstGeom prst="rect">
            <a:avLst/>
          </a:prstGeom>
        </p:spPr>
      </p:pic>
      <p:grpSp>
        <p:nvGrpSpPr>
          <p:cNvPr id="11" name="Groupe 10"/>
          <p:cNvGrpSpPr/>
          <p:nvPr userDrawn="1"/>
        </p:nvGrpSpPr>
        <p:grpSpPr>
          <a:xfrm>
            <a:off x="7772400" y="4676831"/>
            <a:ext cx="1037029" cy="461665"/>
            <a:chOff x="5361766" y="485538"/>
            <a:chExt cx="2104342" cy="936811"/>
          </a:xfrm>
        </p:grpSpPr>
        <p:sp>
          <p:nvSpPr>
            <p:cNvPr id="15" name="ZoneTexte 14"/>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16" name="Imag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61766" y="573751"/>
              <a:ext cx="664384" cy="654570"/>
            </a:xfrm>
            <a:prstGeom prst="rect">
              <a:avLst/>
            </a:prstGeom>
          </p:spPr>
        </p:pic>
      </p:grpSp>
      <p:pic>
        <p:nvPicPr>
          <p:cNvPr id="17" name="Imag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2401" y="186260"/>
            <a:ext cx="1434158" cy="42164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grpSp>
        <p:nvGrpSpPr>
          <p:cNvPr id="10" name="Groupe 9"/>
          <p:cNvGrpSpPr/>
          <p:nvPr userDrawn="1"/>
        </p:nvGrpSpPr>
        <p:grpSpPr>
          <a:xfrm>
            <a:off x="7772400" y="4676831"/>
            <a:ext cx="1037029" cy="461665"/>
            <a:chOff x="5361766" y="485538"/>
            <a:chExt cx="2104342" cy="936811"/>
          </a:xfrm>
        </p:grpSpPr>
        <p:sp>
          <p:nvSpPr>
            <p:cNvPr id="11" name="ZoneTexte 10"/>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61766" y="573751"/>
              <a:ext cx="664384" cy="654570"/>
            </a:xfrm>
            <a:prstGeom prst="rect">
              <a:avLst/>
            </a:prstGeom>
          </p:spPr>
        </p:pic>
      </p:grpSp>
      <p:pic>
        <p:nvPicPr>
          <p:cNvPr id="14" name="Imag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1" y="186260"/>
            <a:ext cx="1434158" cy="42164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86558" y="205979"/>
            <a:ext cx="6414442" cy="857250"/>
          </a:xfrm>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6/14/2017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pic>
        <p:nvPicPr>
          <p:cNvPr id="13" name="Content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309" y="1200150"/>
            <a:ext cx="3391456" cy="3394075"/>
          </a:xfrm>
          <a:prstGeom prst="rect">
            <a:avLst/>
          </a:prstGeom>
        </p:spPr>
      </p:pic>
      <p:grpSp>
        <p:nvGrpSpPr>
          <p:cNvPr id="14" name="Groupe 13"/>
          <p:cNvGrpSpPr/>
          <p:nvPr userDrawn="1"/>
        </p:nvGrpSpPr>
        <p:grpSpPr>
          <a:xfrm>
            <a:off x="7772400" y="4676831"/>
            <a:ext cx="1037029" cy="461665"/>
            <a:chOff x="5361766" y="485538"/>
            <a:chExt cx="2104342" cy="936811"/>
          </a:xfrm>
        </p:grpSpPr>
        <p:sp>
          <p:nvSpPr>
            <p:cNvPr id="15" name="ZoneTexte 14"/>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16" name="Imag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61766" y="573751"/>
              <a:ext cx="664384" cy="654570"/>
            </a:xfrm>
            <a:prstGeom prst="rect">
              <a:avLst/>
            </a:prstGeom>
          </p:spPr>
        </p:pic>
      </p:grpSp>
      <p:pic>
        <p:nvPicPr>
          <p:cNvPr id="18" name="Imag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401" y="186260"/>
            <a:ext cx="1434158" cy="421643"/>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6/14/2017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pic>
        <p:nvPicPr>
          <p:cNvPr id="9" name="Content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309" y="1200150"/>
            <a:ext cx="3391456" cy="3394075"/>
          </a:xfrm>
          <a:prstGeom prst="rect">
            <a:avLst/>
          </a:prstGeom>
        </p:spPr>
      </p:pic>
      <p:grpSp>
        <p:nvGrpSpPr>
          <p:cNvPr id="10" name="Groupe 9"/>
          <p:cNvGrpSpPr/>
          <p:nvPr userDrawn="1"/>
        </p:nvGrpSpPr>
        <p:grpSpPr>
          <a:xfrm>
            <a:off x="7772400" y="4676831"/>
            <a:ext cx="1037029" cy="461665"/>
            <a:chOff x="5361766" y="485538"/>
            <a:chExt cx="2104342" cy="936811"/>
          </a:xfrm>
        </p:grpSpPr>
        <p:sp>
          <p:nvSpPr>
            <p:cNvPr id="11" name="ZoneTexte 10"/>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12" name="Imag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61766" y="573751"/>
              <a:ext cx="664384" cy="654570"/>
            </a:xfrm>
            <a:prstGeom prst="rect">
              <a:avLst/>
            </a:prstGeom>
          </p:spPr>
        </p:pic>
      </p:grpSp>
      <p:pic>
        <p:nvPicPr>
          <p:cNvPr id="14" name="Imag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401" y="186260"/>
            <a:ext cx="1434158" cy="421643"/>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6/14/2017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grpSp>
        <p:nvGrpSpPr>
          <p:cNvPr id="9" name="Groupe 8"/>
          <p:cNvGrpSpPr/>
          <p:nvPr userDrawn="1"/>
        </p:nvGrpSpPr>
        <p:grpSpPr>
          <a:xfrm>
            <a:off x="7772400" y="4676831"/>
            <a:ext cx="1037029" cy="461665"/>
            <a:chOff x="5361766" y="485538"/>
            <a:chExt cx="2104342" cy="936811"/>
          </a:xfrm>
        </p:grpSpPr>
        <p:sp>
          <p:nvSpPr>
            <p:cNvPr id="10" name="ZoneTexte 9"/>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61766" y="573751"/>
              <a:ext cx="664384" cy="654570"/>
            </a:xfrm>
            <a:prstGeom prst="rect">
              <a:avLst/>
            </a:prstGeom>
          </p:spPr>
        </p:pic>
      </p:grpSp>
      <p:pic>
        <p:nvPicPr>
          <p:cNvPr id="12" name="Imag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1" y="186260"/>
            <a:ext cx="1434158" cy="42164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1D8BD707-D9CF-40AE-B4C6-C98DA3205C09}" type="datetimeFigureOut">
              <a:rPr lang="en-US" smtClean="0"/>
              <a:pPr/>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pic>
        <p:nvPicPr>
          <p:cNvPr id="11" name="Content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309" y="1200150"/>
            <a:ext cx="3391456" cy="3394075"/>
          </a:xfrm>
          <a:prstGeom prst="rect">
            <a:avLst/>
          </a:prstGeom>
        </p:spPr>
      </p:pic>
      <p:grpSp>
        <p:nvGrpSpPr>
          <p:cNvPr id="12" name="Groupe 11"/>
          <p:cNvGrpSpPr/>
          <p:nvPr userDrawn="1"/>
        </p:nvGrpSpPr>
        <p:grpSpPr>
          <a:xfrm>
            <a:off x="7772400" y="4676831"/>
            <a:ext cx="1037029" cy="461665"/>
            <a:chOff x="5361766" y="485538"/>
            <a:chExt cx="2104342" cy="936811"/>
          </a:xfrm>
        </p:grpSpPr>
        <p:sp>
          <p:nvSpPr>
            <p:cNvPr id="13" name="ZoneTexte 12"/>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14" name="Imag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61766" y="573751"/>
              <a:ext cx="664384" cy="654570"/>
            </a:xfrm>
            <a:prstGeom prst="rect">
              <a:avLst/>
            </a:prstGeom>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gradFill flip="none" rotWithShape="1">
          <a:gsLst>
            <a:gs pos="50000">
              <a:schemeClr val="bg1"/>
            </a:gs>
            <a:gs pos="100000">
              <a:schemeClr val="bg1">
                <a:lumMod val="85000"/>
              </a:schemeClr>
            </a:gs>
            <a:gs pos="87000">
              <a:srgbClr val="ECECEC"/>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86558" y="205979"/>
            <a:ext cx="6414442"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3" r:id="rId14"/>
  </p:sldLayoutIdLst>
  <p:txStyles>
    <p:titleStyle>
      <a:lvl1pPr algn="r" defTabSz="914400" rtl="0" eaLnBrk="1" latinLnBrk="0" hangingPunct="1">
        <a:spcBef>
          <a:spcPct val="0"/>
        </a:spcBef>
        <a:buNone/>
        <a:defRPr sz="23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8.emf"/><Relationship Id="rId7"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3.emf"/><Relationship Id="rId10" Type="http://schemas.openxmlformats.org/officeDocument/2006/relationships/image" Target="../media/image14.png"/><Relationship Id="rId4" Type="http://schemas.openxmlformats.org/officeDocument/2006/relationships/image" Target="../media/image9.emf"/><Relationship Id="rId9" Type="http://schemas.openxmlformats.org/officeDocument/2006/relationships/image" Target="../media/image13.emf"/></Relationships>
</file>

<file path=ppt/slides/_rels/slide1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3.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3.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emf"/><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2.emf"/></Relationships>
</file>

<file path=ppt/slides/_rels/slide14.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35.emf"/><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emf"/><Relationship Id="rId9" Type="http://schemas.openxmlformats.org/officeDocument/2006/relationships/image" Target="../media/image44.emf"/></Relationships>
</file>

<file path=ppt/slides/_rels/slide15.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5.png"/><Relationship Id="rId7"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35.emf"/><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48.emf"/><Relationship Id="rId7"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49.emf"/><Relationship Id="rId9" Type="http://schemas.openxmlformats.org/officeDocument/2006/relationships/image" Target="../media/image13.emf"/></Relationships>
</file>

<file path=ppt/slides/_rels/slide1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6.emf"/><Relationship Id="rId5" Type="http://schemas.openxmlformats.org/officeDocument/2006/relationships/image" Target="../media/image19.emf"/><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emf"/><Relationship Id="rId7" Type="http://schemas.openxmlformats.org/officeDocument/2006/relationships/image" Target="../media/image50.emf"/><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6.emf"/><Relationship Id="rId5" Type="http://schemas.openxmlformats.org/officeDocument/2006/relationships/image" Target="../media/image18.emf"/><Relationship Id="rId4" Type="http://schemas.openxmlformats.org/officeDocument/2006/relationships/image" Target="../media/image51.emf"/><Relationship Id="rId9" Type="http://schemas.openxmlformats.org/officeDocument/2006/relationships/image" Target="../media/image52.emf"/></Relationships>
</file>

<file path=ppt/slides/_rels/slide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8.emf"/><Relationship Id="rId7" Type="http://schemas.openxmlformats.org/officeDocument/2006/relationships/image" Target="../media/image18.emf"/><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emf"/><Relationship Id="rId11" Type="http://schemas.openxmlformats.org/officeDocument/2006/relationships/image" Target="../media/image3.emf"/><Relationship Id="rId5" Type="http://schemas.openxmlformats.org/officeDocument/2006/relationships/image" Target="../media/image16.emf"/><Relationship Id="rId10" Type="http://schemas.openxmlformats.org/officeDocument/2006/relationships/image" Target="../media/image9.emf"/><Relationship Id="rId4" Type="http://schemas.openxmlformats.org/officeDocument/2006/relationships/image" Target="../media/image15.emf"/><Relationship Id="rId9" Type="http://schemas.openxmlformats.org/officeDocument/2006/relationships/image" Target="../media/image13.emf"/></Relationships>
</file>

<file path=ppt/slides/_rels/slide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3.emf"/><Relationship Id="rId4" Type="http://schemas.openxmlformats.org/officeDocument/2006/relationships/image" Target="../media/image54.emf"/></Relationships>
</file>

<file path=ppt/slides/_rels/slide2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2.emf"/></Relationships>
</file>

<file path=ppt/slides/_rels/slide25.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slideLayout" Target="../slideLayouts/slideLayout4.xml"/><Relationship Id="rId7" Type="http://schemas.openxmlformats.org/officeDocument/2006/relationships/hyperlink" Target="https://youtu.be/dtxu1AOhVlI#bel" TargetMode="Externa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hyperlink" Target="fTag%20-%20food%20Allergies.mpeg" TargetMode="External"/><Relationship Id="rId11" Type="http://schemas.openxmlformats.org/officeDocument/2006/relationships/image" Target="../media/image56.png"/><Relationship Id="rId5" Type="http://schemas.openxmlformats.org/officeDocument/2006/relationships/image" Target="../media/image3.emf"/><Relationship Id="rId10" Type="http://schemas.openxmlformats.org/officeDocument/2006/relationships/image" Target="../media/image5.emf"/><Relationship Id="rId4" Type="http://schemas.openxmlformats.org/officeDocument/2006/relationships/notesSlide" Target="../notesSlides/notesSlide23.xml"/><Relationship Id="rId9" Type="http://schemas.openxmlformats.org/officeDocument/2006/relationships/hyperlink" Target="http://ft.ag/doc/201611EmballagesMag60.pdf#be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0.emf"/><Relationship Id="rId5" Type="http://schemas.openxmlformats.org/officeDocument/2006/relationships/image" Target="../media/image12.emf"/><Relationship Id="rId4" Type="http://schemas.openxmlformats.org/officeDocument/2006/relationships/image" Target="../media/image53.emf"/></Relationships>
</file>

<file path=ppt/slides/_rels/slide2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13.emf"/><Relationship Id="rId4" Type="http://schemas.openxmlformats.org/officeDocument/2006/relationships/image" Target="../media/image60.emf"/></Relationships>
</file>

<file path=ppt/slides/_rels/slide2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3.emf"/></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62.emf"/><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3.emf"/><Relationship Id="rId7" Type="http://schemas.openxmlformats.org/officeDocument/2006/relationships/image" Target="../media/image65.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64.emf"/><Relationship Id="rId9" Type="http://schemas.openxmlformats.org/officeDocument/2006/relationships/image" Target="../media/image67.emf"/></Relationships>
</file>

<file path=ppt/slides/_rels/slide32.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71.w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33.xml.rels><?xml version="1.0" encoding="UTF-8" standalone="yes"?>
<Relationships xmlns="http://schemas.openxmlformats.org/package/2006/relationships"><Relationship Id="rId8" Type="http://schemas.openxmlformats.org/officeDocument/2006/relationships/image" Target="../media/image75.emf"/><Relationship Id="rId13" Type="http://schemas.openxmlformats.org/officeDocument/2006/relationships/image" Target="../media/image64.emf"/><Relationship Id="rId3" Type="http://schemas.openxmlformats.org/officeDocument/2006/relationships/image" Target="../media/image72.emf"/><Relationship Id="rId7" Type="http://schemas.openxmlformats.org/officeDocument/2006/relationships/image" Target="../media/image70.emf"/><Relationship Id="rId12" Type="http://schemas.openxmlformats.org/officeDocument/2006/relationships/image" Target="../media/image67.emf"/><Relationship Id="rId2" Type="http://schemas.openxmlformats.org/officeDocument/2006/relationships/notesSlide" Target="../notesSlides/notesSlide31.xml"/><Relationship Id="rId16" Type="http://schemas.openxmlformats.org/officeDocument/2006/relationships/image" Target="../media/image65.emf"/><Relationship Id="rId1" Type="http://schemas.openxmlformats.org/officeDocument/2006/relationships/slideLayout" Target="../slideLayouts/slideLayout8.xml"/><Relationship Id="rId6" Type="http://schemas.openxmlformats.org/officeDocument/2006/relationships/image" Target="../media/image69.emf"/><Relationship Id="rId11" Type="http://schemas.openxmlformats.org/officeDocument/2006/relationships/image" Target="../media/image76.emf"/><Relationship Id="rId5" Type="http://schemas.openxmlformats.org/officeDocument/2006/relationships/image" Target="../media/image74.emf"/><Relationship Id="rId15" Type="http://schemas.openxmlformats.org/officeDocument/2006/relationships/image" Target="../media/image5.emf"/><Relationship Id="rId10" Type="http://schemas.openxmlformats.org/officeDocument/2006/relationships/image" Target="../media/image66.emf"/><Relationship Id="rId4" Type="http://schemas.openxmlformats.org/officeDocument/2006/relationships/image" Target="../media/image73.emf"/><Relationship Id="rId9" Type="http://schemas.openxmlformats.org/officeDocument/2006/relationships/image" Target="../media/image71.wmf"/><Relationship Id="rId14" Type="http://schemas.openxmlformats.org/officeDocument/2006/relationships/image" Target="../media/image4.emf"/></Relationships>
</file>

<file path=ppt/slides/_rels/slide34.xml.rels><?xml version="1.0" encoding="UTF-8" standalone="yes"?>
<Relationships xmlns="http://schemas.openxmlformats.org/package/2006/relationships"><Relationship Id="rId8" Type="http://schemas.openxmlformats.org/officeDocument/2006/relationships/image" Target="../media/image65.emf"/><Relationship Id="rId13" Type="http://schemas.openxmlformats.org/officeDocument/2006/relationships/image" Target="../media/image31.emf"/><Relationship Id="rId3" Type="http://schemas.openxmlformats.org/officeDocument/2006/relationships/image" Target="../media/image64.emf"/><Relationship Id="rId7" Type="http://schemas.openxmlformats.org/officeDocument/2006/relationships/image" Target="../media/image77.png"/><Relationship Id="rId12" Type="http://schemas.openxmlformats.org/officeDocument/2006/relationships/image" Target="../media/image30.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emf"/><Relationship Id="rId11" Type="http://schemas.openxmlformats.org/officeDocument/2006/relationships/image" Target="../media/image79.emf"/><Relationship Id="rId5" Type="http://schemas.openxmlformats.org/officeDocument/2006/relationships/image" Target="../media/image9.emf"/><Relationship Id="rId10" Type="http://schemas.openxmlformats.org/officeDocument/2006/relationships/image" Target="../media/image63.emf"/><Relationship Id="rId4" Type="http://schemas.openxmlformats.org/officeDocument/2006/relationships/image" Target="../media/image4.emf"/><Relationship Id="rId9" Type="http://schemas.openxmlformats.org/officeDocument/2006/relationships/image" Target="../media/image78.emf"/></Relationships>
</file>

<file path=ppt/slides/_rels/slide3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13.emf"/><Relationship Id="rId4" Type="http://schemas.openxmlformats.org/officeDocument/2006/relationships/image" Target="../media/image80.emf"/></Relationships>
</file>

<file path=ppt/slides/_rels/slide3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13.emf"/><Relationship Id="rId4" Type="http://schemas.openxmlformats.org/officeDocument/2006/relationships/image" Target="../media/image80.emf"/></Relationships>
</file>

<file path=ppt/slides/_rels/slide3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13.emf"/><Relationship Id="rId4" Type="http://schemas.openxmlformats.org/officeDocument/2006/relationships/image" Target="../media/image80.emf"/></Relationships>
</file>

<file path=ppt/slides/_rels/slide3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3.emf"/><Relationship Id="rId4" Type="http://schemas.openxmlformats.org/officeDocument/2006/relationships/image" Target="../media/image82.emf"/></Relationships>
</file>

<file path=ppt/slides/_rels/slide39.xml.rels><?xml version="1.0" encoding="UTF-8" standalone="yes"?>
<Relationships xmlns="http://schemas.openxmlformats.org/package/2006/relationships"><Relationship Id="rId8" Type="http://schemas.openxmlformats.org/officeDocument/2006/relationships/image" Target="../media/image85.wmf"/><Relationship Id="rId13" Type="http://schemas.openxmlformats.org/officeDocument/2006/relationships/image" Target="../media/image88.emf"/><Relationship Id="rId3" Type="http://schemas.openxmlformats.org/officeDocument/2006/relationships/image" Target="../media/image84.emf"/><Relationship Id="rId7" Type="http://schemas.openxmlformats.org/officeDocument/2006/relationships/image" Target="../media/image11.emf"/><Relationship Id="rId12" Type="http://schemas.openxmlformats.org/officeDocument/2006/relationships/image" Target="../media/image87.emf"/><Relationship Id="rId2" Type="http://schemas.openxmlformats.org/officeDocument/2006/relationships/notesSlide" Target="../notesSlides/notesSlide37.xml"/><Relationship Id="rId16" Type="http://schemas.openxmlformats.org/officeDocument/2006/relationships/image" Target="../media/image13.emf"/><Relationship Id="rId1" Type="http://schemas.openxmlformats.org/officeDocument/2006/relationships/slideLayout" Target="../slideLayouts/slideLayout6.xml"/><Relationship Id="rId6" Type="http://schemas.openxmlformats.org/officeDocument/2006/relationships/image" Target="../media/image69.emf"/><Relationship Id="rId11" Type="http://schemas.openxmlformats.org/officeDocument/2006/relationships/image" Target="../media/image86.emf"/><Relationship Id="rId5" Type="http://schemas.openxmlformats.org/officeDocument/2006/relationships/image" Target="../media/image19.emf"/><Relationship Id="rId15" Type="http://schemas.openxmlformats.org/officeDocument/2006/relationships/image" Target="../media/image90.png"/><Relationship Id="rId10" Type="http://schemas.openxmlformats.org/officeDocument/2006/relationships/image" Target="../media/image68.emf"/><Relationship Id="rId4" Type="http://schemas.openxmlformats.org/officeDocument/2006/relationships/image" Target="../media/image18.emf"/><Relationship Id="rId9" Type="http://schemas.openxmlformats.org/officeDocument/2006/relationships/image" Target="../media/image44.emf"/><Relationship Id="rId14" Type="http://schemas.openxmlformats.org/officeDocument/2006/relationships/image" Target="../media/image89.emf"/></Relationships>
</file>

<file path=ppt/slides/_rels/slide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2.emf"/><Relationship Id="rId4" Type="http://schemas.openxmlformats.org/officeDocument/2006/relationships/image" Target="../media/image15.emf"/></Relationships>
</file>

<file path=ppt/slides/_rels/slide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69.emf"/><Relationship Id="rId4" Type="http://schemas.openxmlformats.org/officeDocument/2006/relationships/image" Target="../media/image51.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8.emf"/><Relationship Id="rId13" Type="http://schemas.openxmlformats.org/officeDocument/2006/relationships/image" Target="../media/image90.png"/><Relationship Id="rId3" Type="http://schemas.openxmlformats.org/officeDocument/2006/relationships/image" Target="../media/image18.emf"/><Relationship Id="rId7" Type="http://schemas.openxmlformats.org/officeDocument/2006/relationships/image" Target="../media/image44.emf"/><Relationship Id="rId12" Type="http://schemas.openxmlformats.org/officeDocument/2006/relationships/image" Target="../media/image89.emf"/><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85.wmf"/><Relationship Id="rId11" Type="http://schemas.openxmlformats.org/officeDocument/2006/relationships/image" Target="../media/image88.emf"/><Relationship Id="rId5" Type="http://schemas.openxmlformats.org/officeDocument/2006/relationships/image" Target="../media/image11.emf"/><Relationship Id="rId10" Type="http://schemas.openxmlformats.org/officeDocument/2006/relationships/image" Target="../media/image87.emf"/><Relationship Id="rId4" Type="http://schemas.openxmlformats.org/officeDocument/2006/relationships/image" Target="../media/image19.emf"/><Relationship Id="rId9" Type="http://schemas.openxmlformats.org/officeDocument/2006/relationships/image" Target="../media/image86.emf"/><Relationship Id="rId14" Type="http://schemas.openxmlformats.org/officeDocument/2006/relationships/image" Target="../media/image13.emf"/></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92.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93.e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2.emf"/><Relationship Id="rId5" Type="http://schemas.openxmlformats.org/officeDocument/2006/relationships/image" Target="../media/image87.emf"/><Relationship Id="rId4" Type="http://schemas.openxmlformats.org/officeDocument/2006/relationships/image" Target="../media/image86.emf"/></Relationships>
</file>

<file path=ppt/slides/_rels/slide45.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5.emf"/><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3.emf"/><Relationship Id="rId11" Type="http://schemas.openxmlformats.org/officeDocument/2006/relationships/image" Target="../media/image4.emf"/><Relationship Id="rId5" Type="http://schemas.openxmlformats.org/officeDocument/2006/relationships/image" Target="../media/image14.png"/><Relationship Id="rId10" Type="http://schemas.openxmlformats.org/officeDocument/2006/relationships/image" Target="../media/image65.emf"/><Relationship Id="rId4" Type="http://schemas.openxmlformats.org/officeDocument/2006/relationships/image" Target="../media/image9.emf"/><Relationship Id="rId9"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3">
            <a:lum contrast="40000"/>
            <a:extLst>
              <a:ext uri="{28A0092B-C50C-407E-A947-70E740481C1C}">
                <a14:useLocalDpi xmlns:a14="http://schemas.microsoft.com/office/drawing/2010/main" val="0"/>
              </a:ext>
            </a:extLst>
          </a:blip>
          <a:stretch>
            <a:fillRect/>
          </a:stretch>
        </p:blipFill>
        <p:spPr>
          <a:xfrm>
            <a:off x="0" y="2199378"/>
            <a:ext cx="9144000" cy="2944122"/>
          </a:xfrm>
          <a:prstGeom prst="rect">
            <a:avLst/>
          </a:prstGeom>
        </p:spPr>
      </p:pic>
      <p:pic>
        <p:nvPicPr>
          <p:cNvPr id="5" name="Image 4"/>
          <p:cNvPicPr>
            <a:picLocks noChangeAspect="1"/>
          </p:cNvPicPr>
          <p:nvPr/>
        </p:nvPicPr>
        <p:blipFill rotWithShape="1">
          <a:blip r:embed="rId4" cstate="print">
            <a:extLst>
              <a:ext uri="{28A0092B-C50C-407E-A947-70E740481C1C}">
                <a14:useLocalDpi xmlns:a14="http://schemas.microsoft.com/office/drawing/2010/main" val="0"/>
              </a:ext>
            </a:extLst>
          </a:blip>
          <a:srcRect l="5568" t="-3486" r="12204" b="3486"/>
          <a:stretch/>
        </p:blipFill>
        <p:spPr>
          <a:xfrm>
            <a:off x="0" y="285750"/>
            <a:ext cx="2438400" cy="1065201"/>
          </a:xfrm>
          <a:prstGeom prst="rect">
            <a:avLst/>
          </a:prstGeom>
        </p:spPr>
      </p:pic>
      <p:grpSp>
        <p:nvGrpSpPr>
          <p:cNvPr id="18" name="Groupe 17"/>
          <p:cNvGrpSpPr/>
          <p:nvPr/>
        </p:nvGrpSpPr>
        <p:grpSpPr>
          <a:xfrm>
            <a:off x="2475021" y="416064"/>
            <a:ext cx="1612295" cy="707886"/>
            <a:chOff x="5361770" y="1897729"/>
            <a:chExt cx="3839697" cy="1685835"/>
          </a:xfrm>
        </p:grpSpPr>
        <p:sp>
          <p:nvSpPr>
            <p:cNvPr id="19" name="ZoneTexte 18"/>
            <p:cNvSpPr txBox="1"/>
            <p:nvPr userDrawn="1"/>
          </p:nvSpPr>
          <p:spPr>
            <a:xfrm>
              <a:off x="6681872" y="1897729"/>
              <a:ext cx="2519595" cy="1685835"/>
            </a:xfrm>
            <a:prstGeom prst="rect">
              <a:avLst/>
            </a:prstGeom>
            <a:noFill/>
          </p:spPr>
          <p:txBody>
            <a:bodyPr wrap="none" rtlCol="0">
              <a:spAutoFit/>
            </a:bodyPr>
            <a:lstStyle/>
            <a:p>
              <a:pPr algn="r"/>
              <a:r>
                <a:rPr lang="fr-FR" sz="4000" b="1" dirty="0" err="1">
                  <a:solidFill>
                    <a:srgbClr val="6D6D6D"/>
                  </a:solidFill>
                </a:rPr>
                <a:t>fTag</a:t>
              </a:r>
              <a:endParaRPr lang="en-US" sz="4000" b="1" dirty="0">
                <a:solidFill>
                  <a:srgbClr val="6D6D6D"/>
                </a:solidFill>
              </a:endParaRPr>
            </a:p>
          </p:txBody>
        </p:sp>
        <p:pic>
          <p:nvPicPr>
            <p:cNvPr id="20" name="Imag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61770" y="2044063"/>
              <a:ext cx="1334637" cy="1314922"/>
            </a:xfrm>
            <a:prstGeom prst="rect">
              <a:avLst/>
            </a:prstGeom>
          </p:spPr>
        </p:pic>
      </p:grpSp>
      <p:pic>
        <p:nvPicPr>
          <p:cNvPr id="13" name="Imag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10400" y="4769643"/>
            <a:ext cx="712016" cy="230142"/>
          </a:xfrm>
          <a:prstGeom prst="rect">
            <a:avLst/>
          </a:prstGeom>
        </p:spPr>
      </p:pic>
      <p:pic>
        <p:nvPicPr>
          <p:cNvPr id="14" name="Imag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72400" y="4760332"/>
            <a:ext cx="1007958" cy="241443"/>
          </a:xfrm>
          <a:prstGeom prst="rect">
            <a:avLst/>
          </a:prstGeom>
        </p:spPr>
      </p:pic>
      <p:sp>
        <p:nvSpPr>
          <p:cNvPr id="15" name="Rectangle 14"/>
          <p:cNvSpPr/>
          <p:nvPr/>
        </p:nvSpPr>
        <p:spPr>
          <a:xfrm>
            <a:off x="7212408" y="4504551"/>
            <a:ext cx="1626792" cy="276999"/>
          </a:xfrm>
          <a:prstGeom prst="rect">
            <a:avLst/>
          </a:prstGeom>
        </p:spPr>
        <p:txBody>
          <a:bodyPr wrap="none">
            <a:spAutoFit/>
          </a:bodyPr>
          <a:lstStyle/>
          <a:p>
            <a:r>
              <a:rPr lang="fr-FR" sz="1200" dirty="0" err="1"/>
              <a:t>November</a:t>
            </a:r>
            <a:r>
              <a:rPr lang="fr-FR" sz="1200" dirty="0"/>
              <a:t> 14-17, 2016</a:t>
            </a:r>
          </a:p>
        </p:txBody>
      </p:sp>
      <p:pic>
        <p:nvPicPr>
          <p:cNvPr id="16" name="Imag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27400" y="784575"/>
            <a:ext cx="2088000" cy="3463575"/>
          </a:xfrm>
          <a:prstGeom prst="rect">
            <a:avLst/>
          </a:prstGeom>
        </p:spPr>
      </p:pic>
      <p:sp>
        <p:nvSpPr>
          <p:cNvPr id="17" name="Sous-titre 1"/>
          <p:cNvSpPr txBox="1">
            <a:spLocks/>
          </p:cNvSpPr>
          <p:nvPr/>
        </p:nvSpPr>
        <p:spPr>
          <a:xfrm>
            <a:off x="1371600" y="4471672"/>
            <a:ext cx="6400800" cy="633728"/>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fr-FR" dirty="0" smtClean="0"/>
              <a:t/>
            </a:r>
            <a:br>
              <a:rPr lang="fr-FR" dirty="0" smtClean="0"/>
            </a:br>
            <a:r>
              <a:rPr lang="fr-FR" sz="2900" dirty="0" smtClean="0"/>
              <a:t>15-17 juin, </a:t>
            </a:r>
            <a:r>
              <a:rPr lang="fr-FR" sz="2900" dirty="0"/>
              <a:t>2017</a:t>
            </a:r>
          </a:p>
        </p:txBody>
      </p:sp>
      <p:sp>
        <p:nvSpPr>
          <p:cNvPr id="21" name="Titre 5"/>
          <p:cNvSpPr txBox="1">
            <a:spLocks/>
          </p:cNvSpPr>
          <p:nvPr/>
        </p:nvSpPr>
        <p:spPr>
          <a:xfrm>
            <a:off x="304800" y="3257550"/>
            <a:ext cx="7772400" cy="1102519"/>
          </a:xfrm>
          <a:prstGeom prst="rect">
            <a:avLst/>
          </a:prstGeom>
        </p:spPr>
        <p:txBody>
          <a:bodyPr vert="horz" lIns="91440" tIns="45720" rIns="91440" bIns="45720" rtlCol="0" anchor="ctr">
            <a:noAutofit/>
          </a:bodyPr>
          <a:lstStyle>
            <a:lvl1pPr algn="r" defTabSz="914400" rtl="0" eaLnBrk="1" latinLnBrk="0" hangingPunct="1">
              <a:spcBef>
                <a:spcPct val="0"/>
              </a:spcBef>
              <a:buNone/>
              <a:defRPr sz="2300" b="1" kern="1200">
                <a:solidFill>
                  <a:schemeClr val="tx1"/>
                </a:solidFill>
                <a:latin typeface="+mj-lt"/>
                <a:ea typeface="+mj-ea"/>
                <a:cs typeface="+mj-cs"/>
              </a:defRPr>
            </a:lvl1pPr>
          </a:lstStyle>
          <a:p>
            <a:pPr algn="l"/>
            <a:r>
              <a:rPr lang="fr-FR" sz="3600" dirty="0" smtClean="0"/>
              <a:t>EMBALLAGE INTERACTIF</a:t>
            </a:r>
            <a:br>
              <a:rPr lang="fr-FR" sz="3600" dirty="0" smtClean="0"/>
            </a:br>
            <a:r>
              <a:rPr lang="fr-FR" sz="3600" dirty="0" smtClean="0"/>
              <a:t>Emballage et Information Santé</a:t>
            </a:r>
            <a:r>
              <a:rPr lang="en-US" sz="3600" dirty="0" smtClean="0"/>
              <a:t/>
            </a:r>
            <a:br>
              <a:rPr lang="en-US" sz="3600" dirty="0" smtClean="0"/>
            </a:br>
            <a:r>
              <a:rPr lang="fr-FR" sz="2000" b="0" i="1" dirty="0" smtClean="0"/>
              <a:t>Croiser les données nutritionnelles et le profil santé</a:t>
            </a:r>
            <a:br>
              <a:rPr lang="fr-FR" sz="2000" b="0" i="1" dirty="0" smtClean="0"/>
            </a:br>
            <a:r>
              <a:rPr lang="fr-FR" sz="2000" b="0" i="1" dirty="0" smtClean="0"/>
              <a:t>du consommateur pour traquer les allergènes</a:t>
            </a:r>
            <a:endParaRPr lang="fr-FR" sz="2800" b="0" dirty="0"/>
          </a:p>
        </p:txBody>
      </p:sp>
      <p:pic>
        <p:nvPicPr>
          <p:cNvPr id="22" name="Imag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14425" y="566850"/>
            <a:ext cx="719975" cy="720000"/>
          </a:xfrm>
          <a:prstGeom prst="rect">
            <a:avLst/>
          </a:prstGeom>
        </p:spPr>
      </p:pic>
      <p:pic>
        <p:nvPicPr>
          <p:cNvPr id="23" name="Imag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96070" y="1504950"/>
            <a:ext cx="3857130" cy="1133996"/>
          </a:xfrm>
          <a:prstGeom prst="rect">
            <a:avLst/>
          </a:prstGeom>
        </p:spPr>
      </p:pic>
    </p:spTree>
    <p:extLst>
      <p:ext uri="{BB962C8B-B14F-4D97-AF65-F5344CB8AC3E}">
        <p14:creationId xmlns:p14="http://schemas.microsoft.com/office/powerpoint/2010/main" val="182198256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4953000" y="666750"/>
            <a:ext cx="1654043" cy="523220"/>
          </a:xfrm>
          <a:prstGeom prst="rect">
            <a:avLst/>
          </a:prstGeom>
        </p:spPr>
        <p:txBody>
          <a:bodyPr wrap="none">
            <a:spAutoFit/>
          </a:bodyPr>
          <a:lstStyle/>
          <a:p>
            <a:r>
              <a:rPr lang="en-US" sz="2800" b="1" dirty="0" smtClean="0"/>
              <a:t>Why </a:t>
            </a:r>
            <a:r>
              <a:rPr lang="en-US" sz="2800" b="1" dirty="0" err="1" smtClean="0"/>
              <a:t>fTAG</a:t>
            </a:r>
            <a:endParaRPr lang="fr-FR" sz="2800" b="1" dirty="0"/>
          </a:p>
        </p:txBody>
      </p:sp>
      <p:pic>
        <p:nvPicPr>
          <p:cNvPr id="2" name="Image 1"/>
          <p:cNvPicPr>
            <a:picLocks noChangeAspect="1"/>
          </p:cNvPicPr>
          <p:nvPr/>
        </p:nvPicPr>
        <p:blipFill>
          <a:blip r:embed="rId2"/>
          <a:stretch>
            <a:fillRect/>
          </a:stretch>
        </p:blipFill>
        <p:spPr>
          <a:xfrm>
            <a:off x="213676" y="18568"/>
            <a:ext cx="8966013" cy="5043519"/>
          </a:xfrm>
          <a:prstGeom prst="rect">
            <a:avLst/>
          </a:prstGeom>
        </p:spPr>
      </p:pic>
    </p:spTree>
    <p:extLst>
      <p:ext uri="{BB962C8B-B14F-4D97-AF65-F5344CB8AC3E}">
        <p14:creationId xmlns:p14="http://schemas.microsoft.com/office/powerpoint/2010/main" val="3452112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0"/>
          <p:cNvSpPr txBox="1"/>
          <p:nvPr/>
        </p:nvSpPr>
        <p:spPr>
          <a:xfrm>
            <a:off x="3124200" y="4781550"/>
            <a:ext cx="2895600" cy="338554"/>
          </a:xfrm>
          <a:prstGeom prst="rect">
            <a:avLst/>
          </a:prstGeom>
          <a:noFill/>
        </p:spPr>
        <p:txBody>
          <a:bodyPr wrap="square" rtlCol="0">
            <a:spAutoFit/>
          </a:bodyPr>
          <a:lstStyle/>
          <a:p>
            <a:pPr algn="ctr"/>
            <a:r>
              <a:rPr lang="fr-FR" sz="1600" i="1" dirty="0" smtClean="0">
                <a:solidFill>
                  <a:schemeClr val="bg1"/>
                </a:solidFill>
              </a:rPr>
              <a:t>Babel Tour, Pieter Bruegel</a:t>
            </a:r>
            <a:endParaRPr lang="en-US" sz="1600" i="1" dirty="0">
              <a:solidFill>
                <a:schemeClr val="bg1"/>
              </a:solidFill>
            </a:endParaRPr>
          </a:p>
        </p:txBody>
      </p:sp>
      <p:sp>
        <p:nvSpPr>
          <p:cNvPr id="12" name="TextBox 7"/>
          <p:cNvSpPr txBox="1"/>
          <p:nvPr/>
        </p:nvSpPr>
        <p:spPr>
          <a:xfrm>
            <a:off x="0" y="4774168"/>
            <a:ext cx="1863523" cy="338554"/>
          </a:xfrm>
          <a:prstGeom prst="rect">
            <a:avLst/>
          </a:prstGeom>
          <a:noFill/>
        </p:spPr>
        <p:txBody>
          <a:bodyPr wrap="none" rtlCol="0">
            <a:spAutoFit/>
          </a:bodyPr>
          <a:lstStyle/>
          <a:p>
            <a:r>
              <a:rPr lang="fr-FR" sz="1600" dirty="0" smtClean="0">
                <a:solidFill>
                  <a:schemeClr val="bg1"/>
                </a:solidFill>
                <a:effectLst>
                  <a:outerShdw blurRad="38100" dist="38100" dir="2700000" algn="tl">
                    <a:srgbClr val="000000">
                      <a:alpha val="43137"/>
                    </a:srgbClr>
                  </a:outerShdw>
                </a:effectLst>
              </a:rPr>
              <a:t>QR, DM, UPC, NFC…</a:t>
            </a:r>
            <a:endParaRPr lang="fr-FR" sz="1600" dirty="0">
              <a:solidFill>
                <a:schemeClr val="bg1"/>
              </a:solidFill>
              <a:effectLst>
                <a:outerShdw blurRad="38100" dist="38100" dir="2700000" algn="tl">
                  <a:srgbClr val="000000">
                    <a:alpha val="43137"/>
                  </a:srgbClr>
                </a:outerShdw>
              </a:effectLst>
            </a:endParaRPr>
          </a:p>
        </p:txBody>
      </p:sp>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t="-369"/>
          <a:stretch/>
        </p:blipFill>
        <p:spPr>
          <a:xfrm>
            <a:off x="0" y="-19050"/>
            <a:ext cx="9144000" cy="5181600"/>
          </a:xfrm>
          <a:prstGeom prst="rect">
            <a:avLst/>
          </a:prstGeom>
        </p:spPr>
      </p:pic>
      <p:sp>
        <p:nvSpPr>
          <p:cNvPr id="10" name="Titre 9"/>
          <p:cNvSpPr>
            <a:spLocks noGrp="1"/>
          </p:cNvSpPr>
          <p:nvPr>
            <p:ph type="title"/>
          </p:nvPr>
        </p:nvSpPr>
        <p:spPr/>
        <p:txBody>
          <a:bodyPr/>
          <a:lstStyle/>
          <a:p>
            <a:r>
              <a:rPr lang="fr-FR" dirty="0">
                <a:solidFill>
                  <a:schemeClr val="bg1"/>
                </a:solidFill>
                <a:effectLst>
                  <a:outerShdw blurRad="38100" dist="38100" dir="2700000" algn="tl">
                    <a:srgbClr val="000000">
                      <a:alpha val="43137"/>
                    </a:srgbClr>
                  </a:outerShdw>
                </a:effectLst>
              </a:rPr>
              <a:t>28 000 </a:t>
            </a:r>
            <a:r>
              <a:rPr lang="fr-FR" dirty="0" smtClean="0">
                <a:solidFill>
                  <a:schemeClr val="bg1"/>
                </a:solidFill>
                <a:effectLst>
                  <a:outerShdw blurRad="38100" dist="38100" dir="2700000" algn="tl">
                    <a:srgbClr val="000000">
                      <a:alpha val="43137"/>
                    </a:srgbClr>
                  </a:outerShdw>
                </a:effectLst>
              </a:rPr>
              <a:t>00 identifiants uniques</a:t>
            </a:r>
            <a:br>
              <a:rPr lang="fr-FR" dirty="0" smtClean="0">
                <a:solidFill>
                  <a:schemeClr val="bg1"/>
                </a:solidFill>
                <a:effectLst>
                  <a:outerShdw blurRad="38100" dist="38100" dir="2700000" algn="tl">
                    <a:srgbClr val="000000">
                      <a:alpha val="43137"/>
                    </a:srgbClr>
                  </a:outerShdw>
                </a:effectLst>
              </a:rPr>
            </a:br>
            <a:r>
              <a:rPr lang="fr-FR" dirty="0" smtClean="0">
                <a:solidFill>
                  <a:schemeClr val="bg1"/>
                </a:solidFill>
                <a:effectLst>
                  <a:outerShdw blurRad="38100" dist="38100" dir="2700000" algn="tl">
                    <a:srgbClr val="000000">
                      <a:alpha val="43137"/>
                    </a:srgbClr>
                  </a:outerShdw>
                </a:effectLst>
              </a:rPr>
              <a:t>Jeu concours</a:t>
            </a:r>
            <a:endParaRPr lang="en-US" dirty="0">
              <a:solidFill>
                <a:schemeClr val="bg1"/>
              </a:solidFill>
              <a:effectLst>
                <a:outerShdw blurRad="38100" dist="38100" dir="2700000" algn="tl">
                  <a:srgbClr val="000000">
                    <a:alpha val="43137"/>
                  </a:srgbClr>
                </a:outerShdw>
              </a:effectLst>
            </a:endParaRPr>
          </a:p>
        </p:txBody>
      </p:sp>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069" y="2613923"/>
            <a:ext cx="890430" cy="565849"/>
          </a:xfrm>
          <a:prstGeom prst="rect">
            <a:avLst/>
          </a:prstGeom>
        </p:spPr>
      </p:pic>
      <p:pic>
        <p:nvPicPr>
          <p:cNvPr id="19" name="Imag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68" y="1894885"/>
            <a:ext cx="972232" cy="453072"/>
          </a:xfrm>
          <a:prstGeom prst="rect">
            <a:avLst/>
          </a:prstGeom>
        </p:spPr>
      </p:pic>
      <p:pic>
        <p:nvPicPr>
          <p:cNvPr id="20" name="Imag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684" y="1102282"/>
            <a:ext cx="1219200" cy="526637"/>
          </a:xfrm>
          <a:prstGeom prst="rect">
            <a:avLst/>
          </a:prstGeom>
        </p:spPr>
      </p:pic>
      <p:pic>
        <p:nvPicPr>
          <p:cNvPr id="21" name="Picture 2" descr="D:\Dropbox\mobiLead - Clients - Prospects\William Saurin - Panzani\PetitJean.em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1865" y="3445737"/>
            <a:ext cx="1062839" cy="497613"/>
          </a:xfrm>
          <a:prstGeom prst="rect">
            <a:avLst/>
          </a:prstGeom>
          <a:noFill/>
        </p:spPr>
      </p:pic>
    </p:spTree>
    <p:extLst>
      <p:ext uri="{BB962C8B-B14F-4D97-AF65-F5344CB8AC3E}">
        <p14:creationId xmlns:p14="http://schemas.microsoft.com/office/powerpoint/2010/main" val="136105665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0"/>
          <p:cNvSpPr txBox="1"/>
          <p:nvPr/>
        </p:nvSpPr>
        <p:spPr>
          <a:xfrm>
            <a:off x="3124200" y="4781550"/>
            <a:ext cx="2895600" cy="338554"/>
          </a:xfrm>
          <a:prstGeom prst="rect">
            <a:avLst/>
          </a:prstGeom>
          <a:noFill/>
        </p:spPr>
        <p:txBody>
          <a:bodyPr wrap="square" rtlCol="0">
            <a:spAutoFit/>
          </a:bodyPr>
          <a:lstStyle/>
          <a:p>
            <a:pPr algn="ctr"/>
            <a:r>
              <a:rPr lang="fr-FR" sz="1600" i="1" dirty="0" smtClean="0">
                <a:solidFill>
                  <a:schemeClr val="bg1"/>
                </a:solidFill>
              </a:rPr>
              <a:t>Babel Tour, Pieter Bruegel</a:t>
            </a:r>
            <a:endParaRPr lang="en-US" sz="1600" i="1" dirty="0">
              <a:solidFill>
                <a:schemeClr val="bg1"/>
              </a:solidFill>
            </a:endParaRP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1063229"/>
            <a:ext cx="5870650" cy="4089796"/>
          </a:xfrm>
          <a:prstGeom prst="rect">
            <a:avLst/>
          </a:prstGeom>
        </p:spPr>
      </p:pic>
      <p:sp>
        <p:nvSpPr>
          <p:cNvPr id="2" name="Titre 1"/>
          <p:cNvSpPr>
            <a:spLocks noGrp="1"/>
          </p:cNvSpPr>
          <p:nvPr>
            <p:ph type="title"/>
          </p:nvPr>
        </p:nvSpPr>
        <p:spPr/>
        <p:txBody>
          <a:bodyPr/>
          <a:lstStyle/>
          <a:p>
            <a:r>
              <a:rPr lang="fr-FR" dirty="0" smtClean="0"/>
              <a:t>Identifiants sur l’ensemble des produits</a:t>
            </a:r>
            <a:br>
              <a:rPr lang="fr-FR" dirty="0" smtClean="0"/>
            </a:br>
            <a:r>
              <a:rPr lang="fr-FR" dirty="0" smtClean="0"/>
              <a:t>Information produits</a:t>
            </a:r>
            <a:endParaRPr lang="en-US" dirty="0"/>
          </a:p>
        </p:txBody>
      </p:sp>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069" y="2613923"/>
            <a:ext cx="890430" cy="565849"/>
          </a:xfrm>
          <a:prstGeom prst="rect">
            <a:avLst/>
          </a:prstGeom>
        </p:spPr>
      </p:pic>
      <p:pic>
        <p:nvPicPr>
          <p:cNvPr id="22" name="Imag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68" y="1894885"/>
            <a:ext cx="972232" cy="453072"/>
          </a:xfrm>
          <a:prstGeom prst="rect">
            <a:avLst/>
          </a:prstGeom>
        </p:spPr>
      </p:pic>
      <p:pic>
        <p:nvPicPr>
          <p:cNvPr id="23" name="Imag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684" y="1102282"/>
            <a:ext cx="1219200" cy="526637"/>
          </a:xfrm>
          <a:prstGeom prst="rect">
            <a:avLst/>
          </a:prstGeom>
        </p:spPr>
      </p:pic>
      <p:pic>
        <p:nvPicPr>
          <p:cNvPr id="24" name="Picture 2" descr="D:\Dropbox\mobiLead - Clients - Prospects\William Saurin - Panzani\PetitJean.em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1865" y="3445737"/>
            <a:ext cx="1062839" cy="497613"/>
          </a:xfrm>
          <a:prstGeom prst="rect">
            <a:avLst/>
          </a:prstGeom>
          <a:noFill/>
        </p:spPr>
      </p:pic>
    </p:spTree>
    <p:extLst>
      <p:ext uri="{BB962C8B-B14F-4D97-AF65-F5344CB8AC3E}">
        <p14:creationId xmlns:p14="http://schemas.microsoft.com/office/powerpoint/2010/main" val="71031921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itle 15"/>
          <p:cNvSpPr>
            <a:spLocks noGrp="1"/>
          </p:cNvSpPr>
          <p:nvPr>
            <p:ph type="title"/>
          </p:nvPr>
        </p:nvSpPr>
        <p:spPr>
          <a:xfrm>
            <a:off x="2057400" y="205979"/>
            <a:ext cx="5981960" cy="857250"/>
          </a:xfrm>
        </p:spPr>
        <p:txBody>
          <a:bodyPr>
            <a:normAutofit/>
          </a:bodyPr>
          <a:lstStyle/>
          <a:p>
            <a:r>
              <a:rPr lang="fr-FR" dirty="0"/>
              <a:t>Identifiants sur l’ensemble des produits</a:t>
            </a:r>
            <a:br>
              <a:rPr lang="fr-FR" dirty="0"/>
            </a:br>
            <a:r>
              <a:rPr lang="fr-FR" dirty="0"/>
              <a:t>Information produits</a:t>
            </a:r>
          </a:p>
        </p:txBody>
      </p:sp>
      <p:pic>
        <p:nvPicPr>
          <p:cNvPr id="12" name="Picture 5" descr="C:\Documents and Settings\Laurent T.LAURENT-11A161F\Mes documents\My Dropbox\logos\iphone4.emf"/>
          <p:cNvPicPr>
            <a:picLocks noChangeAspect="1" noChangeArrowheads="1"/>
          </p:cNvPicPr>
          <p:nvPr/>
        </p:nvPicPr>
        <p:blipFill>
          <a:blip r:embed="rId3" cstate="screen">
            <a:duotone>
              <a:schemeClr val="bg2">
                <a:shade val="45000"/>
                <a:satMod val="135000"/>
              </a:schemeClr>
              <a:prstClr val="white"/>
            </a:duotone>
          </a:blip>
          <a:stretch>
            <a:fillRect/>
          </a:stretch>
        </p:blipFill>
        <p:spPr bwMode="auto">
          <a:xfrm>
            <a:off x="7319175" y="1047750"/>
            <a:ext cx="1533277" cy="2988586"/>
          </a:xfrm>
          <a:prstGeom prst="rect">
            <a:avLst/>
          </a:prstGeom>
          <a:noFill/>
          <a:ln>
            <a:noFill/>
          </a:ln>
        </p:spPr>
      </p:pic>
      <p:sp>
        <p:nvSpPr>
          <p:cNvPr id="2" name="Rectangle 1"/>
          <p:cNvSpPr/>
          <p:nvPr/>
        </p:nvSpPr>
        <p:spPr>
          <a:xfrm>
            <a:off x="2902578" y="4321373"/>
            <a:ext cx="2762295" cy="307777"/>
          </a:xfrm>
          <a:prstGeom prst="rect">
            <a:avLst/>
          </a:prstGeom>
        </p:spPr>
        <p:txBody>
          <a:bodyPr wrap="none">
            <a:spAutoFit/>
          </a:bodyPr>
          <a:lstStyle/>
          <a:p>
            <a:pPr algn="ctr"/>
            <a:r>
              <a:rPr lang="fr-FR" sz="1400" b="1" dirty="0">
                <a:solidFill>
                  <a:schemeClr val="bg1">
                    <a:lumMod val="50000"/>
                  </a:schemeClr>
                </a:solidFill>
                <a:latin typeface="Courier New" panose="02070309020205020404" pitchFamily="49" charset="0"/>
              </a:rPr>
              <a:t>http://</a:t>
            </a:r>
            <a:r>
              <a:rPr lang="fr-FR" sz="1400" b="1" dirty="0" smtClean="0">
                <a:solidFill>
                  <a:schemeClr val="bg1">
                    <a:lumMod val="50000"/>
                  </a:schemeClr>
                </a:solidFill>
                <a:latin typeface="Courier New" panose="02070309020205020404" pitchFamily="49" charset="0"/>
              </a:rPr>
              <a:t>d4n.fr/015Lwongj0</a:t>
            </a:r>
            <a:endParaRPr lang="fr-FR" sz="1400" b="1" dirty="0">
              <a:solidFill>
                <a:schemeClr val="bg1">
                  <a:lumMod val="50000"/>
                </a:schemeClr>
              </a:solidFill>
            </a:endParaRPr>
          </a:p>
        </p:txBody>
      </p:sp>
      <p:sp>
        <p:nvSpPr>
          <p:cNvPr id="3" name="Rectangle 2"/>
          <p:cNvSpPr/>
          <p:nvPr/>
        </p:nvSpPr>
        <p:spPr>
          <a:xfrm>
            <a:off x="259239" y="4320857"/>
            <a:ext cx="1580882" cy="307777"/>
          </a:xfrm>
          <a:prstGeom prst="rect">
            <a:avLst/>
          </a:prstGeom>
        </p:spPr>
        <p:txBody>
          <a:bodyPr wrap="none">
            <a:spAutoFit/>
          </a:bodyPr>
          <a:lstStyle/>
          <a:p>
            <a:pPr algn="ctr"/>
            <a:r>
              <a:rPr lang="fr-FR" sz="1400" b="1" dirty="0">
                <a:solidFill>
                  <a:schemeClr val="bg1">
                    <a:lumMod val="50000"/>
                  </a:schemeClr>
                </a:solidFill>
                <a:latin typeface="Courier New" panose="02070309020205020404" pitchFamily="49" charset="0"/>
                <a:cs typeface="Courier New" panose="02070309020205020404" pitchFamily="49" charset="0"/>
              </a:rPr>
              <a:t>3041091022851</a:t>
            </a:r>
          </a:p>
        </p:txBody>
      </p:sp>
      <p:cxnSp>
        <p:nvCxnSpPr>
          <p:cNvPr id="13" name="Straight Arrow Connector 14"/>
          <p:cNvCxnSpPr/>
          <p:nvPr/>
        </p:nvCxnSpPr>
        <p:spPr>
          <a:xfrm>
            <a:off x="4419600" y="4233505"/>
            <a:ext cx="1800000" cy="0"/>
          </a:xfrm>
          <a:prstGeom prst="straightConnector1">
            <a:avLst/>
          </a:prstGeom>
          <a:ln w="6350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4"/>
          <p:cNvCxnSpPr/>
          <p:nvPr/>
        </p:nvCxnSpPr>
        <p:spPr>
          <a:xfrm>
            <a:off x="6339000" y="4233505"/>
            <a:ext cx="1800000" cy="0"/>
          </a:xfrm>
          <a:prstGeom prst="straightConnector1">
            <a:avLst/>
          </a:prstGeom>
          <a:ln w="6350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59239" y="4023430"/>
            <a:ext cx="658001" cy="369332"/>
          </a:xfrm>
          <a:prstGeom prst="rect">
            <a:avLst/>
          </a:prstGeom>
        </p:spPr>
        <p:txBody>
          <a:bodyPr wrap="none">
            <a:spAutoFit/>
          </a:bodyPr>
          <a:lstStyle/>
          <a:p>
            <a:r>
              <a:rPr lang="en-US" b="1" i="1" dirty="0" smtClean="0"/>
              <a:t>GTIN</a:t>
            </a:r>
            <a:endParaRPr lang="fr-FR" b="1" dirty="0"/>
          </a:p>
        </p:txBody>
      </p:sp>
      <p:sp>
        <p:nvSpPr>
          <p:cNvPr id="17" name="Rectangle 16"/>
          <p:cNvSpPr/>
          <p:nvPr/>
        </p:nvSpPr>
        <p:spPr>
          <a:xfrm>
            <a:off x="7334518" y="4302332"/>
            <a:ext cx="1580882" cy="307777"/>
          </a:xfrm>
          <a:prstGeom prst="rect">
            <a:avLst/>
          </a:prstGeom>
        </p:spPr>
        <p:txBody>
          <a:bodyPr wrap="none">
            <a:spAutoFit/>
          </a:bodyPr>
          <a:lstStyle/>
          <a:p>
            <a:pPr algn="ctr"/>
            <a:r>
              <a:rPr lang="fr-FR" sz="1400" b="1" dirty="0">
                <a:solidFill>
                  <a:schemeClr val="bg1">
                    <a:lumMod val="50000"/>
                  </a:schemeClr>
                </a:solidFill>
                <a:latin typeface="Courier New" panose="02070309020205020404" pitchFamily="49" charset="0"/>
                <a:cs typeface="Courier New" panose="02070309020205020404" pitchFamily="49" charset="0"/>
              </a:rPr>
              <a:t>3041091022851</a:t>
            </a:r>
          </a:p>
        </p:txBody>
      </p:sp>
      <p:sp>
        <p:nvSpPr>
          <p:cNvPr id="20" name="Rectangle 19"/>
          <p:cNvSpPr/>
          <p:nvPr/>
        </p:nvSpPr>
        <p:spPr>
          <a:xfrm>
            <a:off x="8257399" y="4004905"/>
            <a:ext cx="658001" cy="369332"/>
          </a:xfrm>
          <a:prstGeom prst="rect">
            <a:avLst/>
          </a:prstGeom>
        </p:spPr>
        <p:txBody>
          <a:bodyPr wrap="none">
            <a:spAutoFit/>
          </a:bodyPr>
          <a:lstStyle/>
          <a:p>
            <a:r>
              <a:rPr lang="en-US" b="1" i="1" dirty="0" smtClean="0"/>
              <a:t>GTIN</a:t>
            </a:r>
            <a:endParaRPr lang="fr-FR" b="1" dirty="0"/>
          </a:p>
        </p:txBody>
      </p:sp>
      <p:pic>
        <p:nvPicPr>
          <p:cNvPr id="196" name="Image 195"/>
          <p:cNvPicPr>
            <a:picLocks noChangeAspect="1"/>
          </p:cNvPicPr>
          <p:nvPr/>
        </p:nvPicPr>
        <p:blipFill rotWithShape="1">
          <a:blip r:embed="rId4">
            <a:extLst>
              <a:ext uri="{28A0092B-C50C-407E-A947-70E740481C1C}">
                <a14:useLocalDpi xmlns:a14="http://schemas.microsoft.com/office/drawing/2010/main" val="0"/>
              </a:ext>
            </a:extLst>
          </a:blip>
          <a:srcRect t="10627" b="50854"/>
          <a:stretch/>
        </p:blipFill>
        <p:spPr>
          <a:xfrm>
            <a:off x="7426721" y="1551443"/>
            <a:ext cx="1318184" cy="1981200"/>
          </a:xfrm>
          <a:prstGeom prst="rect">
            <a:avLst/>
          </a:prstGeom>
        </p:spPr>
      </p:pic>
      <p:pic>
        <p:nvPicPr>
          <p:cNvPr id="206" name="Image 20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4106" y="3065667"/>
            <a:ext cx="939238" cy="939238"/>
          </a:xfrm>
          <a:prstGeom prst="rect">
            <a:avLst/>
          </a:prstGeom>
        </p:spPr>
      </p:pic>
      <p:pic>
        <p:nvPicPr>
          <p:cNvPr id="207" name="Image 20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082" y="1384740"/>
            <a:ext cx="3571202" cy="2634810"/>
          </a:xfrm>
          <a:prstGeom prst="rect">
            <a:avLst/>
          </a:prstGeom>
        </p:spPr>
      </p:pic>
      <p:grpSp>
        <p:nvGrpSpPr>
          <p:cNvPr id="4" name="Groupe 3"/>
          <p:cNvGrpSpPr/>
          <p:nvPr/>
        </p:nvGrpSpPr>
        <p:grpSpPr>
          <a:xfrm>
            <a:off x="5424333" y="1045858"/>
            <a:ext cx="1533277" cy="2988586"/>
            <a:chOff x="5424333" y="1045858"/>
            <a:chExt cx="1533277" cy="2988586"/>
          </a:xfrm>
        </p:grpSpPr>
        <p:pic>
          <p:nvPicPr>
            <p:cNvPr id="198" name="Picture 5" descr="C:\Documents and Settings\Laurent T.LAURENT-11A161F\Mes documents\My Dropbox\logos\iphone4.emf"/>
            <p:cNvPicPr>
              <a:picLocks noChangeAspect="1" noChangeArrowheads="1"/>
            </p:cNvPicPr>
            <p:nvPr/>
          </p:nvPicPr>
          <p:blipFill>
            <a:blip r:embed="rId3" cstate="screen">
              <a:duotone>
                <a:schemeClr val="bg2">
                  <a:shade val="45000"/>
                  <a:satMod val="135000"/>
                </a:schemeClr>
                <a:prstClr val="white"/>
              </a:duotone>
            </a:blip>
            <a:stretch>
              <a:fillRect/>
            </a:stretch>
          </p:blipFill>
          <p:spPr bwMode="auto">
            <a:xfrm>
              <a:off x="5424333" y="1045858"/>
              <a:ext cx="1533277" cy="2988586"/>
            </a:xfrm>
            <a:prstGeom prst="rect">
              <a:avLst/>
            </a:prstGeom>
            <a:noFill/>
            <a:ln>
              <a:noFill/>
            </a:ln>
          </p:spPr>
        </p:pic>
        <p:pic>
          <p:nvPicPr>
            <p:cNvPr id="201" name="Image 200"/>
            <p:cNvPicPr>
              <a:picLocks noChangeAspect="1"/>
            </p:cNvPicPr>
            <p:nvPr/>
          </p:nvPicPr>
          <p:blipFill rotWithShape="1">
            <a:blip r:embed="rId7">
              <a:extLst>
                <a:ext uri="{28A0092B-C50C-407E-A947-70E740481C1C}">
                  <a14:useLocalDpi xmlns:a14="http://schemas.microsoft.com/office/drawing/2010/main" val="0"/>
                </a:ext>
              </a:extLst>
            </a:blip>
            <a:srcRect t="26532" b="51246"/>
            <a:stretch/>
          </p:blipFill>
          <p:spPr>
            <a:xfrm>
              <a:off x="5516052" y="2343150"/>
              <a:ext cx="1349838" cy="1143000"/>
            </a:xfrm>
            <a:prstGeom prst="rect">
              <a:avLst/>
            </a:prstGeom>
          </p:spPr>
        </p:pic>
        <p:pic>
          <p:nvPicPr>
            <p:cNvPr id="19" name="Imag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5896" y="1776448"/>
              <a:ext cx="467408" cy="576000"/>
            </a:xfrm>
            <a:prstGeom prst="rect">
              <a:avLst/>
            </a:prstGeom>
          </p:spPr>
        </p:pic>
      </p:grpSp>
      <p:pic>
        <p:nvPicPr>
          <p:cNvPr id="31" name="Imag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684" y="1102282"/>
            <a:ext cx="1219200" cy="526637"/>
          </a:xfrm>
          <a:prstGeom prst="rect">
            <a:avLst/>
          </a:prstGeom>
        </p:spPr>
      </p:pic>
    </p:spTree>
    <p:extLst>
      <p:ext uri="{BB962C8B-B14F-4D97-AF65-F5344CB8AC3E}">
        <p14:creationId xmlns:p14="http://schemas.microsoft.com/office/powerpoint/2010/main" val="325518433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5" descr="C:\Documents and Settings\Laurent T.LAURENT-11A161F\Mes documents\My Dropbox\logos\iphone4.emf"/>
          <p:cNvPicPr>
            <a:picLocks noChangeAspect="1" noChangeArrowheads="1"/>
          </p:cNvPicPr>
          <p:nvPr/>
        </p:nvPicPr>
        <p:blipFill>
          <a:blip r:embed="rId3" cstate="screen"/>
          <a:stretch>
            <a:fillRect/>
          </a:stretch>
        </p:blipFill>
        <p:spPr bwMode="auto">
          <a:xfrm>
            <a:off x="609600" y="1352550"/>
            <a:ext cx="1662261" cy="3240000"/>
          </a:xfrm>
          <a:prstGeom prst="rect">
            <a:avLst/>
          </a:prstGeom>
          <a:noFill/>
          <a:ln>
            <a:noFill/>
          </a:ln>
        </p:spPr>
      </p:pic>
      <p:pic>
        <p:nvPicPr>
          <p:cNvPr id="14" name="Picture 13" descr="noelGS1-EN[1]_shape_00086.em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114550"/>
            <a:ext cx="9144000" cy="1782893"/>
          </a:xfrm>
          <a:prstGeom prst="rect">
            <a:avLst/>
          </a:prstGeom>
        </p:spPr>
      </p:pic>
      <p:pic>
        <p:nvPicPr>
          <p:cNvPr id="10" name="Picture 5" descr="D:\Dropbox\mobiLead - Clients - Prospects\William Saurin - Panzani\Petit Jean - lot 2\img pack\Quenelle Brochet sauce Nantua .png"/>
          <p:cNvPicPr>
            <a:picLocks noChangeAspect="1" noChangeArrowheads="1"/>
          </p:cNvPicPr>
          <p:nvPr/>
        </p:nvPicPr>
        <p:blipFill>
          <a:blip r:embed="rId5" cstate="print"/>
          <a:srcRect/>
          <a:stretch>
            <a:fillRect/>
          </a:stretch>
        </p:blipFill>
        <p:spPr bwMode="auto">
          <a:xfrm>
            <a:off x="1885950" y="1179604"/>
            <a:ext cx="3600450" cy="3600450"/>
          </a:xfrm>
          <a:prstGeom prst="rect">
            <a:avLst/>
          </a:prstGeom>
          <a:noFill/>
        </p:spPr>
      </p:pic>
      <p:pic>
        <p:nvPicPr>
          <p:cNvPr id="9" name="Image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99240" y="1325152"/>
            <a:ext cx="4039960" cy="2541998"/>
          </a:xfrm>
          <a:prstGeom prst="rect">
            <a:avLst/>
          </a:prstGeom>
          <a:noFill/>
          <a:ln>
            <a:noFill/>
          </a:ln>
        </p:spPr>
      </p:pic>
      <p:pic>
        <p:nvPicPr>
          <p:cNvPr id="4" name="Image 3"/>
          <p:cNvPicPr>
            <a:picLocks noChangeAspect="1"/>
          </p:cNvPicPr>
          <p:nvPr/>
        </p:nvPicPr>
        <p:blipFill rotWithShape="1">
          <a:blip r:embed="rId7" cstate="print">
            <a:extLst>
              <a:ext uri="{28A0092B-C50C-407E-A947-70E740481C1C}">
                <a14:useLocalDpi xmlns:a14="http://schemas.microsoft.com/office/drawing/2010/main" val="0"/>
              </a:ext>
            </a:extLst>
          </a:blip>
          <a:srcRect l="21429" t="8929" b="10714"/>
          <a:stretch/>
        </p:blipFill>
        <p:spPr>
          <a:xfrm flipH="1">
            <a:off x="0" y="1726828"/>
            <a:ext cx="5029200" cy="3429000"/>
          </a:xfrm>
          <a:prstGeom prst="rect">
            <a:avLst/>
          </a:prstGeom>
        </p:spPr>
      </p:pic>
      <p:sp>
        <p:nvSpPr>
          <p:cNvPr id="3" name="Titre 2"/>
          <p:cNvSpPr>
            <a:spLocks noGrp="1"/>
          </p:cNvSpPr>
          <p:nvPr>
            <p:ph type="title"/>
          </p:nvPr>
        </p:nvSpPr>
        <p:spPr/>
        <p:txBody>
          <a:bodyPr>
            <a:normAutofit/>
          </a:bodyPr>
          <a:lstStyle/>
          <a:p>
            <a:r>
              <a:rPr lang="fr-FR" dirty="0" smtClean="0"/>
              <a:t>Approche </a:t>
            </a:r>
            <a:r>
              <a:rPr lang="fr-FR" dirty="0"/>
              <a:t>industrielle</a:t>
            </a:r>
            <a:br>
              <a:rPr lang="fr-FR" dirty="0"/>
            </a:br>
            <a:r>
              <a:rPr lang="fr-FR" dirty="0" smtClean="0"/>
              <a:t>Technique et Graphique</a:t>
            </a:r>
            <a:endParaRPr lang="fr-FR" dirty="0"/>
          </a:p>
        </p:txBody>
      </p:sp>
      <p:pic>
        <p:nvPicPr>
          <p:cNvPr id="23" name="Picture 2" descr="D:\Dropbox\mobiLead - Clients - Prospects\William Saurin - Panzani\PetitJean.emf"/>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51865" y="1102282"/>
            <a:ext cx="1062839" cy="497613"/>
          </a:xfrm>
          <a:prstGeom prst="rect">
            <a:avLst/>
          </a:prstGeom>
          <a:noFill/>
        </p:spPr>
      </p:pic>
      <p:cxnSp>
        <p:nvCxnSpPr>
          <p:cNvPr id="24" name="Straight Arrow Connector 14"/>
          <p:cNvCxnSpPr/>
          <p:nvPr/>
        </p:nvCxnSpPr>
        <p:spPr>
          <a:xfrm>
            <a:off x="6339000" y="4233505"/>
            <a:ext cx="1800000" cy="0"/>
          </a:xfrm>
          <a:prstGeom prst="straightConnector1">
            <a:avLst/>
          </a:prstGeom>
          <a:ln w="6350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5" name="Imag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86396" y="4761726"/>
            <a:ext cx="1419004" cy="238124"/>
          </a:xfrm>
          <a:prstGeom prst="rect">
            <a:avLst/>
          </a:prstGeom>
        </p:spPr>
      </p:pic>
    </p:spTree>
    <p:extLst>
      <p:ext uri="{BB962C8B-B14F-4D97-AF65-F5344CB8AC3E}">
        <p14:creationId xmlns:p14="http://schemas.microsoft.com/office/powerpoint/2010/main" val="2376816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5"/>
          <p:cNvSpPr>
            <a:spLocks noGrp="1"/>
          </p:cNvSpPr>
          <p:nvPr>
            <p:ph type="title"/>
          </p:nvPr>
        </p:nvSpPr>
        <p:spPr>
          <a:xfrm>
            <a:off x="2043518" y="205979"/>
            <a:ext cx="5957481" cy="857250"/>
          </a:xfrm>
        </p:spPr>
        <p:txBody>
          <a:bodyPr>
            <a:normAutofit/>
          </a:bodyPr>
          <a:lstStyle/>
          <a:p>
            <a:r>
              <a:rPr lang="fr-FR" dirty="0" smtClean="0"/>
              <a:t>Approche industrielle</a:t>
            </a:r>
            <a:br>
              <a:rPr lang="fr-FR" dirty="0" smtClean="0"/>
            </a:br>
            <a:r>
              <a:rPr lang="fr-FR" dirty="0" smtClean="0"/>
              <a:t>Concept Pack</a:t>
            </a:r>
            <a:endParaRPr lang="fr-FR" dirty="0"/>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1171578"/>
            <a:ext cx="3505198" cy="3273022"/>
          </a:xfrm>
          <a:prstGeom prst="rect">
            <a:avLst/>
          </a:prstGeom>
          <a:noFill/>
          <a:ln>
            <a:noFill/>
          </a:ln>
        </p:spPr>
      </p:pic>
      <p:pic>
        <p:nvPicPr>
          <p:cNvPr id="7" name="Image 6"/>
          <p:cNvPicPr>
            <a:picLocks noChangeAspect="1"/>
          </p:cNvPicPr>
          <p:nvPr/>
        </p:nvPicPr>
        <p:blipFill rotWithShape="1">
          <a:blip r:embed="rId4" cstate="print">
            <a:extLst>
              <a:ext uri="{28A0092B-C50C-407E-A947-70E740481C1C}">
                <a14:useLocalDpi xmlns:a14="http://schemas.microsoft.com/office/drawing/2010/main" val="0"/>
              </a:ext>
            </a:extLst>
          </a:blip>
          <a:srcRect l="21429" t="8929" b="10714"/>
          <a:stretch/>
        </p:blipFill>
        <p:spPr>
          <a:xfrm flipH="1">
            <a:off x="0" y="1726828"/>
            <a:ext cx="5029200" cy="3429000"/>
          </a:xfrm>
          <a:prstGeom prst="rect">
            <a:avLst/>
          </a:prstGeom>
        </p:spPr>
      </p:pic>
      <p:pic>
        <p:nvPicPr>
          <p:cNvPr id="14" name="Picture 5" descr="C:\Documents and Settings\Laurent T.LAURENT-11A161F\Mes documents\My Dropbox\logos\iphone4.emf"/>
          <p:cNvPicPr>
            <a:picLocks noChangeAspect="1" noChangeArrowheads="1"/>
          </p:cNvPicPr>
          <p:nvPr/>
        </p:nvPicPr>
        <p:blipFill>
          <a:blip r:embed="rId5" cstate="screen">
            <a:duotone>
              <a:schemeClr val="bg2">
                <a:shade val="45000"/>
                <a:satMod val="135000"/>
              </a:schemeClr>
              <a:prstClr val="white"/>
            </a:duotone>
          </a:blip>
          <a:stretch>
            <a:fillRect/>
          </a:stretch>
        </p:blipFill>
        <p:spPr bwMode="auto">
          <a:xfrm>
            <a:off x="7319175" y="1047750"/>
            <a:ext cx="1533277" cy="2988586"/>
          </a:xfrm>
          <a:prstGeom prst="rect">
            <a:avLst/>
          </a:prstGeom>
          <a:noFill/>
          <a:ln>
            <a:noFill/>
          </a:ln>
        </p:spPr>
      </p:pic>
      <p:pic>
        <p:nvPicPr>
          <p:cNvPr id="16" name="Image 15"/>
          <p:cNvPicPr>
            <a:picLocks noChangeAspect="1"/>
          </p:cNvPicPr>
          <p:nvPr/>
        </p:nvPicPr>
        <p:blipFill rotWithShape="1">
          <a:blip r:embed="rId6">
            <a:extLst>
              <a:ext uri="{28A0092B-C50C-407E-A947-70E740481C1C}">
                <a14:useLocalDpi xmlns:a14="http://schemas.microsoft.com/office/drawing/2010/main" val="0"/>
              </a:ext>
            </a:extLst>
          </a:blip>
          <a:srcRect t="11483" b="51120"/>
          <a:stretch/>
        </p:blipFill>
        <p:spPr>
          <a:xfrm>
            <a:off x="7410894" y="1551443"/>
            <a:ext cx="1349838" cy="1923519"/>
          </a:xfrm>
          <a:prstGeom prst="rect">
            <a:avLst/>
          </a:prstGeom>
        </p:spPr>
      </p:pic>
      <p:cxnSp>
        <p:nvCxnSpPr>
          <p:cNvPr id="17" name="Straight Arrow Connector 14"/>
          <p:cNvCxnSpPr/>
          <p:nvPr/>
        </p:nvCxnSpPr>
        <p:spPr>
          <a:xfrm>
            <a:off x="6339000" y="4233505"/>
            <a:ext cx="1800000" cy="0"/>
          </a:xfrm>
          <a:prstGeom prst="straightConnector1">
            <a:avLst/>
          </a:prstGeom>
          <a:ln w="6350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684" y="1102282"/>
            <a:ext cx="1219200" cy="526637"/>
          </a:xfrm>
          <a:prstGeom prst="rect">
            <a:avLst/>
          </a:prstGeom>
        </p:spPr>
      </p:pic>
      <p:pic>
        <p:nvPicPr>
          <p:cNvPr id="15" name="Imag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86396" y="4761726"/>
            <a:ext cx="1419004" cy="238124"/>
          </a:xfrm>
          <a:prstGeom prst="rect">
            <a:avLst/>
          </a:prstGeom>
        </p:spPr>
      </p:pic>
    </p:spTree>
    <p:extLst>
      <p:ext uri="{BB962C8B-B14F-4D97-AF65-F5344CB8AC3E}">
        <p14:creationId xmlns:p14="http://schemas.microsoft.com/office/powerpoint/2010/main" val="83366826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TextBox 20"/>
          <p:cNvSpPr txBox="1"/>
          <p:nvPr/>
        </p:nvSpPr>
        <p:spPr>
          <a:xfrm>
            <a:off x="3124200" y="4781550"/>
            <a:ext cx="2895600" cy="338554"/>
          </a:xfrm>
          <a:prstGeom prst="rect">
            <a:avLst/>
          </a:prstGeom>
          <a:noFill/>
        </p:spPr>
        <p:txBody>
          <a:bodyPr wrap="square" rtlCol="0">
            <a:spAutoFit/>
          </a:bodyPr>
          <a:lstStyle/>
          <a:p>
            <a:pPr algn="ctr"/>
            <a:r>
              <a:rPr lang="fr-FR" sz="1600" i="1" dirty="0" smtClean="0">
                <a:solidFill>
                  <a:schemeClr val="bg1"/>
                </a:solidFill>
              </a:rPr>
              <a:t>Babel Tour, Pieter Bruegel</a:t>
            </a:r>
            <a:endParaRPr lang="en-US" sz="1600" i="1" dirty="0">
              <a:solidFill>
                <a:schemeClr val="bg1"/>
              </a:solidFill>
            </a:endParaRPr>
          </a:p>
        </p:txBody>
      </p:sp>
      <p:sp>
        <p:nvSpPr>
          <p:cNvPr id="12" name="TextBox 7"/>
          <p:cNvSpPr txBox="1"/>
          <p:nvPr/>
        </p:nvSpPr>
        <p:spPr>
          <a:xfrm>
            <a:off x="0" y="4774168"/>
            <a:ext cx="1863523" cy="338554"/>
          </a:xfrm>
          <a:prstGeom prst="rect">
            <a:avLst/>
          </a:prstGeom>
          <a:noFill/>
        </p:spPr>
        <p:txBody>
          <a:bodyPr wrap="none" rtlCol="0">
            <a:spAutoFit/>
          </a:bodyPr>
          <a:lstStyle/>
          <a:p>
            <a:r>
              <a:rPr lang="fr-FR" sz="1600" dirty="0" smtClean="0">
                <a:solidFill>
                  <a:schemeClr val="bg1"/>
                </a:solidFill>
                <a:effectLst>
                  <a:outerShdw blurRad="38100" dist="38100" dir="2700000" algn="tl">
                    <a:srgbClr val="000000">
                      <a:alpha val="43137"/>
                    </a:srgbClr>
                  </a:outerShdw>
                </a:effectLst>
              </a:rPr>
              <a:t>QR, DM, UPC, NFC…</a:t>
            </a:r>
            <a:endParaRPr lang="fr-FR" sz="1600" dirty="0">
              <a:solidFill>
                <a:schemeClr val="bg1"/>
              </a:solidFill>
              <a:effectLst>
                <a:outerShdw blurRad="38100" dist="38100" dir="2700000" algn="tl">
                  <a:srgbClr val="000000">
                    <a:alpha val="43137"/>
                  </a:srgbClr>
                </a:outerShdw>
              </a:effectLst>
            </a:endParaRPr>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9155" r="12378"/>
          <a:stretch/>
        </p:blipFill>
        <p:spPr>
          <a:xfrm>
            <a:off x="0" y="-1223460"/>
            <a:ext cx="11277600" cy="6366960"/>
          </a:xfrm>
          <a:prstGeom prst="rect">
            <a:avLst/>
          </a:prstGeom>
        </p:spPr>
      </p:pic>
      <p:sp>
        <p:nvSpPr>
          <p:cNvPr id="8" name="Title 16"/>
          <p:cNvSpPr txBox="1">
            <a:spLocks/>
          </p:cNvSpPr>
          <p:nvPr/>
        </p:nvSpPr>
        <p:spPr>
          <a:xfrm>
            <a:off x="2438400" y="895351"/>
            <a:ext cx="6477000" cy="1523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kern="1200">
                <a:solidFill>
                  <a:schemeClr val="tx1"/>
                </a:solidFill>
                <a:latin typeface="+mj-lt"/>
                <a:ea typeface="+mj-ea"/>
                <a:cs typeface="+mj-cs"/>
              </a:defRPr>
            </a:lvl1pPr>
          </a:lstStyle>
          <a:p>
            <a:pPr algn="r"/>
            <a:r>
              <a:rPr lang="fr-FR" sz="3200" cap="all" dirty="0">
                <a:solidFill>
                  <a:schemeClr val="bg1"/>
                </a:solidFill>
                <a:effectLst>
                  <a:outerShdw blurRad="38100" dist="38100" dir="2700000" algn="tl">
                    <a:srgbClr val="000000">
                      <a:alpha val="43137"/>
                    </a:srgbClr>
                  </a:outerShdw>
                </a:effectLst>
              </a:rPr>
              <a:t>12 050 000</a:t>
            </a:r>
            <a:endParaRPr lang="fr-FR" sz="4400" b="0" dirty="0">
              <a:solidFill>
                <a:schemeClr val="bg1"/>
              </a:solidFill>
              <a:effectLst>
                <a:outerShdw blurRad="38100" dist="38100" dir="2700000" algn="tl">
                  <a:srgbClr val="000000">
                    <a:alpha val="43137"/>
                  </a:srgbClr>
                </a:outerShdw>
              </a:effectLst>
            </a:endParaRPr>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684" y="1650102"/>
            <a:ext cx="890430" cy="565849"/>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684" y="975981"/>
            <a:ext cx="972232" cy="453072"/>
          </a:xfrm>
          <a:prstGeom prst="rect">
            <a:avLst/>
          </a:prstGeom>
        </p:spPr>
      </p:pic>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684" y="228295"/>
            <a:ext cx="1219200" cy="526637"/>
          </a:xfrm>
          <a:prstGeom prst="rect">
            <a:avLst/>
          </a:prstGeom>
        </p:spPr>
      </p:pic>
    </p:spTree>
    <p:extLst>
      <p:ext uri="{BB962C8B-B14F-4D97-AF65-F5344CB8AC3E}">
        <p14:creationId xmlns:p14="http://schemas.microsoft.com/office/powerpoint/2010/main" val="277955091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Imag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787" y="971550"/>
            <a:ext cx="2328013" cy="2328000"/>
          </a:xfrm>
          <a:prstGeom prst="rect">
            <a:avLst/>
          </a:prstGeom>
        </p:spPr>
      </p:pic>
      <p:pic>
        <p:nvPicPr>
          <p:cNvPr id="54" name="Imag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971550"/>
            <a:ext cx="2328014" cy="2328000"/>
          </a:xfrm>
          <a:prstGeom prst="rect">
            <a:avLst/>
          </a:prstGeom>
        </p:spPr>
      </p:pic>
      <p:sp>
        <p:nvSpPr>
          <p:cNvPr id="17" name="Title 8"/>
          <p:cNvSpPr>
            <a:spLocks noGrp="1"/>
          </p:cNvSpPr>
          <p:nvPr>
            <p:ph type="title"/>
          </p:nvPr>
        </p:nvSpPr>
        <p:spPr>
          <a:xfrm>
            <a:off x="304800" y="205979"/>
            <a:ext cx="8382000" cy="857250"/>
          </a:xfrm>
        </p:spPr>
        <p:txBody>
          <a:bodyPr>
            <a:normAutofit/>
          </a:bodyPr>
          <a:lstStyle/>
          <a:p>
            <a:pPr lvl="0" algn="r"/>
            <a:r>
              <a:rPr lang="en-US" dirty="0"/>
              <a:t>from </a:t>
            </a:r>
            <a:r>
              <a:rPr lang="en-US" dirty="0" err="1" smtClean="0"/>
              <a:t>mobiLead’s</a:t>
            </a:r>
            <a:r>
              <a:rPr lang="en-US" dirty="0" smtClean="0"/>
              <a:t> Smart and Unique Identifiers </a:t>
            </a:r>
            <a:br>
              <a:rPr lang="en-US" dirty="0" smtClean="0"/>
            </a:br>
            <a:r>
              <a:rPr lang="en-US" dirty="0" smtClean="0"/>
              <a:t>to </a:t>
            </a:r>
            <a:r>
              <a:rPr lang="en-US" dirty="0" err="1"/>
              <a:t>fTag</a:t>
            </a:r>
            <a:r>
              <a:rPr lang="en-US" dirty="0"/>
              <a:t> as a </a:t>
            </a:r>
            <a:r>
              <a:rPr lang="en-US" dirty="0" smtClean="0"/>
              <a:t>solution</a:t>
            </a:r>
            <a:endParaRPr lang="fr-FR" dirty="0"/>
          </a:p>
        </p:txBody>
      </p:sp>
      <p:cxnSp>
        <p:nvCxnSpPr>
          <p:cNvPr id="16" name="Straight Arrow Connector 24"/>
          <p:cNvCxnSpPr/>
          <p:nvPr/>
        </p:nvCxnSpPr>
        <p:spPr>
          <a:xfrm>
            <a:off x="3280919" y="2106715"/>
            <a:ext cx="2540168" cy="1"/>
          </a:xfrm>
          <a:prstGeom prst="straightConnector1">
            <a:avLst/>
          </a:prstGeom>
          <a:ln w="76200">
            <a:solidFill>
              <a:srgbClr val="9154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24"/>
          <p:cNvCxnSpPr/>
          <p:nvPr/>
        </p:nvCxnSpPr>
        <p:spPr>
          <a:xfrm>
            <a:off x="3284816" y="1457128"/>
            <a:ext cx="2540168" cy="1"/>
          </a:xfrm>
          <a:prstGeom prst="straightConnector1">
            <a:avLst/>
          </a:prstGeom>
          <a:ln w="76200">
            <a:solidFill>
              <a:srgbClr val="9154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276600" y="1488240"/>
            <a:ext cx="3166187" cy="369332"/>
          </a:xfrm>
          <a:prstGeom prst="rect">
            <a:avLst/>
          </a:prstGeom>
        </p:spPr>
        <p:txBody>
          <a:bodyPr wrap="square">
            <a:spAutoFit/>
          </a:bodyPr>
          <a:lstStyle/>
          <a:p>
            <a:r>
              <a:rPr lang="fr-FR" b="1" dirty="0" smtClean="0"/>
              <a:t>Patents, Brands, Know-how</a:t>
            </a:r>
            <a:endParaRPr lang="fr-FR" b="1" dirty="0"/>
          </a:p>
        </p:txBody>
      </p:sp>
      <p:sp>
        <p:nvSpPr>
          <p:cNvPr id="20" name="Rectangle 19"/>
          <p:cNvSpPr/>
          <p:nvPr/>
        </p:nvSpPr>
        <p:spPr>
          <a:xfrm>
            <a:off x="3276600" y="2126218"/>
            <a:ext cx="3166187" cy="369332"/>
          </a:xfrm>
          <a:prstGeom prst="rect">
            <a:avLst/>
          </a:prstGeom>
        </p:spPr>
        <p:txBody>
          <a:bodyPr wrap="square">
            <a:spAutoFit/>
          </a:bodyPr>
          <a:lstStyle/>
          <a:p>
            <a:r>
              <a:rPr lang="fr-FR" b="1" dirty="0" smtClean="0"/>
              <a:t>Prototypes, Proof of Concept</a:t>
            </a:r>
            <a:endParaRPr lang="fr-FR" b="1" dirty="0"/>
          </a:p>
        </p:txBody>
      </p:sp>
      <p:pic>
        <p:nvPicPr>
          <p:cNvPr id="26" name="Imag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0490" y="4290150"/>
            <a:ext cx="719975" cy="720000"/>
          </a:xfrm>
          <a:prstGeom prst="rect">
            <a:avLst/>
          </a:prstGeom>
        </p:spPr>
      </p:pic>
      <p:sp>
        <p:nvSpPr>
          <p:cNvPr id="28" name="Rectangle 27"/>
          <p:cNvSpPr/>
          <p:nvPr/>
        </p:nvSpPr>
        <p:spPr>
          <a:xfrm>
            <a:off x="1718806" y="4290150"/>
            <a:ext cx="1957527" cy="584775"/>
          </a:xfrm>
          <a:prstGeom prst="rect">
            <a:avLst/>
          </a:prstGeom>
        </p:spPr>
        <p:txBody>
          <a:bodyPr wrap="square">
            <a:spAutoFit/>
          </a:bodyPr>
          <a:lstStyle/>
          <a:p>
            <a:r>
              <a:rPr lang="fr-FR" sz="1600" b="1" dirty="0" err="1">
                <a:solidFill>
                  <a:srgbClr val="7F7F7F"/>
                </a:solidFill>
                <a:latin typeface="Arial" panose="020B0604020202020204" pitchFamily="34" charset="0"/>
                <a:cs typeface="Arial" panose="020B0604020202020204" pitchFamily="34" charset="0"/>
              </a:rPr>
              <a:t>zTag</a:t>
            </a:r>
            <a:endParaRPr lang="fr-FR" sz="1600" b="1" dirty="0">
              <a:solidFill>
                <a:srgbClr val="7F7F7F"/>
              </a:solidFill>
              <a:latin typeface="Arial" panose="020B0604020202020204" pitchFamily="34" charset="0"/>
              <a:cs typeface="Arial" panose="020B0604020202020204" pitchFamily="34" charset="0"/>
            </a:endParaRPr>
          </a:p>
          <a:p>
            <a:r>
              <a:rPr lang="fr-FR" sz="1600" b="1" dirty="0" err="1">
                <a:solidFill>
                  <a:srgbClr val="7F7F7F"/>
                </a:solidFill>
                <a:latin typeface="Arial" panose="020B0604020202020204" pitchFamily="34" charset="0"/>
                <a:cs typeface="Arial" panose="020B0604020202020204" pitchFamily="34" charset="0"/>
              </a:rPr>
              <a:t>security</a:t>
            </a:r>
            <a:endParaRPr lang="fr-FR" sz="1600" b="1" dirty="0">
              <a:solidFill>
                <a:srgbClr val="7F7F7F"/>
              </a:solidFill>
              <a:latin typeface="Arial" panose="020B0604020202020204" pitchFamily="34" charset="0"/>
              <a:cs typeface="Arial" panose="020B0604020202020204" pitchFamily="34" charset="0"/>
            </a:endParaRPr>
          </a:p>
        </p:txBody>
      </p:sp>
      <p:sp>
        <p:nvSpPr>
          <p:cNvPr id="29" name="Rectangle 28"/>
          <p:cNvSpPr/>
          <p:nvPr/>
        </p:nvSpPr>
        <p:spPr>
          <a:xfrm>
            <a:off x="4191674" y="4290150"/>
            <a:ext cx="1923612" cy="584775"/>
          </a:xfrm>
          <a:prstGeom prst="rect">
            <a:avLst/>
          </a:prstGeom>
        </p:spPr>
        <p:txBody>
          <a:bodyPr wrap="square">
            <a:spAutoFit/>
          </a:bodyPr>
          <a:lstStyle/>
          <a:p>
            <a:r>
              <a:rPr lang="fr-FR" sz="1600" b="1" dirty="0" err="1">
                <a:solidFill>
                  <a:srgbClr val="7F7F7F"/>
                </a:solidFill>
                <a:latin typeface="Arial" panose="020B0604020202020204" pitchFamily="34" charset="0"/>
                <a:cs typeface="Arial" panose="020B0604020202020204" pitchFamily="34" charset="0"/>
              </a:rPr>
              <a:t>jTag</a:t>
            </a:r>
            <a:endParaRPr lang="fr-FR" sz="1600" b="1" dirty="0">
              <a:solidFill>
                <a:srgbClr val="7F7F7F"/>
              </a:solidFill>
              <a:latin typeface="Arial" panose="020B0604020202020204" pitchFamily="34" charset="0"/>
              <a:cs typeface="Arial" panose="020B0604020202020204" pitchFamily="34" charset="0"/>
            </a:endParaRPr>
          </a:p>
          <a:p>
            <a:r>
              <a:rPr lang="fr-FR" sz="1600" b="1" dirty="0" err="1">
                <a:solidFill>
                  <a:srgbClr val="7F7F7F"/>
                </a:solidFill>
                <a:latin typeface="Arial" panose="020B0604020202020204" pitchFamily="34" charset="0"/>
                <a:cs typeface="Arial" panose="020B0604020202020204" pitchFamily="34" charset="0"/>
              </a:rPr>
              <a:t>anticounterfeiting</a:t>
            </a:r>
            <a:endParaRPr lang="fr-FR" sz="1600" b="1" dirty="0">
              <a:solidFill>
                <a:srgbClr val="7F7F7F"/>
              </a:solidFill>
              <a:latin typeface="Arial" panose="020B0604020202020204" pitchFamily="34" charset="0"/>
              <a:cs typeface="Arial" panose="020B0604020202020204" pitchFamily="34" charset="0"/>
            </a:endParaRPr>
          </a:p>
        </p:txBody>
      </p:sp>
      <p:pic>
        <p:nvPicPr>
          <p:cNvPr id="31" name="Imag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606" y="4290150"/>
            <a:ext cx="719975" cy="720000"/>
          </a:xfrm>
          <a:prstGeom prst="rect">
            <a:avLst/>
          </a:prstGeom>
        </p:spPr>
      </p:pic>
      <p:pic>
        <p:nvPicPr>
          <p:cNvPr id="34" name="Imag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0490" y="3451950"/>
            <a:ext cx="719975" cy="720000"/>
          </a:xfrm>
          <a:prstGeom prst="rect">
            <a:avLst/>
          </a:prstGeom>
        </p:spPr>
      </p:pic>
      <p:pic>
        <p:nvPicPr>
          <p:cNvPr id="35" name="Imag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4425" y="3451950"/>
            <a:ext cx="719975" cy="720000"/>
          </a:xfrm>
          <a:prstGeom prst="rect">
            <a:avLst/>
          </a:prstGeom>
        </p:spPr>
      </p:pic>
      <p:sp>
        <p:nvSpPr>
          <p:cNvPr id="36" name="Rectangle 35"/>
          <p:cNvSpPr/>
          <p:nvPr/>
        </p:nvSpPr>
        <p:spPr>
          <a:xfrm>
            <a:off x="1718806" y="3451950"/>
            <a:ext cx="1924835" cy="584775"/>
          </a:xfrm>
          <a:prstGeom prst="rect">
            <a:avLst/>
          </a:prstGeom>
        </p:spPr>
        <p:txBody>
          <a:bodyPr wrap="square">
            <a:spAutoFit/>
          </a:bodyPr>
          <a:lstStyle/>
          <a:p>
            <a:r>
              <a:rPr lang="fr-FR" sz="1600" b="1" dirty="0">
                <a:solidFill>
                  <a:srgbClr val="7F7F7F"/>
                </a:solidFill>
                <a:latin typeface="Arial" panose="020B0604020202020204" pitchFamily="34" charset="0"/>
                <a:cs typeface="Arial" panose="020B0604020202020204" pitchFamily="34" charset="0"/>
              </a:rPr>
              <a:t>8Tag</a:t>
            </a:r>
          </a:p>
          <a:p>
            <a:r>
              <a:rPr lang="fr-FR" sz="1600" b="1" dirty="0">
                <a:solidFill>
                  <a:srgbClr val="7F7F7F"/>
                </a:solidFill>
                <a:latin typeface="Arial" panose="020B0604020202020204" pitchFamily="34" charset="0"/>
                <a:cs typeface="Arial" panose="020B0604020202020204" pitchFamily="34" charset="0"/>
              </a:rPr>
              <a:t>blockchain</a:t>
            </a:r>
          </a:p>
        </p:txBody>
      </p:sp>
      <p:sp>
        <p:nvSpPr>
          <p:cNvPr id="37" name="Rectangle 36"/>
          <p:cNvSpPr/>
          <p:nvPr/>
        </p:nvSpPr>
        <p:spPr>
          <a:xfrm>
            <a:off x="4190054" y="3451950"/>
            <a:ext cx="1925232" cy="584775"/>
          </a:xfrm>
          <a:prstGeom prst="rect">
            <a:avLst/>
          </a:prstGeom>
        </p:spPr>
        <p:txBody>
          <a:bodyPr wrap="square">
            <a:spAutoFit/>
          </a:bodyPr>
          <a:lstStyle/>
          <a:p>
            <a:r>
              <a:rPr lang="fr-FR" sz="1600" b="1" dirty="0" err="1">
                <a:solidFill>
                  <a:srgbClr val="7F7F7F"/>
                </a:solidFill>
                <a:latin typeface="Arial" panose="020B0604020202020204" pitchFamily="34" charset="0"/>
                <a:cs typeface="Arial" panose="020B0604020202020204" pitchFamily="34" charset="0"/>
              </a:rPr>
              <a:t>mTag</a:t>
            </a:r>
            <a:endParaRPr lang="fr-FR" sz="1600" b="1" dirty="0">
              <a:solidFill>
                <a:srgbClr val="7F7F7F"/>
              </a:solidFill>
              <a:latin typeface="Arial" panose="020B0604020202020204" pitchFamily="34" charset="0"/>
              <a:cs typeface="Arial" panose="020B0604020202020204" pitchFamily="34" charset="0"/>
            </a:endParaRPr>
          </a:p>
          <a:p>
            <a:r>
              <a:rPr lang="fr-FR" sz="1600" b="1" dirty="0" err="1">
                <a:solidFill>
                  <a:srgbClr val="7F7F7F"/>
                </a:solidFill>
                <a:latin typeface="Arial" panose="020B0604020202020204" pitchFamily="34" charset="0"/>
                <a:cs typeface="Arial" panose="020B0604020202020204" pitchFamily="34" charset="0"/>
              </a:rPr>
              <a:t>tracking</a:t>
            </a:r>
            <a:endParaRPr lang="fr-FR" sz="1600" b="1" dirty="0">
              <a:solidFill>
                <a:srgbClr val="7F7F7F"/>
              </a:solidFill>
              <a:latin typeface="Arial" panose="020B0604020202020204" pitchFamily="34" charset="0"/>
              <a:cs typeface="Arial" panose="020B0604020202020204" pitchFamily="34" charset="0"/>
            </a:endParaRPr>
          </a:p>
        </p:txBody>
      </p:sp>
      <p:pic>
        <p:nvPicPr>
          <p:cNvPr id="45" name="Imag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6554" y="3451950"/>
            <a:ext cx="719975" cy="720000"/>
          </a:xfrm>
          <a:prstGeom prst="rect">
            <a:avLst/>
          </a:prstGeom>
        </p:spPr>
      </p:pic>
      <p:sp>
        <p:nvSpPr>
          <p:cNvPr id="48" name="Rectangle 47"/>
          <p:cNvSpPr/>
          <p:nvPr/>
        </p:nvSpPr>
        <p:spPr>
          <a:xfrm>
            <a:off x="6661698" y="3451950"/>
            <a:ext cx="2329902" cy="584775"/>
          </a:xfrm>
          <a:prstGeom prst="rect">
            <a:avLst/>
          </a:prstGeom>
        </p:spPr>
        <p:txBody>
          <a:bodyPr wrap="square">
            <a:spAutoFit/>
          </a:bodyPr>
          <a:lstStyle/>
          <a:p>
            <a:r>
              <a:rPr lang="fr-FR" sz="1600" b="1" dirty="0" err="1">
                <a:solidFill>
                  <a:srgbClr val="7F7F7F"/>
                </a:solidFill>
                <a:latin typeface="Arial" panose="020B0604020202020204" pitchFamily="34" charset="0"/>
                <a:cs typeface="Arial" panose="020B0604020202020204" pitchFamily="34" charset="0"/>
              </a:rPr>
              <a:t>fTag</a:t>
            </a:r>
            <a:endParaRPr lang="fr-FR" sz="1600" b="1" dirty="0">
              <a:solidFill>
                <a:srgbClr val="7F7F7F"/>
              </a:solidFill>
              <a:latin typeface="Arial" panose="020B0604020202020204" pitchFamily="34" charset="0"/>
              <a:cs typeface="Arial" panose="020B0604020202020204" pitchFamily="34" charset="0"/>
            </a:endParaRPr>
          </a:p>
          <a:p>
            <a:r>
              <a:rPr lang="fr-FR" sz="1600" b="1" dirty="0" err="1">
                <a:solidFill>
                  <a:srgbClr val="7F7F7F"/>
                </a:solidFill>
                <a:latin typeface="Arial" panose="020B0604020202020204" pitchFamily="34" charset="0"/>
                <a:cs typeface="Arial" panose="020B0604020202020204" pitchFamily="34" charset="0"/>
              </a:rPr>
              <a:t>food</a:t>
            </a:r>
            <a:r>
              <a:rPr lang="fr-FR" sz="1600" b="1" dirty="0">
                <a:solidFill>
                  <a:srgbClr val="7F7F7F"/>
                </a:solidFill>
                <a:latin typeface="Arial" panose="020B0604020202020204" pitchFamily="34" charset="0"/>
                <a:cs typeface="Arial" panose="020B0604020202020204" pitchFamily="34" charset="0"/>
              </a:rPr>
              <a:t> </a:t>
            </a:r>
            <a:r>
              <a:rPr lang="fr-FR" sz="1600" b="1" dirty="0" err="1">
                <a:solidFill>
                  <a:srgbClr val="7F7F7F"/>
                </a:solidFill>
                <a:latin typeface="Arial" panose="020B0604020202020204" pitchFamily="34" charset="0"/>
                <a:cs typeface="Arial" panose="020B0604020202020204" pitchFamily="34" charset="0"/>
              </a:rPr>
              <a:t>allergens</a:t>
            </a:r>
            <a:endParaRPr lang="fr-FR" sz="1600" b="1" dirty="0">
              <a:solidFill>
                <a:srgbClr val="7F7F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01112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864000" y="2623742"/>
            <a:ext cx="7416000" cy="229638"/>
          </a:xfrm>
          <a:prstGeom prst="rect">
            <a:avLst/>
          </a:prstGeom>
          <a:gradFill flip="none" rotWithShape="1">
            <a:gsLst>
              <a:gs pos="0">
                <a:srgbClr val="0C76B3"/>
              </a:gs>
              <a:gs pos="100000">
                <a:srgbClr val="B81D2E"/>
              </a:gs>
              <a:gs pos="50000">
                <a:srgbClr val="ECECE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2456300" y="1043285"/>
            <a:ext cx="1905000" cy="461665"/>
          </a:xfrm>
          <a:prstGeom prst="rect">
            <a:avLst/>
          </a:prstGeom>
        </p:spPr>
        <p:txBody>
          <a:bodyPr wrap="square">
            <a:spAutoFit/>
          </a:bodyPr>
          <a:lstStyle/>
          <a:p>
            <a:pPr algn="ctr"/>
            <a:r>
              <a:rPr lang="fr-FR" sz="2400" b="1" dirty="0"/>
              <a:t>Product</a:t>
            </a:r>
          </a:p>
        </p:txBody>
      </p:sp>
      <p:sp>
        <p:nvSpPr>
          <p:cNvPr id="27" name="Rectangle 26"/>
          <p:cNvSpPr/>
          <p:nvPr/>
        </p:nvSpPr>
        <p:spPr>
          <a:xfrm>
            <a:off x="6172200" y="1043285"/>
            <a:ext cx="1905000" cy="461665"/>
          </a:xfrm>
          <a:prstGeom prst="rect">
            <a:avLst/>
          </a:prstGeom>
        </p:spPr>
        <p:txBody>
          <a:bodyPr wrap="square">
            <a:spAutoFit/>
          </a:bodyPr>
          <a:lstStyle/>
          <a:p>
            <a:pPr algn="ctr"/>
            <a:r>
              <a:rPr lang="fr-FR" sz="2400" b="1" dirty="0"/>
              <a:t>Unit</a:t>
            </a:r>
          </a:p>
        </p:txBody>
      </p:sp>
      <p:sp>
        <p:nvSpPr>
          <p:cNvPr id="29" name="Rectangle 28"/>
          <p:cNvSpPr/>
          <p:nvPr/>
        </p:nvSpPr>
        <p:spPr>
          <a:xfrm>
            <a:off x="4158100" y="1043285"/>
            <a:ext cx="1905000" cy="461665"/>
          </a:xfrm>
          <a:prstGeom prst="rect">
            <a:avLst/>
          </a:prstGeom>
        </p:spPr>
        <p:txBody>
          <a:bodyPr wrap="square">
            <a:spAutoFit/>
          </a:bodyPr>
          <a:lstStyle/>
          <a:p>
            <a:pPr algn="ctr"/>
            <a:r>
              <a:rPr lang="fr-FR" sz="2400" b="1" dirty="0"/>
              <a:t>Batch</a:t>
            </a:r>
          </a:p>
        </p:txBody>
      </p:sp>
      <p:sp>
        <p:nvSpPr>
          <p:cNvPr id="32" name="Rectangle 31"/>
          <p:cNvSpPr/>
          <p:nvPr/>
        </p:nvSpPr>
        <p:spPr>
          <a:xfrm>
            <a:off x="533400" y="2181551"/>
            <a:ext cx="1905000" cy="461665"/>
          </a:xfrm>
          <a:prstGeom prst="rect">
            <a:avLst/>
          </a:prstGeom>
        </p:spPr>
        <p:txBody>
          <a:bodyPr wrap="square">
            <a:spAutoFit/>
          </a:bodyPr>
          <a:lstStyle/>
          <a:p>
            <a:r>
              <a:rPr lang="fr-FR" sz="2400" b="1" dirty="0" err="1"/>
              <a:t>Every</a:t>
            </a:r>
            <a:endParaRPr lang="fr-FR" sz="2400" b="1" dirty="0"/>
          </a:p>
        </p:txBody>
      </p:sp>
      <p:sp>
        <p:nvSpPr>
          <p:cNvPr id="33" name="Rectangle 32"/>
          <p:cNvSpPr/>
          <p:nvPr/>
        </p:nvSpPr>
        <p:spPr>
          <a:xfrm>
            <a:off x="6705600" y="2171891"/>
            <a:ext cx="1905000" cy="461665"/>
          </a:xfrm>
          <a:prstGeom prst="rect">
            <a:avLst/>
          </a:prstGeom>
        </p:spPr>
        <p:txBody>
          <a:bodyPr wrap="square">
            <a:spAutoFit/>
          </a:bodyPr>
          <a:lstStyle/>
          <a:p>
            <a:pPr algn="r"/>
            <a:r>
              <a:rPr lang="fr-FR" sz="2400" b="1" dirty="0" err="1"/>
              <a:t>Each</a:t>
            </a:r>
            <a:endParaRPr lang="fr-FR" sz="2400" b="1" dirty="0"/>
          </a:p>
        </p:txBody>
      </p:sp>
      <p:sp>
        <p:nvSpPr>
          <p:cNvPr id="34" name="Rectangle 33"/>
          <p:cNvSpPr/>
          <p:nvPr/>
        </p:nvSpPr>
        <p:spPr>
          <a:xfrm>
            <a:off x="6172200" y="3202678"/>
            <a:ext cx="1905000" cy="830997"/>
          </a:xfrm>
          <a:prstGeom prst="rect">
            <a:avLst/>
          </a:prstGeom>
        </p:spPr>
        <p:txBody>
          <a:bodyPr wrap="square">
            <a:spAutoFit/>
          </a:bodyPr>
          <a:lstStyle/>
          <a:p>
            <a:pPr algn="ctr"/>
            <a:r>
              <a:rPr lang="fr-FR" sz="2400" dirty="0" err="1"/>
              <a:t>Unitary</a:t>
            </a:r>
            <a:endParaRPr lang="fr-FR" sz="2400" dirty="0"/>
          </a:p>
          <a:p>
            <a:pPr algn="ctr"/>
            <a:r>
              <a:rPr lang="fr-FR" sz="2400" dirty="0" err="1"/>
              <a:t>Tagging</a:t>
            </a:r>
            <a:endParaRPr lang="fr-FR" sz="2400" dirty="0"/>
          </a:p>
        </p:txBody>
      </p:sp>
      <p:grpSp>
        <p:nvGrpSpPr>
          <p:cNvPr id="9" name="Groupe 8"/>
          <p:cNvGrpSpPr/>
          <p:nvPr/>
        </p:nvGrpSpPr>
        <p:grpSpPr>
          <a:xfrm>
            <a:off x="762000" y="3292646"/>
            <a:ext cx="381000" cy="1169696"/>
            <a:chOff x="552450" y="2905587"/>
            <a:chExt cx="381000" cy="1169696"/>
          </a:xfrm>
        </p:grpSpPr>
        <p:sp>
          <p:nvSpPr>
            <p:cNvPr id="37" name="Ellipse 36"/>
            <p:cNvSpPr/>
            <p:nvPr/>
          </p:nvSpPr>
          <p:spPr>
            <a:xfrm>
              <a:off x="552450" y="3694283"/>
              <a:ext cx="381000" cy="381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p:cNvSpPr/>
            <p:nvPr/>
          </p:nvSpPr>
          <p:spPr>
            <a:xfrm>
              <a:off x="685800" y="2976535"/>
              <a:ext cx="114300" cy="76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685350" y="2905587"/>
              <a:ext cx="115200" cy="1152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p:cNvSpPr/>
            <p:nvPr/>
          </p:nvSpPr>
          <p:spPr>
            <a:xfrm>
              <a:off x="685800" y="3534708"/>
              <a:ext cx="114300" cy="28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Rectangle 34"/>
          <p:cNvSpPr/>
          <p:nvPr/>
        </p:nvSpPr>
        <p:spPr>
          <a:xfrm>
            <a:off x="4158100" y="3181350"/>
            <a:ext cx="1905000" cy="830997"/>
          </a:xfrm>
          <a:prstGeom prst="rect">
            <a:avLst/>
          </a:prstGeom>
        </p:spPr>
        <p:txBody>
          <a:bodyPr wrap="square">
            <a:spAutoFit/>
          </a:bodyPr>
          <a:lstStyle/>
          <a:p>
            <a:pPr algn="ctr"/>
            <a:r>
              <a:rPr lang="fr-FR" sz="2400" dirty="0"/>
              <a:t>Variable Printing</a:t>
            </a:r>
          </a:p>
        </p:txBody>
      </p:sp>
      <p:grpSp>
        <p:nvGrpSpPr>
          <p:cNvPr id="2" name="Groupe 1"/>
          <p:cNvGrpSpPr/>
          <p:nvPr/>
        </p:nvGrpSpPr>
        <p:grpSpPr>
          <a:xfrm>
            <a:off x="8001000" y="3292646"/>
            <a:ext cx="381000" cy="1169696"/>
            <a:chOff x="8001000" y="3486150"/>
            <a:chExt cx="381000" cy="1169696"/>
          </a:xfrm>
        </p:grpSpPr>
        <p:sp>
          <p:nvSpPr>
            <p:cNvPr id="45" name="Ellipse 44"/>
            <p:cNvSpPr/>
            <p:nvPr/>
          </p:nvSpPr>
          <p:spPr>
            <a:xfrm>
              <a:off x="8001000" y="4274846"/>
              <a:ext cx="381000" cy="381000"/>
            </a:xfrm>
            <a:prstGeom prst="ellipse">
              <a:avLst/>
            </a:prstGeom>
            <a:solidFill>
              <a:srgbClr val="B91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p:cNvSpPr/>
            <p:nvPr/>
          </p:nvSpPr>
          <p:spPr>
            <a:xfrm>
              <a:off x="8134350" y="3557098"/>
              <a:ext cx="114300" cy="76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p:cNvSpPr/>
            <p:nvPr/>
          </p:nvSpPr>
          <p:spPr>
            <a:xfrm>
              <a:off x="8133900" y="3486150"/>
              <a:ext cx="115200" cy="1152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p:cNvSpPr/>
            <p:nvPr/>
          </p:nvSpPr>
          <p:spPr>
            <a:xfrm>
              <a:off x="8134350" y="3671098"/>
              <a:ext cx="114300" cy="648000"/>
            </a:xfrm>
            <a:prstGeom prst="rect">
              <a:avLst/>
            </a:prstGeom>
            <a:solidFill>
              <a:srgbClr val="B91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5" name="Rectangle 54"/>
          <p:cNvSpPr/>
          <p:nvPr/>
        </p:nvSpPr>
        <p:spPr>
          <a:xfrm>
            <a:off x="762000" y="1043285"/>
            <a:ext cx="1905000" cy="461665"/>
          </a:xfrm>
          <a:prstGeom prst="rect">
            <a:avLst/>
          </a:prstGeom>
        </p:spPr>
        <p:txBody>
          <a:bodyPr wrap="square">
            <a:spAutoFit/>
          </a:bodyPr>
          <a:lstStyle/>
          <a:p>
            <a:pPr algn="ctr"/>
            <a:r>
              <a:rPr lang="fr-FR" sz="2400" b="1" dirty="0"/>
              <a:t>Brand</a:t>
            </a:r>
          </a:p>
        </p:txBody>
      </p:sp>
      <p:sp>
        <p:nvSpPr>
          <p:cNvPr id="56" name="Rectangle 55"/>
          <p:cNvSpPr/>
          <p:nvPr/>
        </p:nvSpPr>
        <p:spPr>
          <a:xfrm>
            <a:off x="2456300" y="1371421"/>
            <a:ext cx="1905000" cy="1200329"/>
          </a:xfrm>
          <a:prstGeom prst="rect">
            <a:avLst/>
          </a:prstGeom>
        </p:spPr>
        <p:txBody>
          <a:bodyPr wrap="square">
            <a:spAutoFit/>
          </a:bodyPr>
          <a:lstStyle/>
          <a:p>
            <a:pPr algn="ctr"/>
            <a:r>
              <a:rPr lang="fr-FR" sz="2400" dirty="0"/>
              <a:t>SKU / GTIN</a:t>
            </a:r>
          </a:p>
          <a:p>
            <a:pPr algn="ctr"/>
            <a:r>
              <a:rPr lang="fr-FR" sz="2400" dirty="0" err="1"/>
              <a:t>Ingredients</a:t>
            </a:r>
            <a:r>
              <a:rPr lang="fr-FR" sz="2400" dirty="0"/>
              <a:t/>
            </a:r>
            <a:br>
              <a:rPr lang="fr-FR" sz="2400" dirty="0"/>
            </a:br>
            <a:r>
              <a:rPr lang="fr-FR" sz="2400" dirty="0" err="1"/>
              <a:t>Allergens</a:t>
            </a:r>
            <a:endParaRPr lang="fr-FR" sz="2400" dirty="0"/>
          </a:p>
        </p:txBody>
      </p:sp>
      <p:sp>
        <p:nvSpPr>
          <p:cNvPr id="58" name="Rectangle 57"/>
          <p:cNvSpPr/>
          <p:nvPr/>
        </p:nvSpPr>
        <p:spPr>
          <a:xfrm>
            <a:off x="6172200" y="1371421"/>
            <a:ext cx="1905000" cy="1200329"/>
          </a:xfrm>
          <a:prstGeom prst="rect">
            <a:avLst/>
          </a:prstGeom>
        </p:spPr>
        <p:txBody>
          <a:bodyPr wrap="square">
            <a:spAutoFit/>
          </a:bodyPr>
          <a:lstStyle/>
          <a:p>
            <a:pPr algn="ctr"/>
            <a:r>
              <a:rPr lang="fr-FR" sz="2400" dirty="0" err="1"/>
              <a:t>sGTIN</a:t>
            </a:r>
            <a:endParaRPr lang="fr-FR" sz="2400" dirty="0"/>
          </a:p>
          <a:p>
            <a:pPr algn="ctr"/>
            <a:r>
              <a:rPr lang="fr-FR" sz="2400" dirty="0"/>
              <a:t>UUID</a:t>
            </a:r>
          </a:p>
          <a:p>
            <a:pPr algn="ctr"/>
            <a:r>
              <a:rPr lang="fr-FR" sz="2400" dirty="0" err="1"/>
              <a:t>Exp</a:t>
            </a:r>
            <a:r>
              <a:rPr lang="fr-FR" sz="2400" dirty="0"/>
              <a:t>.</a:t>
            </a:r>
          </a:p>
        </p:txBody>
      </p:sp>
      <p:sp>
        <p:nvSpPr>
          <p:cNvPr id="60" name="Titre 6"/>
          <p:cNvSpPr>
            <a:spLocks noGrp="1"/>
          </p:cNvSpPr>
          <p:nvPr>
            <p:ph type="title"/>
          </p:nvPr>
        </p:nvSpPr>
        <p:spPr/>
        <p:txBody>
          <a:bodyPr>
            <a:normAutofit/>
          </a:bodyPr>
          <a:lstStyle/>
          <a:p>
            <a:r>
              <a:rPr lang="fr-FR" dirty="0" err="1">
                <a:latin typeface="+mn-lt"/>
                <a:cs typeface="Arial" panose="020B0604020202020204" pitchFamily="34" charset="0"/>
              </a:rPr>
              <a:t>x</a:t>
            </a:r>
            <a:r>
              <a:rPr lang="fr-FR" dirty="0" err="1" smtClean="0">
                <a:latin typeface="+mn-lt"/>
                <a:cs typeface="Arial" panose="020B0604020202020204" pitchFamily="34" charset="0"/>
              </a:rPr>
              <a:t>Tag</a:t>
            </a:r>
            <a:r>
              <a:rPr lang="fr-FR" dirty="0" smtClean="0">
                <a:latin typeface="+mn-lt"/>
                <a:cs typeface="Arial" panose="020B0604020202020204" pitchFamily="34" charset="0"/>
              </a:rPr>
              <a:t> </a:t>
            </a:r>
            <a:br>
              <a:rPr lang="fr-FR" dirty="0" smtClean="0">
                <a:latin typeface="+mn-lt"/>
                <a:cs typeface="Arial" panose="020B0604020202020204" pitchFamily="34" charset="0"/>
              </a:rPr>
            </a:br>
            <a:r>
              <a:rPr lang="fr-FR" dirty="0" smtClean="0">
                <a:latin typeface="+mn-lt"/>
                <a:cs typeface="Arial" panose="020B0604020202020204" pitchFamily="34" charset="0"/>
              </a:rPr>
              <a:t>in the packaging </a:t>
            </a:r>
            <a:r>
              <a:rPr lang="fr-FR" dirty="0" err="1" smtClean="0">
                <a:latin typeface="+mn-lt"/>
                <a:cs typeface="Arial" panose="020B0604020202020204" pitchFamily="34" charset="0"/>
              </a:rPr>
              <a:t>ecosystem</a:t>
            </a:r>
            <a:endParaRPr lang="fr-FR" dirty="0">
              <a:latin typeface="+mn-lt"/>
              <a:cs typeface="Arial" panose="020B0604020202020204" pitchFamily="34" charset="0"/>
            </a:endParaRPr>
          </a:p>
        </p:txBody>
      </p:sp>
      <p:sp>
        <p:nvSpPr>
          <p:cNvPr id="67" name="Rectangle 66"/>
          <p:cNvSpPr/>
          <p:nvPr/>
        </p:nvSpPr>
        <p:spPr>
          <a:xfrm>
            <a:off x="863999" y="2853226"/>
            <a:ext cx="2420381" cy="461665"/>
          </a:xfrm>
          <a:prstGeom prst="rect">
            <a:avLst/>
          </a:prstGeom>
        </p:spPr>
        <p:txBody>
          <a:bodyPr wrap="square">
            <a:spAutoFit/>
          </a:bodyPr>
          <a:lstStyle/>
          <a:p>
            <a:r>
              <a:rPr lang="fr-FR" sz="2400" b="1" dirty="0">
                <a:solidFill>
                  <a:srgbClr val="197DB6"/>
                </a:solidFill>
              </a:rPr>
              <a:t>Cold Data</a:t>
            </a:r>
          </a:p>
        </p:txBody>
      </p:sp>
      <p:sp>
        <p:nvSpPr>
          <p:cNvPr id="68" name="Rectangle 67"/>
          <p:cNvSpPr/>
          <p:nvPr/>
        </p:nvSpPr>
        <p:spPr>
          <a:xfrm>
            <a:off x="5807951" y="2843566"/>
            <a:ext cx="2472049" cy="461665"/>
          </a:xfrm>
          <a:prstGeom prst="rect">
            <a:avLst/>
          </a:prstGeom>
        </p:spPr>
        <p:txBody>
          <a:bodyPr wrap="square">
            <a:spAutoFit/>
          </a:bodyPr>
          <a:lstStyle/>
          <a:p>
            <a:pPr algn="r"/>
            <a:r>
              <a:rPr lang="fr-FR" sz="2400" b="1" dirty="0">
                <a:solidFill>
                  <a:srgbClr val="B92333"/>
                </a:solidFill>
              </a:rPr>
              <a:t>Warm Data</a:t>
            </a:r>
          </a:p>
        </p:txBody>
      </p:sp>
      <p:pic>
        <p:nvPicPr>
          <p:cNvPr id="49" name="Imag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915" y="4095750"/>
            <a:ext cx="585770" cy="585790"/>
          </a:xfrm>
          <a:prstGeom prst="rect">
            <a:avLst/>
          </a:prstGeom>
        </p:spPr>
      </p:pic>
      <p:pic>
        <p:nvPicPr>
          <p:cNvPr id="50" name="Imag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7112" y="4120444"/>
            <a:ext cx="561076" cy="561096"/>
          </a:xfrm>
          <a:prstGeom prst="rect">
            <a:avLst/>
          </a:prstGeom>
        </p:spPr>
      </p:pic>
      <p:pic>
        <p:nvPicPr>
          <p:cNvPr id="69" name="Image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0062" y="4120444"/>
            <a:ext cx="561076" cy="561096"/>
          </a:xfrm>
          <a:prstGeom prst="rect">
            <a:avLst/>
          </a:prstGeom>
        </p:spPr>
      </p:pic>
      <p:pic>
        <p:nvPicPr>
          <p:cNvPr id="70" name="Imag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4162" y="4120444"/>
            <a:ext cx="561076" cy="561096"/>
          </a:xfrm>
          <a:prstGeom prst="rect">
            <a:avLst/>
          </a:prstGeom>
        </p:spPr>
      </p:pic>
      <p:sp>
        <p:nvSpPr>
          <p:cNvPr id="74" name="Rectangle 73"/>
          <p:cNvSpPr/>
          <p:nvPr/>
        </p:nvSpPr>
        <p:spPr>
          <a:xfrm>
            <a:off x="2573787" y="1043285"/>
            <a:ext cx="1670027" cy="3738265"/>
          </a:xfrm>
          <a:prstGeom prst="rect">
            <a:avLst/>
          </a:prstGeom>
          <a:noFill/>
          <a:ln w="38100">
            <a:solidFill>
              <a:srgbClr val="91541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627462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 name="Picture 34" descr="noelGS1-EN[1]_shape_00086.emf"/>
          <p:cNvPicPr>
            <a:picLocks noChangeAspect="1"/>
          </p:cNvPicPr>
          <p:nvPr/>
        </p:nvPicPr>
        <p:blipFill>
          <a:blip r:embed="rId3" cstate="print"/>
          <a:stretch>
            <a:fillRect/>
          </a:stretch>
        </p:blipFill>
        <p:spPr>
          <a:xfrm>
            <a:off x="0" y="2114550"/>
            <a:ext cx="9144000" cy="1782893"/>
          </a:xfrm>
          <a:prstGeom prst="rect">
            <a:avLst/>
          </a:prstGeom>
        </p:spPr>
      </p:pic>
      <p:pic>
        <p:nvPicPr>
          <p:cNvPr id="27" name="Picture 2" descr="C:\Documents and Settings\Laurent T.LAURENT-11A161F\Bureau\NEW TREE\Image tags\NFC+QR_s2.emf"/>
          <p:cNvPicPr>
            <a:picLocks noChangeAspect="1" noChangeArrowheads="1"/>
          </p:cNvPicPr>
          <p:nvPr/>
        </p:nvPicPr>
        <p:blipFill>
          <a:blip r:embed="rId4" cstate="print"/>
          <a:srcRect/>
          <a:stretch>
            <a:fillRect/>
          </a:stretch>
        </p:blipFill>
        <p:spPr bwMode="auto">
          <a:xfrm>
            <a:off x="3581400" y="2111550"/>
            <a:ext cx="1908000" cy="1908000"/>
          </a:xfrm>
          <a:prstGeom prst="rect">
            <a:avLst/>
          </a:prstGeom>
          <a:noFill/>
        </p:spPr>
      </p:pic>
      <p:sp>
        <p:nvSpPr>
          <p:cNvPr id="36" name="Rectangle 35"/>
          <p:cNvSpPr/>
          <p:nvPr/>
        </p:nvSpPr>
        <p:spPr>
          <a:xfrm>
            <a:off x="510794" y="3638550"/>
            <a:ext cx="2384806" cy="707886"/>
          </a:xfrm>
          <a:prstGeom prst="rect">
            <a:avLst/>
          </a:prstGeom>
        </p:spPr>
        <p:txBody>
          <a:bodyPr wrap="square">
            <a:spAutoFit/>
          </a:bodyPr>
          <a:lstStyle/>
          <a:p>
            <a:r>
              <a:rPr lang="fr-FR" sz="2000" b="1" dirty="0" err="1" smtClean="0">
                <a:solidFill>
                  <a:schemeClr val="bg1">
                    <a:lumMod val="65000"/>
                  </a:schemeClr>
                </a:solidFill>
              </a:rPr>
              <a:t>With</a:t>
            </a:r>
            <a:r>
              <a:rPr lang="fr-FR" sz="2000" b="1" dirty="0" smtClean="0">
                <a:solidFill>
                  <a:schemeClr val="bg1">
                    <a:lumMod val="65000"/>
                  </a:schemeClr>
                </a:solidFill>
              </a:rPr>
              <a:t>…</a:t>
            </a:r>
          </a:p>
          <a:p>
            <a:r>
              <a:rPr lang="fr-FR" sz="2000" b="1" dirty="0" smtClean="0"/>
              <a:t>Visual Identifier </a:t>
            </a:r>
            <a:endParaRPr lang="fr-FR" sz="2000" b="1" dirty="0"/>
          </a:p>
        </p:txBody>
      </p:sp>
      <p:sp>
        <p:nvSpPr>
          <p:cNvPr id="38" name="Rectangle 37"/>
          <p:cNvSpPr/>
          <p:nvPr/>
        </p:nvSpPr>
        <p:spPr>
          <a:xfrm>
            <a:off x="6310606" y="3638550"/>
            <a:ext cx="2398800" cy="1015663"/>
          </a:xfrm>
          <a:prstGeom prst="rect">
            <a:avLst/>
          </a:prstGeom>
        </p:spPr>
        <p:txBody>
          <a:bodyPr wrap="square">
            <a:spAutoFit/>
          </a:bodyPr>
          <a:lstStyle/>
          <a:p>
            <a:pPr algn="r"/>
            <a:r>
              <a:rPr lang="fr-FR" sz="2000" b="1" dirty="0" err="1" smtClean="0">
                <a:solidFill>
                  <a:schemeClr val="bg1">
                    <a:lumMod val="65000"/>
                  </a:schemeClr>
                </a:solidFill>
              </a:rPr>
              <a:t>Exist</a:t>
            </a:r>
            <a:r>
              <a:rPr lang="fr-FR" sz="2000" b="1" dirty="0" smtClean="0">
                <a:solidFill>
                  <a:schemeClr val="bg1">
                    <a:lumMod val="65000"/>
                  </a:schemeClr>
                </a:solidFill>
              </a:rPr>
              <a:t>…</a:t>
            </a:r>
            <a:endParaRPr lang="fr-FR" sz="2000" b="1" dirty="0">
              <a:solidFill>
                <a:schemeClr val="bg1">
                  <a:lumMod val="65000"/>
                </a:schemeClr>
              </a:solidFill>
            </a:endParaRPr>
          </a:p>
          <a:p>
            <a:pPr algn="r"/>
            <a:r>
              <a:rPr lang="fr-FR" sz="2000" b="1" dirty="0" smtClean="0"/>
              <a:t>Blockchain</a:t>
            </a:r>
            <a:br>
              <a:rPr lang="fr-FR" sz="2000" b="1" dirty="0" smtClean="0"/>
            </a:br>
            <a:r>
              <a:rPr lang="fr-FR" sz="2000" b="1" dirty="0" smtClean="0"/>
              <a:t>public </a:t>
            </a:r>
            <a:r>
              <a:rPr lang="fr-FR" sz="2000" b="1" dirty="0" err="1" smtClean="0"/>
              <a:t>ledger</a:t>
            </a:r>
            <a:endParaRPr lang="fr-FR" sz="2000" b="1" dirty="0"/>
          </a:p>
        </p:txBody>
      </p:sp>
      <p:sp>
        <p:nvSpPr>
          <p:cNvPr id="39" name="Rectangle 38"/>
          <p:cNvSpPr/>
          <p:nvPr/>
        </p:nvSpPr>
        <p:spPr>
          <a:xfrm>
            <a:off x="510794" y="2449748"/>
            <a:ext cx="2110994" cy="1015663"/>
          </a:xfrm>
          <a:prstGeom prst="rect">
            <a:avLst/>
          </a:prstGeom>
        </p:spPr>
        <p:txBody>
          <a:bodyPr wrap="square">
            <a:spAutoFit/>
          </a:bodyPr>
          <a:lstStyle/>
          <a:p>
            <a:r>
              <a:rPr lang="fr-FR" sz="2000" b="1" dirty="0" err="1" smtClean="0">
                <a:solidFill>
                  <a:schemeClr val="bg1">
                    <a:lumMod val="65000"/>
                  </a:schemeClr>
                </a:solidFill>
              </a:rPr>
              <a:t>When</a:t>
            </a:r>
            <a:r>
              <a:rPr lang="fr-FR" sz="2000" b="1" dirty="0" smtClean="0">
                <a:solidFill>
                  <a:schemeClr val="bg1">
                    <a:lumMod val="65000"/>
                  </a:schemeClr>
                </a:solidFill>
              </a:rPr>
              <a:t>…</a:t>
            </a:r>
          </a:p>
          <a:p>
            <a:r>
              <a:rPr lang="fr-FR" sz="2000" b="1" dirty="0" err="1" smtClean="0"/>
              <a:t>Timestamp</a:t>
            </a:r>
            <a:r>
              <a:rPr lang="fr-FR" sz="2000" b="1" dirty="0"/>
              <a:t/>
            </a:r>
            <a:br>
              <a:rPr lang="fr-FR" sz="2000" b="1" dirty="0"/>
            </a:br>
            <a:r>
              <a:rPr lang="fr-FR" sz="2000" b="1" dirty="0" err="1"/>
              <a:t>Period</a:t>
            </a:r>
            <a:r>
              <a:rPr lang="fr-FR" sz="2000" b="1" dirty="0"/>
              <a:t> of </a:t>
            </a:r>
            <a:r>
              <a:rPr lang="fr-FR" sz="2000" b="1" dirty="0" smtClean="0"/>
              <a:t>Time</a:t>
            </a:r>
          </a:p>
        </p:txBody>
      </p:sp>
      <p:sp>
        <p:nvSpPr>
          <p:cNvPr id="40" name="Rectangle 39"/>
          <p:cNvSpPr/>
          <p:nvPr/>
        </p:nvSpPr>
        <p:spPr>
          <a:xfrm>
            <a:off x="6096000" y="1047750"/>
            <a:ext cx="2613406" cy="1015663"/>
          </a:xfrm>
          <a:prstGeom prst="rect">
            <a:avLst/>
          </a:prstGeom>
        </p:spPr>
        <p:txBody>
          <a:bodyPr wrap="square">
            <a:spAutoFit/>
          </a:bodyPr>
          <a:lstStyle/>
          <a:p>
            <a:pPr algn="r"/>
            <a:r>
              <a:rPr lang="fr-FR" sz="2000" b="1" dirty="0" err="1" smtClean="0">
                <a:solidFill>
                  <a:schemeClr val="bg1">
                    <a:lumMod val="65000"/>
                  </a:schemeClr>
                </a:solidFill>
              </a:rPr>
              <a:t>What</a:t>
            </a:r>
            <a:r>
              <a:rPr lang="fr-FR" sz="2000" b="1" dirty="0" smtClean="0">
                <a:solidFill>
                  <a:schemeClr val="bg1">
                    <a:lumMod val="65000"/>
                  </a:schemeClr>
                </a:solidFill>
              </a:rPr>
              <a:t>…</a:t>
            </a:r>
          </a:p>
          <a:p>
            <a:pPr algn="r"/>
            <a:r>
              <a:rPr lang="fr-FR" sz="2000" b="1" dirty="0" smtClean="0"/>
              <a:t>Label Signature</a:t>
            </a:r>
            <a:br>
              <a:rPr lang="fr-FR" sz="2000" b="1" dirty="0" smtClean="0"/>
            </a:br>
            <a:r>
              <a:rPr lang="fr-FR" sz="2000" b="1" dirty="0" smtClean="0"/>
              <a:t>Product Signature</a:t>
            </a:r>
          </a:p>
        </p:txBody>
      </p:sp>
      <p:cxnSp>
        <p:nvCxnSpPr>
          <p:cNvPr id="18" name="Straight Arrow Connector 14"/>
          <p:cNvCxnSpPr/>
          <p:nvPr/>
        </p:nvCxnSpPr>
        <p:spPr>
          <a:xfrm>
            <a:off x="2238600" y="2918251"/>
            <a:ext cx="1800000" cy="0"/>
          </a:xfrm>
          <a:prstGeom prst="straightConnector1">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14"/>
          <p:cNvCxnSpPr/>
          <p:nvPr/>
        </p:nvCxnSpPr>
        <p:spPr>
          <a:xfrm rot="18900000">
            <a:off x="2502203" y="3817747"/>
            <a:ext cx="1800000" cy="0"/>
          </a:xfrm>
          <a:prstGeom prst="straightConnector1">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14"/>
          <p:cNvCxnSpPr/>
          <p:nvPr/>
        </p:nvCxnSpPr>
        <p:spPr>
          <a:xfrm rot="2700000" flipV="1">
            <a:off x="2502203" y="1912747"/>
            <a:ext cx="1800000" cy="0"/>
          </a:xfrm>
          <a:prstGeom prst="straightConnector1">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14"/>
          <p:cNvCxnSpPr/>
          <p:nvPr/>
        </p:nvCxnSpPr>
        <p:spPr>
          <a:xfrm flipH="1">
            <a:off x="5105400" y="2918251"/>
            <a:ext cx="1800000" cy="0"/>
          </a:xfrm>
          <a:prstGeom prst="straightConnector1">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14"/>
          <p:cNvCxnSpPr/>
          <p:nvPr/>
        </p:nvCxnSpPr>
        <p:spPr>
          <a:xfrm rot="2700000" flipH="1">
            <a:off x="4841797" y="3817747"/>
            <a:ext cx="1800000" cy="0"/>
          </a:xfrm>
          <a:prstGeom prst="straightConnector1">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14"/>
          <p:cNvCxnSpPr/>
          <p:nvPr/>
        </p:nvCxnSpPr>
        <p:spPr>
          <a:xfrm rot="18900000" flipH="1" flipV="1">
            <a:off x="4841797" y="1912748"/>
            <a:ext cx="1800000" cy="0"/>
          </a:xfrm>
          <a:prstGeom prst="straightConnector1">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310606" y="2449749"/>
            <a:ext cx="2398800" cy="1015663"/>
          </a:xfrm>
          <a:prstGeom prst="rect">
            <a:avLst/>
          </a:prstGeom>
        </p:spPr>
        <p:txBody>
          <a:bodyPr wrap="square">
            <a:spAutoFit/>
          </a:bodyPr>
          <a:lstStyle/>
          <a:p>
            <a:pPr algn="r"/>
            <a:r>
              <a:rPr lang="fr-FR" sz="2000" b="1" dirty="0" err="1" smtClean="0">
                <a:solidFill>
                  <a:schemeClr val="bg1">
                    <a:lumMod val="65000"/>
                  </a:schemeClr>
                </a:solidFill>
              </a:rPr>
              <a:t>What</a:t>
            </a:r>
            <a:r>
              <a:rPr lang="fr-FR" sz="2000" b="1" dirty="0" smtClean="0">
                <a:solidFill>
                  <a:schemeClr val="bg1">
                    <a:lumMod val="65000"/>
                  </a:schemeClr>
                </a:solidFill>
              </a:rPr>
              <a:t>…</a:t>
            </a:r>
          </a:p>
          <a:p>
            <a:pPr algn="r"/>
            <a:r>
              <a:rPr lang="fr-FR" sz="2000" b="1" dirty="0" smtClean="0"/>
              <a:t>ERP Identifier,</a:t>
            </a:r>
            <a:br>
              <a:rPr lang="fr-FR" sz="2000" b="1" dirty="0" smtClean="0"/>
            </a:br>
            <a:r>
              <a:rPr lang="fr-FR" sz="2000" b="1" dirty="0" smtClean="0"/>
              <a:t>GTIN Identifier</a:t>
            </a:r>
          </a:p>
        </p:txBody>
      </p:sp>
      <p:sp>
        <p:nvSpPr>
          <p:cNvPr id="19" name="Rectangle 18"/>
          <p:cNvSpPr/>
          <p:nvPr/>
        </p:nvSpPr>
        <p:spPr>
          <a:xfrm>
            <a:off x="510794" y="1047750"/>
            <a:ext cx="1905000" cy="1015663"/>
          </a:xfrm>
          <a:prstGeom prst="rect">
            <a:avLst/>
          </a:prstGeom>
        </p:spPr>
        <p:txBody>
          <a:bodyPr wrap="square">
            <a:spAutoFit/>
          </a:bodyPr>
          <a:lstStyle/>
          <a:p>
            <a:r>
              <a:rPr lang="fr-FR" sz="2000" b="1" dirty="0" err="1" smtClean="0">
                <a:solidFill>
                  <a:schemeClr val="bg1">
                    <a:lumMod val="65000"/>
                  </a:schemeClr>
                </a:solidFill>
              </a:rPr>
              <a:t>Where</a:t>
            </a:r>
            <a:r>
              <a:rPr lang="fr-FR" sz="2000" b="1" dirty="0" smtClean="0">
                <a:solidFill>
                  <a:schemeClr val="bg1">
                    <a:lumMod val="65000"/>
                  </a:schemeClr>
                </a:solidFill>
              </a:rPr>
              <a:t>…</a:t>
            </a:r>
            <a:br>
              <a:rPr lang="fr-FR" sz="2000" b="1" dirty="0" smtClean="0">
                <a:solidFill>
                  <a:schemeClr val="bg1">
                    <a:lumMod val="65000"/>
                  </a:schemeClr>
                </a:solidFill>
              </a:rPr>
            </a:br>
            <a:r>
              <a:rPr lang="fr-FR" sz="2000" b="1" dirty="0" err="1" smtClean="0"/>
              <a:t>Geocoding</a:t>
            </a:r>
            <a:r>
              <a:rPr lang="fr-FR" sz="2000" b="1" dirty="0" smtClean="0"/>
              <a:t/>
            </a:r>
            <a:br>
              <a:rPr lang="fr-FR" sz="2000" b="1" dirty="0" smtClean="0"/>
            </a:br>
            <a:r>
              <a:rPr lang="fr-FR" sz="2000" b="1" dirty="0" smtClean="0"/>
              <a:t>Region</a:t>
            </a:r>
          </a:p>
        </p:txBody>
      </p:sp>
      <p:sp>
        <p:nvSpPr>
          <p:cNvPr id="22" name="Rectangle 21"/>
          <p:cNvSpPr/>
          <p:nvPr/>
        </p:nvSpPr>
        <p:spPr>
          <a:xfrm>
            <a:off x="3582900" y="4026753"/>
            <a:ext cx="1905000" cy="954107"/>
          </a:xfrm>
          <a:prstGeom prst="rect">
            <a:avLst/>
          </a:prstGeom>
        </p:spPr>
        <p:txBody>
          <a:bodyPr wrap="square">
            <a:spAutoFit/>
          </a:bodyPr>
          <a:lstStyle/>
          <a:p>
            <a:pPr algn="ctr"/>
            <a:r>
              <a:rPr lang="fr-FR" sz="2800" b="1" dirty="0" err="1" smtClean="0"/>
              <a:t>xTag</a:t>
            </a:r>
            <a:r>
              <a:rPr lang="fr-FR" sz="2800" b="1" dirty="0" smtClean="0"/>
              <a:t> </a:t>
            </a:r>
            <a:r>
              <a:rPr lang="fr-FR" sz="2800" b="1" dirty="0" err="1" smtClean="0"/>
              <a:t>Coded</a:t>
            </a:r>
            <a:endParaRPr lang="fr-FR" sz="2800" b="1" dirty="0" smtClean="0"/>
          </a:p>
          <a:p>
            <a:pPr algn="ctr"/>
            <a:r>
              <a:rPr lang="fr-FR" sz="2800" b="1" dirty="0" err="1" smtClean="0"/>
              <a:t>Cyphered</a:t>
            </a:r>
            <a:endParaRPr lang="fr-FR" sz="2800" b="1" dirty="0"/>
          </a:p>
        </p:txBody>
      </p:sp>
      <p:sp>
        <p:nvSpPr>
          <p:cNvPr id="23" name="Rectangle 22"/>
          <p:cNvSpPr/>
          <p:nvPr/>
        </p:nvSpPr>
        <p:spPr>
          <a:xfrm>
            <a:off x="3582900" y="1276350"/>
            <a:ext cx="1905000" cy="954107"/>
          </a:xfrm>
          <a:prstGeom prst="rect">
            <a:avLst/>
          </a:prstGeom>
        </p:spPr>
        <p:txBody>
          <a:bodyPr wrap="square">
            <a:spAutoFit/>
          </a:bodyPr>
          <a:lstStyle/>
          <a:p>
            <a:pPr algn="ctr"/>
            <a:r>
              <a:rPr lang="fr-FR" sz="2800" b="1" dirty="0" smtClean="0"/>
              <a:t>URL </a:t>
            </a:r>
            <a:r>
              <a:rPr lang="fr-FR" sz="2800" b="1" dirty="0" err="1" smtClean="0"/>
              <a:t>based</a:t>
            </a:r>
            <a:r>
              <a:rPr lang="fr-FR" sz="2800" b="1" dirty="0" smtClean="0"/>
              <a:t/>
            </a:r>
            <a:br>
              <a:rPr lang="fr-FR" sz="2800" b="1" dirty="0" smtClean="0"/>
            </a:br>
            <a:r>
              <a:rPr lang="fr-FR" sz="2800" b="1" dirty="0" smtClean="0"/>
              <a:t>Unique ID</a:t>
            </a:r>
            <a:endParaRPr lang="fr-FR" sz="2800" b="1" dirty="0"/>
          </a:p>
        </p:txBody>
      </p:sp>
      <p:sp>
        <p:nvSpPr>
          <p:cNvPr id="6" name="Titre 5"/>
          <p:cNvSpPr>
            <a:spLocks noGrp="1"/>
          </p:cNvSpPr>
          <p:nvPr>
            <p:ph type="title"/>
          </p:nvPr>
        </p:nvSpPr>
        <p:spPr/>
        <p:txBody>
          <a:bodyPr>
            <a:normAutofit/>
          </a:bodyPr>
          <a:lstStyle/>
          <a:p>
            <a:r>
              <a:rPr lang="fr-FR" dirty="0" err="1" smtClean="0"/>
              <a:t>from</a:t>
            </a:r>
            <a:r>
              <a:rPr lang="fr-FR" dirty="0" smtClean="0"/>
              <a:t> silos to convergence</a:t>
            </a:r>
            <a:br>
              <a:rPr lang="fr-FR" dirty="0" smtClean="0"/>
            </a:br>
            <a:r>
              <a:rPr lang="fr-FR" dirty="0" smtClean="0"/>
              <a:t>Smart and Unique </a:t>
            </a:r>
            <a:r>
              <a:rPr lang="fr-FR" dirty="0" err="1" smtClean="0"/>
              <a:t>Identifiers</a:t>
            </a:r>
            <a:endParaRPr lang="en-US" dirty="0"/>
          </a:p>
        </p:txBody>
      </p:sp>
      <p:pic>
        <p:nvPicPr>
          <p:cNvPr id="28" name="Imag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0724" y="2114550"/>
            <a:ext cx="561076" cy="561096"/>
          </a:xfrm>
          <a:prstGeom prst="rect">
            <a:avLst/>
          </a:prstGeom>
        </p:spPr>
      </p:pic>
      <p:pic>
        <p:nvPicPr>
          <p:cNvPr id="29" name="Imag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0724" y="3153654"/>
            <a:ext cx="561076" cy="561096"/>
          </a:xfrm>
          <a:prstGeom prst="rect">
            <a:avLst/>
          </a:prstGeom>
        </p:spPr>
      </p:pic>
      <p:pic>
        <p:nvPicPr>
          <p:cNvPr id="30" name="Imag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2200" y="2114550"/>
            <a:ext cx="561580" cy="561600"/>
          </a:xfrm>
          <a:prstGeom prst="rect">
            <a:avLst/>
          </a:prstGeom>
        </p:spPr>
      </p:pic>
      <p:pic>
        <p:nvPicPr>
          <p:cNvPr id="31" name="Imag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2200" y="3153654"/>
            <a:ext cx="561076" cy="561096"/>
          </a:xfrm>
          <a:prstGeom prst="rect">
            <a:avLst/>
          </a:prstGeom>
        </p:spPr>
      </p:pic>
      <p:pic>
        <p:nvPicPr>
          <p:cNvPr id="26" name="Imag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30972" y="2952750"/>
            <a:ext cx="808856" cy="876410"/>
          </a:xfrm>
          <a:prstGeom prst="rect">
            <a:avLst/>
          </a:prstGeom>
        </p:spPr>
      </p:pic>
    </p:spTree>
    <p:extLst>
      <p:ext uri="{BB962C8B-B14F-4D97-AF65-F5344CB8AC3E}">
        <p14:creationId xmlns:p14="http://schemas.microsoft.com/office/powerpoint/2010/main" val="226396617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Image 10"/>
          <p:cNvPicPr>
            <a:picLocks noChangeAspect="1"/>
          </p:cNvPicPr>
          <p:nvPr/>
        </p:nvPicPr>
        <p:blipFill>
          <a:blip r:embed="rId3">
            <a:lum contrast="40000"/>
            <a:extLst>
              <a:ext uri="{28A0092B-C50C-407E-A947-70E740481C1C}">
                <a14:useLocalDpi xmlns:a14="http://schemas.microsoft.com/office/drawing/2010/main" val="0"/>
              </a:ext>
            </a:extLst>
          </a:blip>
          <a:stretch>
            <a:fillRect/>
          </a:stretch>
        </p:blipFill>
        <p:spPr>
          <a:xfrm>
            <a:off x="0" y="2199378"/>
            <a:ext cx="9144000" cy="2944122"/>
          </a:xfrm>
          <a:prstGeom prst="rect">
            <a:avLst/>
          </a:prstGeom>
        </p:spPr>
      </p:pic>
      <p:sp>
        <p:nvSpPr>
          <p:cNvPr id="10" name="Sous-titre 1"/>
          <p:cNvSpPr txBox="1">
            <a:spLocks/>
          </p:cNvSpPr>
          <p:nvPr/>
        </p:nvSpPr>
        <p:spPr>
          <a:xfrm>
            <a:off x="2803298" y="343780"/>
            <a:ext cx="3783231" cy="114450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endParaRPr lang="fr-FR" sz="3100" b="1" dirty="0">
              <a:solidFill>
                <a:srgbClr val="0D57A6"/>
              </a:solidFill>
            </a:endParaRPr>
          </a:p>
        </p:txBody>
      </p:sp>
      <p:sp>
        <p:nvSpPr>
          <p:cNvPr id="6" name="Titre 5"/>
          <p:cNvSpPr>
            <a:spLocks noGrp="1"/>
          </p:cNvSpPr>
          <p:nvPr>
            <p:ph type="ctrTitle"/>
          </p:nvPr>
        </p:nvSpPr>
        <p:spPr>
          <a:xfrm>
            <a:off x="685800" y="3333750"/>
            <a:ext cx="7772400" cy="1102519"/>
          </a:xfrm>
        </p:spPr>
        <p:txBody>
          <a:bodyPr>
            <a:noAutofit/>
          </a:bodyPr>
          <a:lstStyle/>
          <a:p>
            <a:pPr algn="ctr"/>
            <a:r>
              <a:rPr lang="en-US" sz="2800" dirty="0" smtClean="0"/>
              <a:t>CONFERENCE INPI</a:t>
            </a:r>
            <a:br>
              <a:rPr lang="en-US" sz="2800" dirty="0" smtClean="0"/>
            </a:br>
            <a:r>
              <a:rPr lang="fr-FR" sz="2800" b="0" dirty="0" smtClean="0"/>
              <a:t>CONCESSION DE LICENCES</a:t>
            </a:r>
            <a:br>
              <a:rPr lang="fr-FR" sz="2800" b="0" dirty="0" smtClean="0"/>
            </a:br>
            <a:r>
              <a:rPr lang="fr-FR" sz="2800" b="0" i="1" dirty="0" smtClean="0"/>
              <a:t>Un business model dans l’IOT</a:t>
            </a:r>
            <a:endParaRPr lang="fr-FR" sz="2400" b="0" i="1" dirty="0"/>
          </a:p>
        </p:txBody>
      </p:sp>
      <p:pic>
        <p:nvPicPr>
          <p:cNvPr id="21" name="Imag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5439" y="448393"/>
            <a:ext cx="3049761" cy="613487"/>
          </a:xfrm>
          <a:prstGeom prst="rect">
            <a:avLst/>
          </a:prstGeom>
        </p:spPr>
      </p:pic>
      <p:pic>
        <p:nvPicPr>
          <p:cNvPr id="32" name="Imag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4425" y="2273174"/>
            <a:ext cx="719975" cy="720000"/>
          </a:xfrm>
          <a:prstGeom prst="rect">
            <a:avLst/>
          </a:prstGeom>
        </p:spPr>
      </p:pic>
      <p:pic>
        <p:nvPicPr>
          <p:cNvPr id="35" name="Imag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4425" y="3979500"/>
            <a:ext cx="719975" cy="720000"/>
          </a:xfrm>
          <a:prstGeom prst="rect">
            <a:avLst/>
          </a:prstGeom>
        </p:spPr>
      </p:pic>
      <p:pic>
        <p:nvPicPr>
          <p:cNvPr id="36" name="Imag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4425" y="1420012"/>
            <a:ext cx="719975" cy="720000"/>
          </a:xfrm>
          <a:prstGeom prst="rect">
            <a:avLst/>
          </a:prstGeom>
        </p:spPr>
      </p:pic>
      <p:pic>
        <p:nvPicPr>
          <p:cNvPr id="37" name="Imag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14425" y="3126336"/>
            <a:ext cx="719975" cy="720000"/>
          </a:xfrm>
          <a:prstGeom prst="rect">
            <a:avLst/>
          </a:prstGeom>
        </p:spPr>
      </p:pic>
      <p:pic>
        <p:nvPicPr>
          <p:cNvPr id="40" name="Imag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14425" y="566850"/>
            <a:ext cx="719975" cy="720000"/>
          </a:xfrm>
          <a:prstGeom prst="rect">
            <a:avLst/>
          </a:prstGeom>
        </p:spPr>
      </p:pic>
      <p:pic>
        <p:nvPicPr>
          <p:cNvPr id="18" name="Image 17"/>
          <p:cNvPicPr>
            <a:picLocks noChangeAspect="1"/>
          </p:cNvPicPr>
          <p:nvPr/>
        </p:nvPicPr>
        <p:blipFill rotWithShape="1">
          <a:blip r:embed="rId10" cstate="print">
            <a:extLst>
              <a:ext uri="{28A0092B-C50C-407E-A947-70E740481C1C}">
                <a14:useLocalDpi xmlns:a14="http://schemas.microsoft.com/office/drawing/2010/main" val="0"/>
              </a:ext>
            </a:extLst>
          </a:blip>
          <a:srcRect l="5568" t="-3486" r="12204" b="3486"/>
          <a:stretch/>
        </p:blipFill>
        <p:spPr>
          <a:xfrm>
            <a:off x="0" y="285750"/>
            <a:ext cx="2438400" cy="1065201"/>
          </a:xfrm>
          <a:prstGeom prst="rect">
            <a:avLst/>
          </a:prstGeom>
        </p:spPr>
      </p:pic>
      <p:grpSp>
        <p:nvGrpSpPr>
          <p:cNvPr id="20" name="Groupe 19"/>
          <p:cNvGrpSpPr/>
          <p:nvPr/>
        </p:nvGrpSpPr>
        <p:grpSpPr>
          <a:xfrm>
            <a:off x="2475021" y="416064"/>
            <a:ext cx="1612295" cy="707886"/>
            <a:chOff x="5361770" y="1897729"/>
            <a:chExt cx="3839697" cy="1685835"/>
          </a:xfrm>
        </p:grpSpPr>
        <p:sp>
          <p:nvSpPr>
            <p:cNvPr id="22" name="ZoneTexte 21"/>
            <p:cNvSpPr txBox="1"/>
            <p:nvPr userDrawn="1"/>
          </p:nvSpPr>
          <p:spPr>
            <a:xfrm>
              <a:off x="6681872" y="1897729"/>
              <a:ext cx="2519595" cy="1685835"/>
            </a:xfrm>
            <a:prstGeom prst="rect">
              <a:avLst/>
            </a:prstGeom>
            <a:noFill/>
          </p:spPr>
          <p:txBody>
            <a:bodyPr wrap="none" rtlCol="0">
              <a:spAutoFit/>
            </a:bodyPr>
            <a:lstStyle/>
            <a:p>
              <a:pPr algn="r"/>
              <a:r>
                <a:rPr lang="fr-FR" sz="4000" b="1" dirty="0" err="1">
                  <a:solidFill>
                    <a:srgbClr val="6D6D6D"/>
                  </a:solidFill>
                </a:rPr>
                <a:t>fTag</a:t>
              </a:r>
              <a:endParaRPr lang="en-US" sz="4000" b="1" dirty="0">
                <a:solidFill>
                  <a:srgbClr val="6D6D6D"/>
                </a:solidFill>
              </a:endParaRPr>
            </a:p>
          </p:txBody>
        </p:sp>
        <p:pic>
          <p:nvPicPr>
            <p:cNvPr id="23" name="Image 2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361770" y="2044063"/>
              <a:ext cx="1334637" cy="1314922"/>
            </a:xfrm>
            <a:prstGeom prst="rect">
              <a:avLst/>
            </a:prstGeom>
          </p:spPr>
        </p:pic>
      </p:grpSp>
      <p:pic>
        <p:nvPicPr>
          <p:cNvPr id="16" name="Imag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96070" y="1504950"/>
            <a:ext cx="3857130" cy="1133996"/>
          </a:xfrm>
          <a:prstGeom prst="rect">
            <a:avLst/>
          </a:prstGeom>
        </p:spPr>
      </p:pic>
    </p:spTree>
    <p:extLst>
      <p:ext uri="{BB962C8B-B14F-4D97-AF65-F5344CB8AC3E}">
        <p14:creationId xmlns:p14="http://schemas.microsoft.com/office/powerpoint/2010/main" val="287042331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8"/>
          <p:cNvSpPr>
            <a:spLocks noGrp="1"/>
          </p:cNvSpPr>
          <p:nvPr>
            <p:ph type="title"/>
          </p:nvPr>
        </p:nvSpPr>
        <p:spPr/>
        <p:txBody>
          <a:bodyPr>
            <a:normAutofit/>
          </a:bodyPr>
          <a:lstStyle/>
          <a:p>
            <a:r>
              <a:rPr lang="en-US" dirty="0"/>
              <a:t>Food allergy and </a:t>
            </a:r>
            <a:r>
              <a:rPr lang="en-US" dirty="0" smtClean="0"/>
              <a:t>intolerance</a:t>
            </a:r>
            <a:br>
              <a:rPr lang="en-US" dirty="0" smtClean="0"/>
            </a:br>
            <a:r>
              <a:rPr lang="en-US" dirty="0" smtClean="0"/>
              <a:t>a </a:t>
            </a:r>
            <a:r>
              <a:rPr lang="en-US" dirty="0"/>
              <a:t>serious medical issue </a:t>
            </a:r>
            <a:endParaRPr lang="fr-FR" dirty="0"/>
          </a:p>
        </p:txBody>
      </p:sp>
      <p:sp>
        <p:nvSpPr>
          <p:cNvPr id="2" name="Rectangle 1"/>
          <p:cNvSpPr/>
          <p:nvPr/>
        </p:nvSpPr>
        <p:spPr>
          <a:xfrm>
            <a:off x="381000" y="1657350"/>
            <a:ext cx="8425375" cy="2123658"/>
          </a:xfrm>
          <a:prstGeom prst="rect">
            <a:avLst/>
          </a:prstGeom>
        </p:spPr>
        <p:txBody>
          <a:bodyPr wrap="square">
            <a:spAutoFit/>
          </a:bodyPr>
          <a:lstStyle/>
          <a:p>
            <a:r>
              <a:rPr lang="en-US" sz="2200" b="1" dirty="0"/>
              <a:t>Food allergy is a serious medical issue </a:t>
            </a:r>
            <a:endParaRPr lang="en-US" sz="2200" b="1" dirty="0" smtClean="0"/>
          </a:p>
          <a:p>
            <a:pPr algn="just"/>
            <a:endParaRPr lang="en-US" sz="2200" dirty="0"/>
          </a:p>
          <a:p>
            <a:pPr algn="just"/>
            <a:r>
              <a:rPr lang="en-US" sz="2200" dirty="0" smtClean="0"/>
              <a:t>15 </a:t>
            </a:r>
            <a:r>
              <a:rPr lang="en-US" sz="2200" dirty="0"/>
              <a:t>million people in the </a:t>
            </a:r>
            <a:r>
              <a:rPr lang="en-US" sz="2200" dirty="0" smtClean="0"/>
              <a:t>US</a:t>
            </a:r>
          </a:p>
          <a:p>
            <a:pPr algn="just"/>
            <a:r>
              <a:rPr lang="en-US" sz="2200" dirty="0" smtClean="0"/>
              <a:t>17 </a:t>
            </a:r>
            <a:r>
              <a:rPr lang="en-US" sz="2200" dirty="0"/>
              <a:t>million people in </a:t>
            </a:r>
            <a:r>
              <a:rPr lang="en-US" sz="2200" dirty="0" smtClean="0"/>
              <a:t>Europe</a:t>
            </a:r>
          </a:p>
          <a:p>
            <a:pPr algn="just"/>
            <a:r>
              <a:rPr lang="en-US" sz="2200" dirty="0" smtClean="0"/>
              <a:t>	3.5 </a:t>
            </a:r>
            <a:r>
              <a:rPr lang="en-US" sz="2200" dirty="0"/>
              <a:t>million are younger than 25 </a:t>
            </a:r>
            <a:r>
              <a:rPr lang="en-US" sz="2200" dirty="0" smtClean="0"/>
              <a:t>years</a:t>
            </a:r>
          </a:p>
          <a:p>
            <a:pPr algn="just"/>
            <a:r>
              <a:rPr lang="en-US" sz="2200" dirty="0" smtClean="0"/>
              <a:t>Number of people who have a food allergy is growing</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7400" y="784575"/>
            <a:ext cx="2088000" cy="3463575"/>
          </a:xfrm>
          <a:prstGeom prst="rect">
            <a:avLst/>
          </a:prstGeom>
        </p:spPr>
      </p:pic>
    </p:spTree>
    <p:extLst>
      <p:ext uri="{BB962C8B-B14F-4D97-AF65-F5344CB8AC3E}">
        <p14:creationId xmlns:p14="http://schemas.microsoft.com/office/powerpoint/2010/main" val="159791753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8"/>
          <p:cNvSpPr>
            <a:spLocks noGrp="1"/>
          </p:cNvSpPr>
          <p:nvPr>
            <p:ph type="title"/>
          </p:nvPr>
        </p:nvSpPr>
        <p:spPr/>
        <p:txBody>
          <a:bodyPr>
            <a:normAutofit fontScale="90000"/>
          </a:bodyPr>
          <a:lstStyle/>
          <a:p>
            <a:pPr lvl="0"/>
            <a:r>
              <a:rPr lang="en-US" dirty="0"/>
              <a:t>Food allergy and intolerance management</a:t>
            </a:r>
            <a:br>
              <a:rPr lang="en-US" dirty="0"/>
            </a:br>
            <a:r>
              <a:rPr lang="en-US" dirty="0"/>
              <a:t>INCO – European Union (EU)'s 1169/2011 regulation</a:t>
            </a:r>
            <a:endParaRPr lang="fr-FR" dirty="0"/>
          </a:p>
        </p:txBody>
      </p:sp>
      <p:sp>
        <p:nvSpPr>
          <p:cNvPr id="2" name="Rectangle 1"/>
          <p:cNvSpPr/>
          <p:nvPr/>
        </p:nvSpPr>
        <p:spPr>
          <a:xfrm>
            <a:off x="381000" y="1657350"/>
            <a:ext cx="8425375" cy="2462213"/>
          </a:xfrm>
          <a:prstGeom prst="rect">
            <a:avLst/>
          </a:prstGeom>
        </p:spPr>
        <p:txBody>
          <a:bodyPr wrap="square">
            <a:spAutoFit/>
          </a:bodyPr>
          <a:lstStyle/>
          <a:p>
            <a:pPr algn="just"/>
            <a:r>
              <a:rPr lang="en-US" sz="2200" dirty="0" smtClean="0"/>
              <a:t>The </a:t>
            </a:r>
            <a:r>
              <a:rPr lang="en-US" sz="2200" dirty="0"/>
              <a:t>European Union (EU)'s 1169/2011 regulation, commonly referred to as INCO (Information to Consumers), makes mandatory for brands to provide consumers with clearer information about the food products</a:t>
            </a:r>
            <a:r>
              <a:rPr lang="en-US" sz="2200" dirty="0" smtClean="0"/>
              <a:t>.</a:t>
            </a:r>
          </a:p>
          <a:p>
            <a:pPr algn="just"/>
            <a:endParaRPr lang="en-US" sz="2200" dirty="0" smtClean="0"/>
          </a:p>
          <a:p>
            <a:pPr algn="ctr"/>
            <a:r>
              <a:rPr lang="en-US" sz="2200" b="1" dirty="0" err="1" smtClean="0"/>
              <a:t>fTag</a:t>
            </a:r>
            <a:r>
              <a:rPr lang="en-US" sz="2200" b="1" dirty="0" smtClean="0"/>
              <a:t> </a:t>
            </a:r>
            <a:r>
              <a:rPr lang="en-US" sz="2200" b="1" dirty="0"/>
              <a:t>is the optimal </a:t>
            </a:r>
            <a:r>
              <a:rPr lang="en-US" sz="2200" b="1" dirty="0" smtClean="0"/>
              <a:t>solution</a:t>
            </a:r>
          </a:p>
          <a:p>
            <a:pPr marL="342900" indent="-342900" algn="ctr">
              <a:buFontTx/>
              <a:buChar char="-"/>
            </a:pPr>
            <a:r>
              <a:rPr lang="fr-FR" sz="2200" b="1" dirty="0" smtClean="0"/>
              <a:t>to help brand </a:t>
            </a:r>
            <a:r>
              <a:rPr lang="fr-FR" sz="2200" b="1" dirty="0" err="1" smtClean="0"/>
              <a:t>owners</a:t>
            </a:r>
            <a:r>
              <a:rPr lang="fr-FR" sz="2200" b="1" dirty="0" smtClean="0"/>
              <a:t> to </a:t>
            </a:r>
            <a:r>
              <a:rPr lang="fr-FR" sz="2200" b="1" dirty="0" err="1" smtClean="0"/>
              <a:t>be</a:t>
            </a:r>
            <a:r>
              <a:rPr lang="fr-FR" sz="2200" b="1" dirty="0" smtClean="0"/>
              <a:t> </a:t>
            </a:r>
            <a:r>
              <a:rPr lang="fr-FR" sz="2200" b="1" dirty="0" err="1" smtClean="0"/>
              <a:t>compliant</a:t>
            </a:r>
            <a:r>
              <a:rPr lang="fr-FR" sz="2200" b="1" dirty="0" smtClean="0"/>
              <a:t> </a:t>
            </a:r>
            <a:r>
              <a:rPr lang="fr-FR" sz="2200" b="1" dirty="0" err="1" smtClean="0"/>
              <a:t>with</a:t>
            </a:r>
            <a:r>
              <a:rPr lang="fr-FR" sz="2200" b="1" dirty="0" smtClean="0"/>
              <a:t> the </a:t>
            </a:r>
            <a:r>
              <a:rPr lang="fr-FR" sz="2200" b="1" dirty="0" err="1" smtClean="0"/>
              <a:t>regulation</a:t>
            </a:r>
            <a:endParaRPr lang="fr-FR" sz="2200" b="1" dirty="0" smtClean="0"/>
          </a:p>
          <a:p>
            <a:pPr marL="342900" indent="-342900" algn="ctr">
              <a:buFontTx/>
              <a:buChar char="-"/>
            </a:pPr>
            <a:r>
              <a:rPr lang="fr-FR" sz="2200" b="1" dirty="0" smtClean="0"/>
              <a:t>to </a:t>
            </a:r>
            <a:r>
              <a:rPr lang="en-US" sz="2200" b="1" dirty="0"/>
              <a:t> </a:t>
            </a:r>
            <a:r>
              <a:rPr lang="en-US" sz="2200" b="1" dirty="0" smtClean="0"/>
              <a:t>provide convenience to users, consumers and patients</a:t>
            </a:r>
            <a:endParaRPr lang="en-US" sz="2200" dirty="0"/>
          </a:p>
        </p:txBody>
      </p:sp>
    </p:spTree>
    <p:extLst>
      <p:ext uri="{BB962C8B-B14F-4D97-AF65-F5344CB8AC3E}">
        <p14:creationId xmlns:p14="http://schemas.microsoft.com/office/powerpoint/2010/main" val="41719313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27400" y="784575"/>
            <a:ext cx="2088000" cy="3463575"/>
          </a:xfrm>
          <a:prstGeom prst="rect">
            <a:avLst/>
          </a:prstGeom>
        </p:spPr>
      </p:pic>
      <p:sp>
        <p:nvSpPr>
          <p:cNvPr id="17" name="Title 8"/>
          <p:cNvSpPr>
            <a:spLocks noGrp="1"/>
          </p:cNvSpPr>
          <p:nvPr>
            <p:ph type="title"/>
          </p:nvPr>
        </p:nvSpPr>
        <p:spPr>
          <a:xfrm>
            <a:off x="75234" y="361950"/>
            <a:ext cx="8230566" cy="857250"/>
          </a:xfrm>
        </p:spPr>
        <p:txBody>
          <a:bodyPr>
            <a:normAutofit/>
          </a:bodyPr>
          <a:lstStyle/>
          <a:p>
            <a:pPr lvl="0"/>
            <a:r>
              <a:rPr lang="en-US" dirty="0"/>
              <a:t>Food allergy and intolerance management</a:t>
            </a:r>
            <a:br>
              <a:rPr lang="en-US" dirty="0"/>
            </a:br>
            <a:r>
              <a:rPr lang="en-US" dirty="0"/>
              <a:t>INCO – European Union (EU)'s 1169/2011 regulation</a:t>
            </a:r>
            <a:endParaRPr lang="fr-FR" dirty="0"/>
          </a:p>
        </p:txBody>
      </p:sp>
      <p:sp>
        <p:nvSpPr>
          <p:cNvPr id="5" name="Rectangle 4"/>
          <p:cNvSpPr/>
          <p:nvPr/>
        </p:nvSpPr>
        <p:spPr>
          <a:xfrm>
            <a:off x="381000" y="1657350"/>
            <a:ext cx="8425375" cy="1107996"/>
          </a:xfrm>
          <a:prstGeom prst="rect">
            <a:avLst/>
          </a:prstGeom>
        </p:spPr>
        <p:txBody>
          <a:bodyPr wrap="square">
            <a:spAutoFit/>
          </a:bodyPr>
          <a:lstStyle/>
          <a:p>
            <a:r>
              <a:rPr lang="en-US" sz="2200" dirty="0" smtClean="0"/>
              <a:t>Information </a:t>
            </a:r>
            <a:r>
              <a:rPr lang="en-US" sz="2200" dirty="0"/>
              <a:t>on products with an allergenic or intolerance effect should be given to enable consumers, to make informed choices which are </a:t>
            </a:r>
            <a:r>
              <a:rPr lang="en-US" sz="2200" b="1" dirty="0"/>
              <a:t>tailored</a:t>
            </a:r>
            <a:r>
              <a:rPr lang="en-US" sz="2200" dirty="0"/>
              <a:t> and </a:t>
            </a:r>
            <a:r>
              <a:rPr lang="en-US" sz="2200" b="1" dirty="0"/>
              <a:t>safe</a:t>
            </a:r>
            <a:r>
              <a:rPr lang="en-US" sz="2200" dirty="0"/>
              <a:t> for them</a:t>
            </a:r>
            <a:r>
              <a:rPr lang="en-US" sz="2200" dirty="0" smtClean="0"/>
              <a:t>.</a:t>
            </a:r>
            <a:endParaRPr lang="en-US" sz="2200" dirty="0"/>
          </a:p>
        </p:txBody>
      </p:sp>
      <p:sp>
        <p:nvSpPr>
          <p:cNvPr id="9" name="Rectangle 8"/>
          <p:cNvSpPr/>
          <p:nvPr/>
        </p:nvSpPr>
        <p:spPr>
          <a:xfrm>
            <a:off x="3581400" y="3714750"/>
            <a:ext cx="3124200" cy="369332"/>
          </a:xfrm>
          <a:prstGeom prst="rect">
            <a:avLst/>
          </a:prstGeom>
        </p:spPr>
        <p:txBody>
          <a:bodyPr wrap="square">
            <a:spAutoFit/>
          </a:bodyPr>
          <a:lstStyle/>
          <a:p>
            <a:r>
              <a:rPr lang="fr-FR" b="1" dirty="0" smtClean="0">
                <a:solidFill>
                  <a:srgbClr val="595959"/>
                </a:solidFill>
              </a:rPr>
              <a:t>Ensemble des informations</a:t>
            </a:r>
            <a:endParaRPr lang="fr-FR" b="1" dirty="0">
              <a:solidFill>
                <a:srgbClr val="595959"/>
              </a:solidFill>
            </a:endParaRPr>
          </a:p>
        </p:txBody>
      </p:sp>
      <p:cxnSp>
        <p:nvCxnSpPr>
          <p:cNvPr id="15" name="Straight Arrow Connector 24"/>
          <p:cNvCxnSpPr/>
          <p:nvPr/>
        </p:nvCxnSpPr>
        <p:spPr>
          <a:xfrm>
            <a:off x="3682916" y="4242316"/>
            <a:ext cx="2540168" cy="1"/>
          </a:xfrm>
          <a:prstGeom prst="straightConnector1">
            <a:avLst/>
          </a:prstGeom>
          <a:ln w="76200">
            <a:solidFill>
              <a:srgbClr val="9154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945729" y="4363819"/>
            <a:ext cx="2378871" cy="646331"/>
          </a:xfrm>
          <a:prstGeom prst="rect">
            <a:avLst/>
          </a:prstGeom>
        </p:spPr>
        <p:txBody>
          <a:bodyPr wrap="square">
            <a:spAutoFit/>
          </a:bodyPr>
          <a:lstStyle/>
          <a:p>
            <a:pPr algn="r"/>
            <a:r>
              <a:rPr lang="fr-FR" b="1" dirty="0" smtClean="0">
                <a:solidFill>
                  <a:srgbClr val="915415"/>
                </a:solidFill>
              </a:rPr>
              <a:t>Contenu adapté</a:t>
            </a:r>
          </a:p>
          <a:p>
            <a:pPr algn="r"/>
            <a:r>
              <a:rPr lang="fr-FR" dirty="0" smtClean="0">
                <a:solidFill>
                  <a:srgbClr val="915415"/>
                </a:solidFill>
              </a:rPr>
              <a:t>« Sur mesure »</a:t>
            </a:r>
            <a:endParaRPr lang="fr-FR" dirty="0">
              <a:solidFill>
                <a:srgbClr val="915415"/>
              </a:solidFill>
            </a:endParaRPr>
          </a:p>
        </p:txBody>
      </p:sp>
      <p:cxnSp>
        <p:nvCxnSpPr>
          <p:cNvPr id="18" name="Straight Arrow Connector 24"/>
          <p:cNvCxnSpPr/>
          <p:nvPr/>
        </p:nvCxnSpPr>
        <p:spPr>
          <a:xfrm>
            <a:off x="3682916" y="4242316"/>
            <a:ext cx="1270084" cy="0"/>
          </a:xfrm>
          <a:prstGeom prst="straightConnector1">
            <a:avLst/>
          </a:prstGeom>
          <a:ln w="15240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581400" y="2927175"/>
            <a:ext cx="2057400" cy="369332"/>
          </a:xfrm>
          <a:prstGeom prst="rect">
            <a:avLst/>
          </a:prstGeom>
        </p:spPr>
        <p:txBody>
          <a:bodyPr wrap="square">
            <a:spAutoFit/>
          </a:bodyPr>
          <a:lstStyle/>
          <a:p>
            <a:r>
              <a:rPr lang="fr-FR" b="1" dirty="0" smtClean="0">
                <a:solidFill>
                  <a:srgbClr val="595959"/>
                </a:solidFill>
              </a:rPr>
              <a:t>Profil</a:t>
            </a:r>
            <a:endParaRPr lang="fr-FR" b="1" dirty="0">
              <a:solidFill>
                <a:srgbClr val="595959"/>
              </a:solidFill>
            </a:endParaRPr>
          </a:p>
        </p:txBody>
      </p:sp>
      <p:grpSp>
        <p:nvGrpSpPr>
          <p:cNvPr id="3" name="Groupe 2"/>
          <p:cNvGrpSpPr/>
          <p:nvPr/>
        </p:nvGrpSpPr>
        <p:grpSpPr>
          <a:xfrm>
            <a:off x="3682916" y="3296507"/>
            <a:ext cx="1061111" cy="468000"/>
            <a:chOff x="3682916" y="3296507"/>
            <a:chExt cx="1061111" cy="468000"/>
          </a:xfrm>
        </p:grpSpPr>
        <p:cxnSp>
          <p:nvCxnSpPr>
            <p:cNvPr id="22" name="Straight Arrow Connector 24"/>
            <p:cNvCxnSpPr/>
            <p:nvPr/>
          </p:nvCxnSpPr>
          <p:spPr>
            <a:xfrm>
              <a:off x="4724400" y="3296507"/>
              <a:ext cx="0" cy="468000"/>
            </a:xfrm>
            <a:prstGeom prst="straightConnector1">
              <a:avLst/>
            </a:prstGeom>
            <a:ln w="76200">
              <a:solidFill>
                <a:srgbClr val="59595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3682916" y="3333750"/>
              <a:ext cx="1061111" cy="0"/>
            </a:xfrm>
            <a:prstGeom prst="line">
              <a:avLst/>
            </a:prstGeom>
            <a:ln w="76200">
              <a:solidFill>
                <a:srgbClr val="59595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463410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e 1"/>
          <p:cNvGrpSpPr/>
          <p:nvPr/>
        </p:nvGrpSpPr>
        <p:grpSpPr>
          <a:xfrm>
            <a:off x="2133600" y="2114550"/>
            <a:ext cx="2362200" cy="2657807"/>
            <a:chOff x="2133600" y="2114550"/>
            <a:chExt cx="2362200" cy="2657807"/>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2114550"/>
              <a:ext cx="2016000" cy="2657807"/>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1456" y="2419349"/>
              <a:ext cx="1834344" cy="1851953"/>
            </a:xfrm>
            <a:prstGeom prst="rect">
              <a:avLst/>
            </a:prstGeom>
          </p:spPr>
        </p:pic>
      </p:grpSp>
      <p:pic>
        <p:nvPicPr>
          <p:cNvPr id="34" name="Imag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7400" y="784575"/>
            <a:ext cx="2088000" cy="3463575"/>
          </a:xfrm>
          <a:prstGeom prst="rect">
            <a:avLst/>
          </a:prstGeom>
        </p:spPr>
      </p:pic>
      <p:sp>
        <p:nvSpPr>
          <p:cNvPr id="17" name="Title 8"/>
          <p:cNvSpPr>
            <a:spLocks noGrp="1"/>
          </p:cNvSpPr>
          <p:nvPr>
            <p:ph type="title"/>
          </p:nvPr>
        </p:nvSpPr>
        <p:spPr/>
        <p:txBody>
          <a:bodyPr>
            <a:normAutofit/>
          </a:bodyPr>
          <a:lstStyle/>
          <a:p>
            <a:pPr lvl="0"/>
            <a:r>
              <a:rPr lang="en-US" dirty="0" smtClean="0"/>
              <a:t>Printed information vs Digital mobile</a:t>
            </a:r>
            <a:br>
              <a:rPr lang="en-US" dirty="0" smtClean="0"/>
            </a:br>
            <a:r>
              <a:rPr lang="en-US" dirty="0" err="1" smtClean="0"/>
              <a:t>comparaison</a:t>
            </a:r>
            <a:endParaRPr lang="fr-FR" dirty="0"/>
          </a:p>
        </p:txBody>
      </p:sp>
      <p:sp>
        <p:nvSpPr>
          <p:cNvPr id="8" name="Espace réservé du contenu 7"/>
          <p:cNvSpPr>
            <a:spLocks noGrp="1"/>
          </p:cNvSpPr>
          <p:nvPr>
            <p:ph sz="half" idx="1"/>
          </p:nvPr>
        </p:nvSpPr>
        <p:spPr/>
        <p:txBody>
          <a:bodyPr>
            <a:normAutofit/>
          </a:bodyPr>
          <a:lstStyle/>
          <a:p>
            <a:pPr marL="0" indent="0">
              <a:buNone/>
            </a:pPr>
            <a:r>
              <a:rPr lang="fr-FR" sz="2200" dirty="0" smtClean="0"/>
              <a:t>Limited </a:t>
            </a:r>
            <a:r>
              <a:rPr lang="fr-FR" sz="2200" dirty="0" err="1" smtClean="0"/>
              <a:t>space</a:t>
            </a:r>
            <a:r>
              <a:rPr lang="fr-FR" sz="2200" dirty="0" smtClean="0"/>
              <a:t> on pack</a:t>
            </a:r>
          </a:p>
          <a:p>
            <a:pPr marL="0" indent="0">
              <a:buNone/>
            </a:pPr>
            <a:r>
              <a:rPr lang="fr-FR" sz="2200" dirty="0" smtClean="0"/>
              <a:t>Few </a:t>
            </a:r>
            <a:r>
              <a:rPr lang="fr-FR" sz="2200" dirty="0" err="1" smtClean="0"/>
              <a:t>languages</a:t>
            </a:r>
            <a:endParaRPr lang="fr-FR" sz="2200" dirty="0" smtClean="0"/>
          </a:p>
          <a:p>
            <a:pPr marL="0" indent="0">
              <a:buNone/>
            </a:pPr>
            <a:r>
              <a:rPr lang="fr-FR" sz="2200" dirty="0" err="1" smtClean="0"/>
              <a:t>Generic</a:t>
            </a:r>
            <a:endParaRPr lang="fr-FR" sz="2200" dirty="0" smtClean="0"/>
          </a:p>
          <a:p>
            <a:pPr marL="0" indent="0">
              <a:buNone/>
            </a:pPr>
            <a:r>
              <a:rPr lang="fr-FR" sz="2200" dirty="0" smtClean="0"/>
              <a:t>Hard to </a:t>
            </a:r>
            <a:r>
              <a:rPr lang="fr-FR" sz="2200" dirty="0" err="1" smtClean="0"/>
              <a:t>read</a:t>
            </a:r>
            <a:endParaRPr lang="fr-FR" sz="2200" dirty="0" smtClean="0"/>
          </a:p>
          <a:p>
            <a:pPr marL="0" indent="0">
              <a:buNone/>
            </a:pPr>
            <a:r>
              <a:rPr lang="fr-FR" sz="2200" dirty="0" err="1" smtClean="0"/>
              <a:t>Complex</a:t>
            </a:r>
            <a:endParaRPr lang="fr-FR" sz="2200" dirty="0" smtClean="0"/>
          </a:p>
          <a:p>
            <a:pPr marL="0" indent="0">
              <a:buNone/>
            </a:pPr>
            <a:r>
              <a:rPr lang="fr-FR" sz="2200" dirty="0" err="1" smtClean="0"/>
              <a:t>Legal</a:t>
            </a:r>
            <a:endParaRPr lang="en-US" sz="2200" dirty="0"/>
          </a:p>
        </p:txBody>
      </p:sp>
      <p:sp>
        <p:nvSpPr>
          <p:cNvPr id="9" name="Espace réservé du contenu 8"/>
          <p:cNvSpPr>
            <a:spLocks noGrp="1"/>
          </p:cNvSpPr>
          <p:nvPr>
            <p:ph sz="half" idx="2"/>
          </p:nvPr>
        </p:nvSpPr>
        <p:spPr/>
        <p:txBody>
          <a:bodyPr>
            <a:normAutofit/>
          </a:bodyPr>
          <a:lstStyle/>
          <a:p>
            <a:pPr marL="0" indent="0">
              <a:buNone/>
            </a:pPr>
            <a:r>
              <a:rPr lang="fr-FR" sz="2200" dirty="0" err="1" smtClean="0"/>
              <a:t>Unlimited</a:t>
            </a:r>
            <a:r>
              <a:rPr lang="fr-FR" sz="2200" dirty="0" smtClean="0"/>
              <a:t> </a:t>
            </a:r>
            <a:r>
              <a:rPr lang="fr-FR" sz="2200" dirty="0" err="1" smtClean="0"/>
              <a:t>space</a:t>
            </a:r>
            <a:r>
              <a:rPr lang="fr-FR" sz="2200" dirty="0" smtClean="0"/>
              <a:t> on mobile</a:t>
            </a:r>
          </a:p>
          <a:p>
            <a:pPr marL="0" indent="0">
              <a:buNone/>
            </a:pPr>
            <a:r>
              <a:rPr lang="fr-FR" sz="2200" dirty="0" err="1" smtClean="0"/>
              <a:t>Unlimited</a:t>
            </a:r>
            <a:r>
              <a:rPr lang="fr-FR" sz="2200" dirty="0" smtClean="0"/>
              <a:t> </a:t>
            </a:r>
            <a:r>
              <a:rPr lang="fr-FR" sz="2200" dirty="0" err="1" smtClean="0"/>
              <a:t>languages</a:t>
            </a:r>
            <a:endParaRPr lang="fr-FR" sz="2200" dirty="0" smtClean="0"/>
          </a:p>
          <a:p>
            <a:pPr marL="0" indent="0">
              <a:buNone/>
            </a:pPr>
            <a:r>
              <a:rPr lang="fr-FR" sz="2200" dirty="0" err="1" smtClean="0"/>
              <a:t>Tailored</a:t>
            </a:r>
            <a:endParaRPr lang="fr-FR" sz="2200" dirty="0" smtClean="0"/>
          </a:p>
          <a:p>
            <a:pPr marL="0" indent="0">
              <a:buNone/>
            </a:pPr>
            <a:r>
              <a:rPr lang="fr-FR" sz="2200" dirty="0" err="1" smtClean="0"/>
              <a:t>Easy</a:t>
            </a:r>
            <a:r>
              <a:rPr lang="fr-FR" sz="2200" dirty="0" smtClean="0"/>
              <a:t> to </a:t>
            </a:r>
            <a:r>
              <a:rPr lang="fr-FR" sz="2200" dirty="0" err="1" smtClean="0"/>
              <a:t>read</a:t>
            </a:r>
            <a:endParaRPr lang="fr-FR" sz="2200" dirty="0" smtClean="0"/>
          </a:p>
          <a:p>
            <a:pPr marL="0" indent="0">
              <a:buNone/>
            </a:pPr>
            <a:r>
              <a:rPr lang="fr-FR" sz="2200" dirty="0" smtClean="0"/>
              <a:t>Trivial</a:t>
            </a:r>
            <a:endParaRPr lang="fr-FR" sz="2200" dirty="0"/>
          </a:p>
          <a:p>
            <a:pPr marL="0" indent="0">
              <a:buNone/>
            </a:pPr>
            <a:r>
              <a:rPr lang="fr-FR" sz="2200" dirty="0" err="1" smtClean="0"/>
              <a:t>Legal</a:t>
            </a:r>
            <a:r>
              <a:rPr lang="fr-FR" sz="2200" dirty="0" smtClean="0"/>
              <a:t> </a:t>
            </a:r>
            <a:r>
              <a:rPr lang="fr-FR" sz="2200" dirty="0" err="1" smtClean="0"/>
              <a:t>with</a:t>
            </a:r>
            <a:r>
              <a:rPr lang="fr-FR" sz="2200" dirty="0" smtClean="0"/>
              <a:t> </a:t>
            </a:r>
            <a:r>
              <a:rPr lang="fr-FR" sz="2200" dirty="0" err="1" smtClean="0"/>
              <a:t>fTag</a:t>
            </a:r>
            <a:endParaRPr lang="fr-FR" sz="2200" dirty="0" smtClean="0"/>
          </a:p>
        </p:txBody>
      </p:sp>
      <p:sp>
        <p:nvSpPr>
          <p:cNvPr id="11" name="Rectangle 10"/>
          <p:cNvSpPr/>
          <p:nvPr/>
        </p:nvSpPr>
        <p:spPr>
          <a:xfrm>
            <a:off x="49378" y="3597354"/>
            <a:ext cx="2160422" cy="1015663"/>
          </a:xfrm>
          <a:prstGeom prst="rect">
            <a:avLst/>
          </a:prstGeom>
        </p:spPr>
        <p:txBody>
          <a:bodyPr wrap="square">
            <a:spAutoFit/>
          </a:bodyPr>
          <a:lstStyle/>
          <a:p>
            <a:pPr algn="r"/>
            <a:r>
              <a:rPr lang="fr-FR" sz="2000" b="1" dirty="0" smtClean="0"/>
              <a:t> </a:t>
            </a:r>
          </a:p>
          <a:p>
            <a:pPr algn="r"/>
            <a:endParaRPr lang="fr-FR" sz="2000" b="1" dirty="0" smtClean="0"/>
          </a:p>
          <a:p>
            <a:pPr algn="r"/>
            <a:r>
              <a:rPr lang="fr-FR" sz="2000" b="1" dirty="0" smtClean="0"/>
              <a:t>Packaging or Label</a:t>
            </a:r>
            <a:endParaRPr lang="fr-FR" sz="2000" b="1" dirty="0"/>
          </a:p>
        </p:txBody>
      </p:sp>
      <p:sp>
        <p:nvSpPr>
          <p:cNvPr id="13" name="Rectangle 12"/>
          <p:cNvSpPr/>
          <p:nvPr/>
        </p:nvSpPr>
        <p:spPr>
          <a:xfrm>
            <a:off x="5181600" y="3597354"/>
            <a:ext cx="2041962" cy="1015663"/>
          </a:xfrm>
          <a:prstGeom prst="rect">
            <a:avLst/>
          </a:prstGeom>
        </p:spPr>
        <p:txBody>
          <a:bodyPr wrap="square">
            <a:spAutoFit/>
          </a:bodyPr>
          <a:lstStyle/>
          <a:p>
            <a:endParaRPr lang="fr-FR" sz="2000" b="1" dirty="0" smtClean="0"/>
          </a:p>
          <a:p>
            <a:endParaRPr lang="fr-FR" sz="2000" b="1" dirty="0" smtClean="0"/>
          </a:p>
          <a:p>
            <a:r>
              <a:rPr lang="fr-FR" sz="2000" b="1" dirty="0" smtClean="0"/>
              <a:t>Mobile content</a:t>
            </a:r>
            <a:endParaRPr lang="fr-FR" sz="2000" dirty="0"/>
          </a:p>
        </p:txBody>
      </p:sp>
    </p:spTree>
    <p:extLst>
      <p:ext uri="{BB962C8B-B14F-4D97-AF65-F5344CB8AC3E}">
        <p14:creationId xmlns:p14="http://schemas.microsoft.com/office/powerpoint/2010/main" val="387042743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Image 19"/>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133600" y="2114550"/>
            <a:ext cx="2016000" cy="2657807"/>
          </a:xfrm>
          <a:prstGeom prst="rect">
            <a:avLst/>
          </a:prstGeom>
        </p:spPr>
      </p:pic>
      <p:sp>
        <p:nvSpPr>
          <p:cNvPr id="17" name="Title 8"/>
          <p:cNvSpPr>
            <a:spLocks noGrp="1"/>
          </p:cNvSpPr>
          <p:nvPr>
            <p:ph type="title"/>
          </p:nvPr>
        </p:nvSpPr>
        <p:spPr/>
        <p:txBody>
          <a:bodyPr>
            <a:normAutofit/>
          </a:bodyPr>
          <a:lstStyle/>
          <a:p>
            <a:r>
              <a:rPr lang="fr-FR" dirty="0" err="1" smtClean="0"/>
              <a:t>from</a:t>
            </a:r>
            <a:r>
              <a:rPr lang="fr-FR" dirty="0" smtClean="0"/>
              <a:t> Brand </a:t>
            </a:r>
            <a:r>
              <a:rPr lang="fr-FR" dirty="0" err="1" smtClean="0"/>
              <a:t>owner</a:t>
            </a:r>
            <a:r>
              <a:rPr lang="fr-FR" dirty="0" smtClean="0"/>
              <a:t> to </a:t>
            </a:r>
            <a:r>
              <a:rPr lang="fr-FR" dirty="0"/>
              <a:t>End </a:t>
            </a:r>
            <a:r>
              <a:rPr lang="fr-FR" dirty="0" smtClean="0"/>
              <a:t>user</a:t>
            </a:r>
            <a:r>
              <a:rPr lang="en-US" dirty="0" smtClean="0"/>
              <a:t/>
            </a:r>
            <a:br>
              <a:rPr lang="en-US" dirty="0" smtClean="0"/>
            </a:br>
            <a:r>
              <a:rPr lang="en-US" dirty="0" smtClean="0"/>
              <a:t>bridging the Gap on </a:t>
            </a:r>
            <a:r>
              <a:rPr lang="fr-FR" dirty="0" smtClean="0"/>
              <a:t>Consumer </a:t>
            </a:r>
            <a:r>
              <a:rPr lang="fr-FR" dirty="0"/>
              <a:t>Good Package</a:t>
            </a:r>
            <a:r>
              <a:rPr lang="en-US" dirty="0" smtClean="0"/>
              <a:t> </a:t>
            </a:r>
            <a:endParaRPr lang="fr-FR" dirty="0"/>
          </a:p>
        </p:txBody>
      </p:sp>
      <p:sp>
        <p:nvSpPr>
          <p:cNvPr id="26" name="Espace réservé du texte 25"/>
          <p:cNvSpPr>
            <a:spLocks noGrp="1"/>
          </p:cNvSpPr>
          <p:nvPr>
            <p:ph type="body" idx="1"/>
          </p:nvPr>
        </p:nvSpPr>
        <p:spPr/>
        <p:txBody>
          <a:bodyPr/>
          <a:lstStyle/>
          <a:p>
            <a:r>
              <a:rPr lang="fr-FR" dirty="0"/>
              <a:t>Brand </a:t>
            </a:r>
            <a:r>
              <a:rPr lang="fr-FR" dirty="0" err="1" smtClean="0"/>
              <a:t>owner</a:t>
            </a:r>
            <a:endParaRPr lang="fr-FR" dirty="0"/>
          </a:p>
        </p:txBody>
      </p:sp>
      <p:sp>
        <p:nvSpPr>
          <p:cNvPr id="5" name="Espace réservé du contenu 4"/>
          <p:cNvSpPr>
            <a:spLocks noGrp="1"/>
          </p:cNvSpPr>
          <p:nvPr>
            <p:ph sz="half" idx="2"/>
          </p:nvPr>
        </p:nvSpPr>
        <p:spPr/>
        <p:txBody>
          <a:bodyPr>
            <a:normAutofit/>
          </a:bodyPr>
          <a:lstStyle/>
          <a:p>
            <a:pPr marL="0" indent="0">
              <a:buNone/>
            </a:pPr>
            <a:r>
              <a:rPr lang="fr-FR" sz="2200" dirty="0" err="1"/>
              <a:t>Print</a:t>
            </a:r>
            <a:endParaRPr lang="fr-FR" sz="2200" dirty="0"/>
          </a:p>
          <a:p>
            <a:pPr marL="457200" lvl="1" indent="0">
              <a:buNone/>
            </a:pPr>
            <a:r>
              <a:rPr lang="fr-FR" sz="2200" dirty="0"/>
              <a:t>Package</a:t>
            </a:r>
          </a:p>
          <a:p>
            <a:pPr marL="457200" lvl="1" indent="0">
              <a:buNone/>
            </a:pPr>
            <a:r>
              <a:rPr lang="fr-FR" sz="2200" dirty="0"/>
              <a:t>Label</a:t>
            </a:r>
          </a:p>
          <a:p>
            <a:pPr marL="0" indent="0">
              <a:buNone/>
            </a:pPr>
            <a:r>
              <a:rPr lang="fr-FR" sz="2200" dirty="0"/>
              <a:t>Digital</a:t>
            </a:r>
          </a:p>
          <a:p>
            <a:pPr marL="457200" lvl="1" indent="0">
              <a:buNone/>
            </a:pPr>
            <a:r>
              <a:rPr lang="fr-FR" sz="2200" dirty="0"/>
              <a:t>Mobile</a:t>
            </a:r>
            <a:endParaRPr lang="en-US" sz="2200" dirty="0"/>
          </a:p>
          <a:p>
            <a:pPr marL="57150" indent="0">
              <a:buNone/>
            </a:pPr>
            <a:r>
              <a:rPr lang="fr-FR" sz="2200" dirty="0" err="1" smtClean="0"/>
              <a:t>Legal</a:t>
            </a:r>
            <a:endParaRPr lang="fr-FR" sz="2200" dirty="0"/>
          </a:p>
        </p:txBody>
      </p:sp>
      <p:sp>
        <p:nvSpPr>
          <p:cNvPr id="27" name="Espace réservé du texte 26"/>
          <p:cNvSpPr>
            <a:spLocks noGrp="1"/>
          </p:cNvSpPr>
          <p:nvPr>
            <p:ph type="body" sz="quarter" idx="3"/>
          </p:nvPr>
        </p:nvSpPr>
        <p:spPr/>
        <p:txBody>
          <a:bodyPr/>
          <a:lstStyle/>
          <a:p>
            <a:r>
              <a:rPr lang="fr-FR" dirty="0"/>
              <a:t>End </a:t>
            </a:r>
            <a:r>
              <a:rPr lang="fr-FR" dirty="0" smtClean="0"/>
              <a:t>user</a:t>
            </a:r>
            <a:endParaRPr lang="fr-FR" dirty="0"/>
          </a:p>
        </p:txBody>
      </p:sp>
      <p:sp>
        <p:nvSpPr>
          <p:cNvPr id="6" name="Espace réservé du contenu 5"/>
          <p:cNvSpPr>
            <a:spLocks noGrp="1"/>
          </p:cNvSpPr>
          <p:nvPr>
            <p:ph sz="quarter" idx="4"/>
          </p:nvPr>
        </p:nvSpPr>
        <p:spPr/>
        <p:txBody>
          <a:bodyPr>
            <a:normAutofit/>
          </a:bodyPr>
          <a:lstStyle/>
          <a:p>
            <a:pPr marL="0" indent="0">
              <a:buNone/>
            </a:pPr>
            <a:r>
              <a:rPr lang="fr-FR" sz="2200" dirty="0" smtClean="0"/>
              <a:t>Consumer</a:t>
            </a:r>
          </a:p>
          <a:p>
            <a:pPr marL="0" indent="0">
              <a:buNone/>
            </a:pPr>
            <a:r>
              <a:rPr lang="fr-FR" sz="2200" dirty="0" smtClean="0"/>
              <a:t>Patient</a:t>
            </a:r>
          </a:p>
          <a:p>
            <a:pPr marL="0" indent="0">
              <a:buNone/>
            </a:pPr>
            <a:r>
              <a:rPr lang="fr-FR" sz="2200" dirty="0" smtClean="0"/>
              <a:t>Mobile User</a:t>
            </a:r>
          </a:p>
          <a:p>
            <a:pPr lvl="1"/>
            <a:endParaRPr lang="en-US" sz="2200" dirty="0"/>
          </a:p>
        </p:txBody>
      </p:sp>
      <p:pic>
        <p:nvPicPr>
          <p:cNvPr id="22" name="Image 21"/>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27400" y="784575"/>
            <a:ext cx="2088000" cy="3463575"/>
          </a:xfrm>
          <a:prstGeom prst="rect">
            <a:avLst/>
          </a:prstGeom>
        </p:spPr>
      </p:pic>
      <p:sp>
        <p:nvSpPr>
          <p:cNvPr id="13" name="Rectangle 12"/>
          <p:cNvSpPr/>
          <p:nvPr/>
        </p:nvSpPr>
        <p:spPr>
          <a:xfrm>
            <a:off x="3657600" y="3714750"/>
            <a:ext cx="2057400" cy="369332"/>
          </a:xfrm>
          <a:prstGeom prst="rect">
            <a:avLst/>
          </a:prstGeom>
        </p:spPr>
        <p:txBody>
          <a:bodyPr wrap="square">
            <a:spAutoFit/>
          </a:bodyPr>
          <a:lstStyle/>
          <a:p>
            <a:r>
              <a:rPr lang="fr-FR" b="1" dirty="0" smtClean="0">
                <a:solidFill>
                  <a:srgbClr val="595959"/>
                </a:solidFill>
              </a:rPr>
              <a:t>Ensemble des infos</a:t>
            </a:r>
            <a:endParaRPr lang="fr-FR" b="1" dirty="0">
              <a:solidFill>
                <a:srgbClr val="595959"/>
              </a:solidFill>
            </a:endParaRPr>
          </a:p>
        </p:txBody>
      </p:sp>
      <p:cxnSp>
        <p:nvCxnSpPr>
          <p:cNvPr id="14" name="Straight Arrow Connector 24"/>
          <p:cNvCxnSpPr/>
          <p:nvPr/>
        </p:nvCxnSpPr>
        <p:spPr>
          <a:xfrm>
            <a:off x="3759116" y="4242316"/>
            <a:ext cx="2540168" cy="1"/>
          </a:xfrm>
          <a:prstGeom prst="straightConnector1">
            <a:avLst/>
          </a:prstGeom>
          <a:ln w="76200">
            <a:solidFill>
              <a:srgbClr val="9154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021929" y="4363819"/>
            <a:ext cx="2378871" cy="646331"/>
          </a:xfrm>
          <a:prstGeom prst="rect">
            <a:avLst/>
          </a:prstGeom>
        </p:spPr>
        <p:txBody>
          <a:bodyPr wrap="square">
            <a:spAutoFit/>
          </a:bodyPr>
          <a:lstStyle/>
          <a:p>
            <a:pPr algn="r"/>
            <a:r>
              <a:rPr lang="fr-FR" b="1" dirty="0" smtClean="0">
                <a:solidFill>
                  <a:srgbClr val="915415"/>
                </a:solidFill>
              </a:rPr>
              <a:t>Contenu adapté</a:t>
            </a:r>
          </a:p>
          <a:p>
            <a:pPr algn="r"/>
            <a:r>
              <a:rPr lang="fr-FR" dirty="0" smtClean="0">
                <a:solidFill>
                  <a:srgbClr val="915415"/>
                </a:solidFill>
              </a:rPr>
              <a:t>« Sur mesure »</a:t>
            </a:r>
            <a:endParaRPr lang="fr-FR" dirty="0">
              <a:solidFill>
                <a:srgbClr val="915415"/>
              </a:solidFill>
            </a:endParaRPr>
          </a:p>
        </p:txBody>
      </p:sp>
      <p:cxnSp>
        <p:nvCxnSpPr>
          <p:cNvPr id="16" name="Straight Arrow Connector 24"/>
          <p:cNvCxnSpPr/>
          <p:nvPr/>
        </p:nvCxnSpPr>
        <p:spPr>
          <a:xfrm>
            <a:off x="3759116" y="4242316"/>
            <a:ext cx="1270084" cy="0"/>
          </a:xfrm>
          <a:prstGeom prst="straightConnector1">
            <a:avLst/>
          </a:prstGeom>
          <a:ln w="15240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34584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24"/>
          <p:cNvGrpSpPr/>
          <p:nvPr/>
        </p:nvGrpSpPr>
        <p:grpSpPr>
          <a:xfrm>
            <a:off x="7772400" y="4676831"/>
            <a:ext cx="1037029" cy="461665"/>
            <a:chOff x="5361766" y="485538"/>
            <a:chExt cx="2104342" cy="936811"/>
          </a:xfrm>
        </p:grpSpPr>
        <p:sp>
          <p:nvSpPr>
            <p:cNvPr id="26" name="ZoneTexte 25"/>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27" name="Imag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61766" y="573751"/>
              <a:ext cx="664384" cy="654570"/>
            </a:xfrm>
            <a:prstGeom prst="rect">
              <a:avLst/>
            </a:prstGeom>
          </p:spPr>
        </p:pic>
      </p:grpSp>
      <p:sp>
        <p:nvSpPr>
          <p:cNvPr id="8" name="Rectangle 7"/>
          <p:cNvSpPr/>
          <p:nvPr/>
        </p:nvSpPr>
        <p:spPr>
          <a:xfrm>
            <a:off x="7010400" y="84643"/>
            <a:ext cx="2041962" cy="338554"/>
          </a:xfrm>
          <a:prstGeom prst="rect">
            <a:avLst/>
          </a:prstGeom>
        </p:spPr>
        <p:txBody>
          <a:bodyPr wrap="square">
            <a:spAutoFit/>
          </a:bodyPr>
          <a:lstStyle/>
          <a:p>
            <a:r>
              <a:rPr lang="fr-FR" sz="1600" dirty="0" smtClean="0">
                <a:hlinkClick r:id="rId6" action="ppaction://hlinkfile"/>
              </a:rPr>
              <a:t>MPEG </a:t>
            </a:r>
            <a:r>
              <a:rPr lang="fr-FR" sz="1600" dirty="0" err="1" smtClean="0">
                <a:hlinkClick r:id="rId6" action="ppaction://hlinkfile"/>
              </a:rPr>
              <a:t>video</a:t>
            </a:r>
            <a:endParaRPr lang="fr-FR" sz="1600" dirty="0"/>
          </a:p>
        </p:txBody>
      </p:sp>
      <p:pic>
        <p:nvPicPr>
          <p:cNvPr id="9" name="Image 8">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47282" y="3258647"/>
            <a:ext cx="937097" cy="396000"/>
          </a:xfrm>
          <a:prstGeom prst="rect">
            <a:avLst/>
          </a:prstGeom>
        </p:spPr>
      </p:pic>
      <p:sp>
        <p:nvSpPr>
          <p:cNvPr id="10" name="Rectangle 9"/>
          <p:cNvSpPr/>
          <p:nvPr/>
        </p:nvSpPr>
        <p:spPr>
          <a:xfrm>
            <a:off x="1371600" y="2801887"/>
            <a:ext cx="3124200" cy="400110"/>
          </a:xfrm>
          <a:prstGeom prst="rect">
            <a:avLst/>
          </a:prstGeom>
        </p:spPr>
        <p:txBody>
          <a:bodyPr wrap="square">
            <a:spAutoFit/>
          </a:bodyPr>
          <a:lstStyle/>
          <a:p>
            <a:pPr algn="ctr"/>
            <a:r>
              <a:rPr lang="fr-FR" sz="2000" u="sng" dirty="0" smtClean="0">
                <a:hlinkClick r:id="rId9"/>
              </a:rPr>
              <a:t>Read the article </a:t>
            </a:r>
            <a:r>
              <a:rPr lang="fr-FR" sz="2000" u="sng" dirty="0" err="1" smtClean="0">
                <a:hlinkClick r:id="rId9"/>
              </a:rPr>
              <a:t>from</a:t>
            </a:r>
            <a:endParaRPr lang="fr-FR" sz="2000" u="sng" dirty="0"/>
          </a:p>
        </p:txBody>
      </p:sp>
      <p:sp>
        <p:nvSpPr>
          <p:cNvPr id="11" name="Rectangle 10"/>
          <p:cNvSpPr/>
          <p:nvPr/>
        </p:nvSpPr>
        <p:spPr>
          <a:xfrm>
            <a:off x="3886199" y="2800350"/>
            <a:ext cx="3124200" cy="400110"/>
          </a:xfrm>
          <a:prstGeom prst="rect">
            <a:avLst/>
          </a:prstGeom>
        </p:spPr>
        <p:txBody>
          <a:bodyPr wrap="square">
            <a:spAutoFit/>
          </a:bodyPr>
          <a:lstStyle/>
          <a:p>
            <a:pPr algn="ctr"/>
            <a:r>
              <a:rPr lang="fr-FR" sz="2000" u="sng" dirty="0" err="1" smtClean="0">
                <a:hlinkClick r:id="rId7"/>
              </a:rPr>
              <a:t>See</a:t>
            </a:r>
            <a:r>
              <a:rPr lang="fr-FR" sz="2000" u="sng" dirty="0" smtClean="0">
                <a:hlinkClick r:id="rId7"/>
              </a:rPr>
              <a:t> a short </a:t>
            </a:r>
            <a:r>
              <a:rPr lang="fr-FR" sz="2000" u="sng" dirty="0" err="1" smtClean="0">
                <a:hlinkClick r:id="rId7"/>
              </a:rPr>
              <a:t>video</a:t>
            </a:r>
            <a:r>
              <a:rPr lang="fr-FR" sz="2000" u="sng" dirty="0" smtClean="0">
                <a:hlinkClick r:id="rId7"/>
              </a:rPr>
              <a:t> on</a:t>
            </a:r>
            <a:endParaRPr lang="fr-FR" sz="2000" u="sng" dirty="0"/>
          </a:p>
        </p:txBody>
      </p:sp>
      <p:pic>
        <p:nvPicPr>
          <p:cNvPr id="12" name="Imag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19200" y="3152109"/>
            <a:ext cx="1695600" cy="609076"/>
          </a:xfrm>
          <a:prstGeom prst="rect">
            <a:avLst/>
          </a:prstGeom>
        </p:spPr>
      </p:pic>
      <p:pic>
        <p:nvPicPr>
          <p:cNvPr id="7" name="fTag - food Allergi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66800" y="685800"/>
            <a:ext cx="6705600" cy="3771900"/>
          </a:xfrm>
          <a:prstGeom prst="rect">
            <a:avLst/>
          </a:prstGeom>
        </p:spPr>
      </p:pic>
    </p:spTree>
    <p:extLst>
      <p:ext uri="{BB962C8B-B14F-4D97-AF65-F5344CB8AC3E}">
        <p14:creationId xmlns:p14="http://schemas.microsoft.com/office/powerpoint/2010/main" val="126018436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Image 10"/>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27400" y="784575"/>
            <a:ext cx="2088000" cy="3463575"/>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0" y="2117939"/>
            <a:ext cx="1483350" cy="236220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62200" y="1352550"/>
            <a:ext cx="1483350" cy="2362200"/>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15000" y="1352550"/>
            <a:ext cx="1483350" cy="2362200"/>
          </a:xfrm>
          <a:prstGeom prst="rect">
            <a:avLst/>
          </a:prstGeom>
        </p:spPr>
      </p:pic>
      <p:sp>
        <p:nvSpPr>
          <p:cNvPr id="26" name="Title 15"/>
          <p:cNvSpPr>
            <a:spLocks noGrp="1"/>
          </p:cNvSpPr>
          <p:nvPr>
            <p:ph type="title"/>
          </p:nvPr>
        </p:nvSpPr>
        <p:spPr>
          <a:xfrm>
            <a:off x="1586558" y="205979"/>
            <a:ext cx="6414442" cy="857250"/>
          </a:xfrm>
        </p:spPr>
        <p:txBody>
          <a:bodyPr>
            <a:normAutofit/>
          </a:bodyPr>
          <a:lstStyle/>
          <a:p>
            <a:r>
              <a:rPr lang="en-US" dirty="0"/>
              <a:t>Food allergy and intolerance usage</a:t>
            </a:r>
            <a:br>
              <a:rPr lang="en-US" dirty="0"/>
            </a:br>
            <a:r>
              <a:rPr lang="en-US" dirty="0" err="1" smtClean="0"/>
              <a:t>fTag</a:t>
            </a:r>
            <a:r>
              <a:rPr lang="en-US" dirty="0" smtClean="0"/>
              <a:t> </a:t>
            </a:r>
            <a:r>
              <a:rPr lang="en-US" dirty="0"/>
              <a:t>with Carrefour @ </a:t>
            </a:r>
            <a:r>
              <a:rPr lang="en-US" dirty="0" err="1" smtClean="0"/>
              <a:t>Vivatech</a:t>
            </a:r>
            <a:endParaRPr lang="fr-FR" dirty="0"/>
          </a:p>
        </p:txBody>
      </p:sp>
    </p:spTree>
    <p:extLst>
      <p:ext uri="{BB962C8B-B14F-4D97-AF65-F5344CB8AC3E}">
        <p14:creationId xmlns:p14="http://schemas.microsoft.com/office/powerpoint/2010/main" val="395919555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 name="Picture 38" descr="noelGS1-EN[1]_shape_00086.em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14550"/>
            <a:ext cx="9144000" cy="1782893"/>
          </a:xfrm>
          <a:prstGeom prst="rect">
            <a:avLst/>
          </a:prstGeom>
        </p:spPr>
      </p:pic>
      <p:pic>
        <p:nvPicPr>
          <p:cNvPr id="29" name="Imag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2114550"/>
            <a:ext cx="2016000" cy="2657807"/>
          </a:xfrm>
          <a:prstGeom prst="rect">
            <a:avLst/>
          </a:prstGeom>
        </p:spPr>
      </p:pic>
      <p:pic>
        <p:nvPicPr>
          <p:cNvPr id="28" name="Imag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7400" y="784575"/>
            <a:ext cx="2088000" cy="3463575"/>
          </a:xfrm>
          <a:prstGeom prst="rect">
            <a:avLst/>
          </a:prstGeom>
        </p:spPr>
      </p:pic>
      <p:sp>
        <p:nvSpPr>
          <p:cNvPr id="22" name="Rectangle 21"/>
          <p:cNvSpPr/>
          <p:nvPr/>
        </p:nvSpPr>
        <p:spPr>
          <a:xfrm>
            <a:off x="49378" y="3597354"/>
            <a:ext cx="2160422" cy="1015663"/>
          </a:xfrm>
          <a:prstGeom prst="rect">
            <a:avLst/>
          </a:prstGeom>
        </p:spPr>
        <p:txBody>
          <a:bodyPr wrap="square">
            <a:spAutoFit/>
          </a:bodyPr>
          <a:lstStyle/>
          <a:p>
            <a:pPr algn="r"/>
            <a:r>
              <a:rPr lang="fr-FR" sz="2000" b="1" dirty="0" err="1" smtClean="0"/>
              <a:t>Printed</a:t>
            </a:r>
            <a:r>
              <a:rPr lang="fr-FR" sz="2000" b="1" dirty="0" smtClean="0"/>
              <a:t> on Packaging </a:t>
            </a:r>
            <a:br>
              <a:rPr lang="fr-FR" sz="2000" b="1" dirty="0" smtClean="0"/>
            </a:br>
            <a:r>
              <a:rPr lang="fr-FR" sz="2000" b="1" dirty="0" smtClean="0"/>
              <a:t>or Label</a:t>
            </a:r>
            <a:endParaRPr lang="fr-FR" sz="2000" b="1" dirty="0"/>
          </a:p>
        </p:txBody>
      </p:sp>
      <p:sp>
        <p:nvSpPr>
          <p:cNvPr id="23" name="Rectangle 22"/>
          <p:cNvSpPr/>
          <p:nvPr/>
        </p:nvSpPr>
        <p:spPr>
          <a:xfrm>
            <a:off x="5470962" y="3597354"/>
            <a:ext cx="1752600" cy="1015663"/>
          </a:xfrm>
          <a:prstGeom prst="rect">
            <a:avLst/>
          </a:prstGeom>
        </p:spPr>
        <p:txBody>
          <a:bodyPr wrap="square">
            <a:spAutoFit/>
          </a:bodyPr>
          <a:lstStyle/>
          <a:p>
            <a:r>
              <a:rPr lang="fr-FR" sz="2000" b="1" dirty="0" err="1" smtClean="0"/>
              <a:t>Tailored</a:t>
            </a:r>
            <a:r>
              <a:rPr lang="fr-FR" sz="2000" b="1" dirty="0"/>
              <a:t/>
            </a:r>
            <a:br>
              <a:rPr lang="fr-FR" sz="2000" b="1" dirty="0"/>
            </a:br>
            <a:r>
              <a:rPr lang="fr-FR" sz="2000" b="1" dirty="0" smtClean="0"/>
              <a:t>Mobile</a:t>
            </a:r>
          </a:p>
          <a:p>
            <a:r>
              <a:rPr lang="fr-FR" sz="2000" b="1" dirty="0" smtClean="0"/>
              <a:t>content</a:t>
            </a:r>
            <a:endParaRPr lang="fr-FR" sz="2000" dirty="0"/>
          </a:p>
        </p:txBody>
      </p:sp>
      <p:sp>
        <p:nvSpPr>
          <p:cNvPr id="24" name="Rectangle 23"/>
          <p:cNvSpPr/>
          <p:nvPr/>
        </p:nvSpPr>
        <p:spPr>
          <a:xfrm>
            <a:off x="4114800" y="3722939"/>
            <a:ext cx="1447800" cy="400110"/>
          </a:xfrm>
          <a:prstGeom prst="rect">
            <a:avLst/>
          </a:prstGeom>
        </p:spPr>
        <p:txBody>
          <a:bodyPr wrap="square">
            <a:spAutoFit/>
          </a:bodyPr>
          <a:lstStyle/>
          <a:p>
            <a:r>
              <a:rPr lang="fr-FR" sz="2000" b="1" dirty="0" smtClean="0"/>
              <a:t>URL</a:t>
            </a:r>
            <a:endParaRPr lang="fr-FR" sz="2000" b="1" dirty="0"/>
          </a:p>
        </p:txBody>
      </p:sp>
      <p:cxnSp>
        <p:nvCxnSpPr>
          <p:cNvPr id="25" name="Straight Arrow Connector 24"/>
          <p:cNvCxnSpPr/>
          <p:nvPr/>
        </p:nvCxnSpPr>
        <p:spPr>
          <a:xfrm>
            <a:off x="3200400" y="3717096"/>
            <a:ext cx="2196125" cy="5843"/>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itle 8"/>
          <p:cNvSpPr>
            <a:spLocks noGrp="1"/>
          </p:cNvSpPr>
          <p:nvPr>
            <p:ph type="title"/>
          </p:nvPr>
        </p:nvSpPr>
        <p:spPr>
          <a:xfrm>
            <a:off x="152400" y="205979"/>
            <a:ext cx="8534400" cy="857250"/>
          </a:xfrm>
        </p:spPr>
        <p:txBody>
          <a:bodyPr>
            <a:normAutofit/>
          </a:bodyPr>
          <a:lstStyle/>
          <a:p>
            <a:pPr lvl="0" algn="r"/>
            <a:r>
              <a:rPr lang="en-US" dirty="0"/>
              <a:t>from Product </a:t>
            </a:r>
            <a:r>
              <a:rPr lang="en-US" dirty="0" smtClean="0"/>
              <a:t>Information to Tailored Content</a:t>
            </a:r>
            <a:br>
              <a:rPr lang="en-US" dirty="0" smtClean="0"/>
            </a:br>
            <a:r>
              <a:rPr lang="en-US" dirty="0" smtClean="0"/>
              <a:t>with the </a:t>
            </a:r>
            <a:r>
              <a:rPr lang="en-US" dirty="0" err="1" smtClean="0"/>
              <a:t>fTag</a:t>
            </a:r>
            <a:r>
              <a:rPr lang="en-US" dirty="0" smtClean="0"/>
              <a:t> solution in few steps</a:t>
            </a:r>
            <a:endParaRPr lang="fr-FR" dirty="0"/>
          </a:p>
        </p:txBody>
      </p:sp>
      <p:sp>
        <p:nvSpPr>
          <p:cNvPr id="21" name="Rectangle 20"/>
          <p:cNvSpPr/>
          <p:nvPr/>
        </p:nvSpPr>
        <p:spPr>
          <a:xfrm>
            <a:off x="76201" y="1160443"/>
            <a:ext cx="3962399" cy="707886"/>
          </a:xfrm>
          <a:prstGeom prst="rect">
            <a:avLst/>
          </a:prstGeom>
        </p:spPr>
        <p:txBody>
          <a:bodyPr wrap="square">
            <a:spAutoFit/>
          </a:bodyPr>
          <a:lstStyle/>
          <a:p>
            <a:pPr algn="ctr"/>
            <a:r>
              <a:rPr lang="fr-FR" sz="2000" b="1" dirty="0" smtClean="0"/>
              <a:t>« Voice of the Brand » </a:t>
            </a:r>
          </a:p>
          <a:p>
            <a:pPr algn="ctr"/>
            <a:r>
              <a:rPr lang="fr-FR" sz="2000" b="1" dirty="0" err="1" smtClean="0"/>
              <a:t>product</a:t>
            </a:r>
            <a:r>
              <a:rPr lang="fr-FR" sz="2000" b="1" dirty="0" smtClean="0"/>
              <a:t> information</a:t>
            </a:r>
            <a:endParaRPr lang="fr-FR" sz="2000" dirty="0"/>
          </a:p>
        </p:txBody>
      </p:sp>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4600" y="3433760"/>
            <a:ext cx="585770" cy="585790"/>
          </a:xfrm>
          <a:prstGeom prst="rect">
            <a:avLst/>
          </a:prstGeom>
        </p:spPr>
      </p:pic>
      <p:sp>
        <p:nvSpPr>
          <p:cNvPr id="14" name="Rectangle 13"/>
          <p:cNvSpPr/>
          <p:nvPr/>
        </p:nvSpPr>
        <p:spPr>
          <a:xfrm>
            <a:off x="4114800" y="3997464"/>
            <a:ext cx="1808460" cy="707886"/>
          </a:xfrm>
          <a:prstGeom prst="rect">
            <a:avLst/>
          </a:prstGeom>
        </p:spPr>
        <p:txBody>
          <a:bodyPr wrap="square">
            <a:spAutoFit/>
          </a:bodyPr>
          <a:lstStyle/>
          <a:p>
            <a:r>
              <a:rPr lang="fr-FR" sz="2000" dirty="0" smtClean="0"/>
              <a:t>NFC </a:t>
            </a:r>
            <a:r>
              <a:rPr lang="fr-FR" sz="2000" dirty="0"/>
              <a:t>Tag </a:t>
            </a:r>
            <a:br>
              <a:rPr lang="fr-FR" sz="2000" dirty="0"/>
            </a:br>
            <a:r>
              <a:rPr lang="fr-FR" sz="2000" dirty="0"/>
              <a:t>QR Code</a:t>
            </a:r>
            <a:r>
              <a:rPr lang="fr-FR" sz="2000" b="1" dirty="0"/>
              <a:t>   </a:t>
            </a:r>
            <a:endParaRPr lang="fr-FR" sz="2000" dirty="0"/>
          </a:p>
        </p:txBody>
      </p:sp>
      <p:cxnSp>
        <p:nvCxnSpPr>
          <p:cNvPr id="16" name="Straight Arrow Connector 14"/>
          <p:cNvCxnSpPr/>
          <p:nvPr/>
        </p:nvCxnSpPr>
        <p:spPr>
          <a:xfrm flipH="1">
            <a:off x="2810044" y="2038350"/>
            <a:ext cx="19321" cy="1272794"/>
          </a:xfrm>
          <a:prstGeom prst="straightConnector1">
            <a:avLst/>
          </a:prstGeom>
          <a:ln w="7620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70962" y="1160443"/>
            <a:ext cx="3063438" cy="707886"/>
          </a:xfrm>
          <a:prstGeom prst="rect">
            <a:avLst/>
          </a:prstGeom>
        </p:spPr>
        <p:txBody>
          <a:bodyPr wrap="square">
            <a:spAutoFit/>
          </a:bodyPr>
          <a:lstStyle/>
          <a:p>
            <a:r>
              <a:rPr lang="fr-FR" sz="2000" b="1" dirty="0" smtClean="0"/>
              <a:t>End user</a:t>
            </a:r>
            <a:br>
              <a:rPr lang="fr-FR" sz="2000" b="1" dirty="0" smtClean="0"/>
            </a:br>
            <a:r>
              <a:rPr lang="fr-FR" sz="2000" b="1" dirty="0" err="1" smtClean="0"/>
              <a:t>card</a:t>
            </a:r>
            <a:r>
              <a:rPr lang="fr-FR" sz="2000" b="1" dirty="0" smtClean="0"/>
              <a:t> profile</a:t>
            </a:r>
            <a:endParaRPr lang="fr-FR" sz="2000" dirty="0"/>
          </a:p>
        </p:txBody>
      </p:sp>
      <p:cxnSp>
        <p:nvCxnSpPr>
          <p:cNvPr id="20" name="Straight Arrow Connector 14"/>
          <p:cNvCxnSpPr/>
          <p:nvPr/>
        </p:nvCxnSpPr>
        <p:spPr>
          <a:xfrm flipH="1">
            <a:off x="6076679" y="2038350"/>
            <a:ext cx="19321" cy="1272794"/>
          </a:xfrm>
          <a:prstGeom prst="straightConnector1">
            <a:avLst/>
          </a:prstGeom>
          <a:ln w="7620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657758" y="2394287"/>
            <a:ext cx="1042712" cy="1015663"/>
          </a:xfrm>
          <a:prstGeom prst="rect">
            <a:avLst/>
          </a:prstGeom>
          <a:solidFill>
            <a:srgbClr val="F9F9F9"/>
          </a:solidFill>
        </p:spPr>
        <p:txBody>
          <a:bodyPr wrap="square">
            <a:spAutoFit/>
          </a:bodyPr>
          <a:lstStyle/>
          <a:p>
            <a:pPr algn="r"/>
            <a:r>
              <a:rPr lang="fr-FR" sz="2000" dirty="0" smtClean="0"/>
              <a:t>1/ </a:t>
            </a:r>
            <a:r>
              <a:rPr lang="fr-FR" sz="2000" dirty="0" err="1" smtClean="0"/>
              <a:t>print</a:t>
            </a:r>
            <a:endParaRPr lang="fr-FR" sz="2000" dirty="0"/>
          </a:p>
          <a:p>
            <a:pPr algn="r"/>
            <a:r>
              <a:rPr lang="fr-FR" sz="2000" dirty="0" smtClean="0"/>
              <a:t>on pack or label</a:t>
            </a:r>
            <a:endParaRPr lang="fr-FR" sz="2000" dirty="0"/>
          </a:p>
        </p:txBody>
      </p:sp>
      <p:sp>
        <p:nvSpPr>
          <p:cNvPr id="26" name="Rectangle 25"/>
          <p:cNvSpPr/>
          <p:nvPr/>
        </p:nvSpPr>
        <p:spPr>
          <a:xfrm>
            <a:off x="3351931" y="2394287"/>
            <a:ext cx="1025374" cy="1015663"/>
          </a:xfrm>
          <a:prstGeom prst="rect">
            <a:avLst/>
          </a:prstGeom>
          <a:solidFill>
            <a:srgbClr val="F9F9F9"/>
          </a:solidFill>
        </p:spPr>
        <p:txBody>
          <a:bodyPr wrap="square">
            <a:spAutoFit/>
          </a:bodyPr>
          <a:lstStyle/>
          <a:p>
            <a:pPr algn="r"/>
            <a:r>
              <a:rPr lang="fr-FR" sz="2000" dirty="0" smtClean="0"/>
              <a:t>2/ </a:t>
            </a:r>
            <a:r>
              <a:rPr lang="fr-FR" sz="2000" dirty="0" err="1" smtClean="0"/>
              <a:t>read</a:t>
            </a:r>
            <a:endParaRPr lang="fr-FR" sz="2000" dirty="0" smtClean="0"/>
          </a:p>
          <a:p>
            <a:pPr algn="r"/>
            <a:r>
              <a:rPr lang="fr-FR" sz="2000" dirty="0" err="1" smtClean="0"/>
              <a:t>raw</a:t>
            </a:r>
            <a:r>
              <a:rPr lang="fr-FR" sz="2000" dirty="0" smtClean="0"/>
              <a:t> content</a:t>
            </a:r>
            <a:endParaRPr lang="fr-FR" sz="2000" dirty="0"/>
          </a:p>
        </p:txBody>
      </p:sp>
      <p:sp>
        <p:nvSpPr>
          <p:cNvPr id="27" name="Rectangle 26"/>
          <p:cNvSpPr/>
          <p:nvPr/>
        </p:nvSpPr>
        <p:spPr>
          <a:xfrm>
            <a:off x="4834070" y="2394287"/>
            <a:ext cx="1109530" cy="1015663"/>
          </a:xfrm>
          <a:prstGeom prst="rect">
            <a:avLst/>
          </a:prstGeom>
          <a:solidFill>
            <a:srgbClr val="F9F9F9"/>
          </a:solidFill>
        </p:spPr>
        <p:txBody>
          <a:bodyPr wrap="square">
            <a:spAutoFit/>
          </a:bodyPr>
          <a:lstStyle/>
          <a:p>
            <a:pPr algn="r"/>
            <a:r>
              <a:rPr lang="fr-FR" sz="2000" i="1" dirty="0" smtClean="0"/>
              <a:t>(3/ </a:t>
            </a:r>
            <a:r>
              <a:rPr lang="fr-FR" sz="2000" i="1" dirty="0" err="1" smtClean="0"/>
              <a:t>read</a:t>
            </a:r>
            <a:endParaRPr lang="fr-FR" sz="2000" i="1" dirty="0" smtClean="0"/>
          </a:p>
          <a:p>
            <a:pPr algn="r"/>
            <a:r>
              <a:rPr lang="fr-FR" sz="2000" i="1" dirty="0" smtClean="0"/>
              <a:t>user</a:t>
            </a:r>
          </a:p>
          <a:p>
            <a:pPr algn="r"/>
            <a:r>
              <a:rPr lang="fr-FR" sz="2000" i="1" dirty="0" smtClean="0"/>
              <a:t>Profile)</a:t>
            </a:r>
            <a:endParaRPr lang="fr-FR" sz="2000" i="1" dirty="0"/>
          </a:p>
        </p:txBody>
      </p:sp>
      <p:sp>
        <p:nvSpPr>
          <p:cNvPr id="31" name="Rectangle 30"/>
          <p:cNvSpPr/>
          <p:nvPr/>
        </p:nvSpPr>
        <p:spPr>
          <a:xfrm>
            <a:off x="6205670" y="2394287"/>
            <a:ext cx="1109530" cy="1015663"/>
          </a:xfrm>
          <a:prstGeom prst="rect">
            <a:avLst/>
          </a:prstGeom>
          <a:solidFill>
            <a:srgbClr val="F9F9F9"/>
          </a:solidFill>
        </p:spPr>
        <p:txBody>
          <a:bodyPr wrap="square">
            <a:spAutoFit/>
          </a:bodyPr>
          <a:lstStyle/>
          <a:p>
            <a:pPr algn="r"/>
            <a:r>
              <a:rPr lang="fr-FR" sz="2000" dirty="0" smtClean="0"/>
              <a:t>4/ </a:t>
            </a:r>
            <a:r>
              <a:rPr lang="fr-FR" sz="2000" dirty="0" err="1" smtClean="0"/>
              <a:t>read</a:t>
            </a:r>
            <a:endParaRPr lang="fr-FR" sz="2000" dirty="0" smtClean="0"/>
          </a:p>
          <a:p>
            <a:pPr algn="r"/>
            <a:r>
              <a:rPr lang="fr-FR" sz="2000" dirty="0" err="1"/>
              <a:t>t</a:t>
            </a:r>
            <a:r>
              <a:rPr lang="fr-FR" sz="2000" dirty="0" err="1" smtClean="0"/>
              <a:t>ailored</a:t>
            </a:r>
            <a:r>
              <a:rPr lang="fr-FR" sz="2000" dirty="0" smtClean="0"/>
              <a:t> content</a:t>
            </a:r>
            <a:endParaRPr lang="fr-FR" sz="2000" dirty="0"/>
          </a:p>
        </p:txBody>
      </p:sp>
    </p:spTree>
    <p:extLst>
      <p:ext uri="{BB962C8B-B14F-4D97-AF65-F5344CB8AC3E}">
        <p14:creationId xmlns:p14="http://schemas.microsoft.com/office/powerpoint/2010/main" val="158181973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itle 15"/>
          <p:cNvSpPr>
            <a:spLocks noGrp="1"/>
          </p:cNvSpPr>
          <p:nvPr>
            <p:ph type="title"/>
          </p:nvPr>
        </p:nvSpPr>
        <p:spPr/>
        <p:txBody>
          <a:bodyPr>
            <a:normAutofit/>
          </a:bodyPr>
          <a:lstStyle/>
          <a:p>
            <a:r>
              <a:rPr lang="en-US" dirty="0"/>
              <a:t>Food allergy and intolerance management</a:t>
            </a:r>
            <a:br>
              <a:rPr lang="en-US" dirty="0"/>
            </a:br>
            <a:r>
              <a:rPr lang="en-US" dirty="0" err="1" smtClean="0"/>
              <a:t>fTag</a:t>
            </a:r>
            <a:r>
              <a:rPr lang="en-US" dirty="0" smtClean="0"/>
              <a:t> – </a:t>
            </a:r>
            <a:r>
              <a:rPr lang="en-US" dirty="0"/>
              <a:t>as easy as </a:t>
            </a:r>
            <a:r>
              <a:rPr lang="en-US" dirty="0" smtClean="0"/>
              <a:t>ABC</a:t>
            </a:r>
            <a:endParaRPr lang="fr-FR" dirty="0"/>
          </a:p>
        </p:txBody>
      </p:sp>
      <p:sp>
        <p:nvSpPr>
          <p:cNvPr id="10" name="Rectangle 9"/>
          <p:cNvSpPr/>
          <p:nvPr/>
        </p:nvSpPr>
        <p:spPr>
          <a:xfrm>
            <a:off x="2043519" y="4640818"/>
            <a:ext cx="5056962" cy="369332"/>
          </a:xfrm>
          <a:prstGeom prst="rect">
            <a:avLst/>
          </a:prstGeom>
        </p:spPr>
        <p:txBody>
          <a:bodyPr wrap="square">
            <a:spAutoFit/>
          </a:bodyPr>
          <a:lstStyle/>
          <a:p>
            <a:pPr algn="r"/>
            <a:r>
              <a:rPr lang="en-US" b="1" i="1" dirty="0" smtClean="0">
                <a:solidFill>
                  <a:schemeClr val="accent2">
                    <a:lumMod val="75000"/>
                  </a:schemeClr>
                </a:solidFill>
              </a:rPr>
              <a:t>2017 </a:t>
            </a:r>
            <a:r>
              <a:rPr lang="en-US" b="1" i="1" dirty="0">
                <a:solidFill>
                  <a:schemeClr val="accent2">
                    <a:lumMod val="75000"/>
                  </a:schemeClr>
                </a:solidFill>
              </a:rPr>
              <a:t>Innovation</a:t>
            </a:r>
            <a:endParaRPr lang="fr-FR" b="1" dirty="0">
              <a:solidFill>
                <a:schemeClr val="accent2">
                  <a:lumMod val="75000"/>
                </a:schemeClr>
              </a:solidFill>
            </a:endParaRPr>
          </a:p>
        </p:txBody>
      </p:sp>
      <p:sp>
        <p:nvSpPr>
          <p:cNvPr id="33" name="Rectangle 32"/>
          <p:cNvSpPr/>
          <p:nvPr/>
        </p:nvSpPr>
        <p:spPr>
          <a:xfrm>
            <a:off x="3429000" y="4171950"/>
            <a:ext cx="1633767" cy="954107"/>
          </a:xfrm>
          <a:prstGeom prst="rect">
            <a:avLst/>
          </a:prstGeom>
        </p:spPr>
        <p:txBody>
          <a:bodyPr wrap="square">
            <a:spAutoFit/>
          </a:bodyPr>
          <a:lstStyle/>
          <a:p>
            <a:pPr algn="ctr"/>
            <a:r>
              <a:rPr lang="fr-FR" sz="1600" b="1" dirty="0" smtClean="0"/>
              <a:t>the </a:t>
            </a:r>
            <a:r>
              <a:rPr lang="fr-FR" sz="1600" b="1" dirty="0"/>
              <a:t>P</a:t>
            </a:r>
            <a:r>
              <a:rPr lang="fr-FR" sz="1600" b="1" dirty="0" smtClean="0"/>
              <a:t>roduct info</a:t>
            </a:r>
            <a:br>
              <a:rPr lang="fr-FR" sz="1600" b="1" dirty="0" smtClean="0"/>
            </a:br>
            <a:r>
              <a:rPr lang="fr-FR" sz="1600" b="1" dirty="0" err="1" smtClean="0"/>
              <a:t>is</a:t>
            </a:r>
            <a:r>
              <a:rPr lang="fr-FR" sz="1600" b="1" dirty="0" smtClean="0"/>
              <a:t> </a:t>
            </a:r>
            <a:r>
              <a:rPr lang="fr-FR" sz="1600" b="1" dirty="0" err="1" smtClean="0"/>
              <a:t>displayed</a:t>
            </a:r>
            <a:endParaRPr lang="fr-FR" sz="1600" b="1" dirty="0" smtClean="0"/>
          </a:p>
          <a:p>
            <a:pPr algn="ctr"/>
            <a:r>
              <a:rPr lang="fr-FR" sz="1200" b="1" i="1" dirty="0" smtClean="0"/>
              <a:t/>
            </a:r>
            <a:br>
              <a:rPr lang="fr-FR" sz="1200" b="1" i="1" dirty="0" smtClean="0"/>
            </a:br>
            <a:r>
              <a:rPr lang="fr-FR" sz="1200" b="1" i="1" dirty="0" smtClean="0"/>
              <a:t>no network </a:t>
            </a:r>
            <a:r>
              <a:rPr lang="fr-FR" sz="1200" b="1" i="1" dirty="0" err="1" smtClean="0"/>
              <a:t>required</a:t>
            </a:r>
            <a:endParaRPr lang="fr-FR" sz="1600" b="1" i="1" dirty="0"/>
          </a:p>
        </p:txBody>
      </p:sp>
      <p:sp>
        <p:nvSpPr>
          <p:cNvPr id="36" name="Rectangle 35"/>
          <p:cNvSpPr/>
          <p:nvPr/>
        </p:nvSpPr>
        <p:spPr>
          <a:xfrm>
            <a:off x="7175226" y="4171950"/>
            <a:ext cx="1740174" cy="584775"/>
          </a:xfrm>
          <a:prstGeom prst="rect">
            <a:avLst/>
          </a:prstGeom>
        </p:spPr>
        <p:txBody>
          <a:bodyPr wrap="square">
            <a:spAutoFit/>
          </a:bodyPr>
          <a:lstStyle/>
          <a:p>
            <a:pPr algn="ctr"/>
            <a:r>
              <a:rPr lang="fr-FR" sz="1600" b="1" dirty="0" err="1" smtClean="0"/>
              <a:t>your</a:t>
            </a:r>
            <a:r>
              <a:rPr lang="fr-FR" sz="1600" b="1" dirty="0" smtClean="0"/>
              <a:t> Profile</a:t>
            </a:r>
          </a:p>
          <a:p>
            <a:pPr algn="ctr"/>
            <a:r>
              <a:rPr lang="fr-FR" sz="1600" b="1" dirty="0" err="1" smtClean="0"/>
              <a:t>is</a:t>
            </a:r>
            <a:r>
              <a:rPr lang="fr-FR" sz="1600" b="1" dirty="0" smtClean="0"/>
              <a:t> </a:t>
            </a:r>
            <a:r>
              <a:rPr lang="fr-FR" sz="1600" b="1" dirty="0" err="1" smtClean="0"/>
              <a:t>displayed</a:t>
            </a:r>
            <a:endParaRPr lang="fr-FR" sz="1600" b="1" dirty="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784575"/>
            <a:ext cx="2088000" cy="3463575"/>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400" y="784575"/>
            <a:ext cx="2088000" cy="3463575"/>
          </a:xfrm>
          <a:prstGeom prst="rect">
            <a:avLst/>
          </a:prstGeom>
        </p:spPr>
      </p:pic>
      <p:sp>
        <p:nvSpPr>
          <p:cNvPr id="19" name="Rectangle 18"/>
          <p:cNvSpPr/>
          <p:nvPr/>
        </p:nvSpPr>
        <p:spPr>
          <a:xfrm>
            <a:off x="5222127" y="3417153"/>
            <a:ext cx="1533278" cy="830997"/>
          </a:xfrm>
          <a:prstGeom prst="rect">
            <a:avLst/>
          </a:prstGeom>
        </p:spPr>
        <p:txBody>
          <a:bodyPr wrap="square">
            <a:spAutoFit/>
          </a:bodyPr>
          <a:lstStyle/>
          <a:p>
            <a:pPr algn="ctr"/>
            <a:r>
              <a:rPr lang="fr-FR" sz="1600" b="1" dirty="0"/>
              <a:t>Scan or </a:t>
            </a:r>
            <a:r>
              <a:rPr lang="fr-FR" sz="1600" b="1" dirty="0" err="1" smtClean="0"/>
              <a:t>Tap</a:t>
            </a:r>
            <a:r>
              <a:rPr lang="fr-FR" sz="1600" b="1" dirty="0" smtClean="0"/>
              <a:t> </a:t>
            </a:r>
            <a:r>
              <a:rPr lang="fr-FR" sz="1600" b="1" dirty="0" err="1" smtClean="0"/>
              <a:t>your</a:t>
            </a:r>
            <a:r>
              <a:rPr lang="fr-FR" sz="1600" b="1" dirty="0" smtClean="0"/>
              <a:t> Profile </a:t>
            </a:r>
            <a:r>
              <a:rPr lang="fr-FR" sz="1600" b="1" dirty="0" err="1" smtClean="0"/>
              <a:t>card</a:t>
            </a:r>
            <a:endParaRPr lang="fr-FR" sz="1600" b="1" dirty="0"/>
          </a:p>
        </p:txBody>
      </p:sp>
      <p:cxnSp>
        <p:nvCxnSpPr>
          <p:cNvPr id="22" name="Straight Arrow Connector 24"/>
          <p:cNvCxnSpPr/>
          <p:nvPr/>
        </p:nvCxnSpPr>
        <p:spPr>
          <a:xfrm>
            <a:off x="5222127" y="3215373"/>
            <a:ext cx="1690416" cy="1"/>
          </a:xfrm>
          <a:prstGeom prst="straightConnector1">
            <a:avLst/>
          </a:prstGeom>
          <a:ln w="76200">
            <a:solidFill>
              <a:srgbClr val="9154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4"/>
          <p:cNvCxnSpPr/>
          <p:nvPr/>
        </p:nvCxnSpPr>
        <p:spPr>
          <a:xfrm>
            <a:off x="1281384" y="3215373"/>
            <a:ext cx="1690416" cy="1"/>
          </a:xfrm>
          <a:prstGeom prst="straightConnector1">
            <a:avLst/>
          </a:prstGeom>
          <a:ln w="76200">
            <a:solidFill>
              <a:srgbClr val="9154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8915400" y="3235985"/>
            <a:ext cx="1690416" cy="1"/>
          </a:xfrm>
          <a:prstGeom prst="straightConnector1">
            <a:avLst/>
          </a:prstGeom>
          <a:ln w="76200">
            <a:solidFill>
              <a:srgbClr val="9154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6" name="Imag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477" y="2855373"/>
            <a:ext cx="719975" cy="720000"/>
          </a:xfrm>
          <a:prstGeom prst="rect">
            <a:avLst/>
          </a:prstGeom>
        </p:spPr>
      </p:pic>
      <p:sp>
        <p:nvSpPr>
          <p:cNvPr id="15" name="Rectangle 14"/>
          <p:cNvSpPr/>
          <p:nvPr/>
        </p:nvSpPr>
        <p:spPr>
          <a:xfrm>
            <a:off x="1398053" y="3417153"/>
            <a:ext cx="1533278" cy="830997"/>
          </a:xfrm>
          <a:prstGeom prst="rect">
            <a:avLst/>
          </a:prstGeom>
        </p:spPr>
        <p:txBody>
          <a:bodyPr wrap="square">
            <a:spAutoFit/>
          </a:bodyPr>
          <a:lstStyle/>
          <a:p>
            <a:pPr algn="ctr"/>
            <a:r>
              <a:rPr lang="fr-FR" sz="1600" b="1" dirty="0"/>
              <a:t>Scan or </a:t>
            </a:r>
            <a:r>
              <a:rPr lang="fr-FR" sz="1600" b="1" dirty="0" err="1"/>
              <a:t>Tap</a:t>
            </a:r>
            <a:r>
              <a:rPr lang="fr-FR" sz="1600" b="1" dirty="0"/>
              <a:t> a Product Pack</a:t>
            </a:r>
          </a:p>
          <a:p>
            <a:pPr algn="ctr"/>
            <a:r>
              <a:rPr lang="fr-FR" sz="1600" b="1" dirty="0"/>
              <a:t>or </a:t>
            </a:r>
            <a:r>
              <a:rPr lang="fr-FR" sz="1600" b="1" dirty="0" smtClean="0"/>
              <a:t>Label</a:t>
            </a:r>
            <a:endParaRPr lang="fr-FR" sz="1600" b="1" dirty="0"/>
          </a:p>
        </p:txBody>
      </p:sp>
    </p:spTree>
    <p:extLst>
      <p:ext uri="{BB962C8B-B14F-4D97-AF65-F5344CB8AC3E}">
        <p14:creationId xmlns:p14="http://schemas.microsoft.com/office/powerpoint/2010/main" val="291741303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7433" y="784575"/>
            <a:ext cx="2088000" cy="3463575"/>
          </a:xfrm>
          <a:prstGeom prst="rect">
            <a:avLst/>
          </a:prstGeom>
        </p:spPr>
      </p:pic>
      <p:sp>
        <p:nvSpPr>
          <p:cNvPr id="18" name="Title 15"/>
          <p:cNvSpPr>
            <a:spLocks noGrp="1"/>
          </p:cNvSpPr>
          <p:nvPr>
            <p:ph type="title"/>
          </p:nvPr>
        </p:nvSpPr>
        <p:spPr/>
        <p:txBody>
          <a:bodyPr>
            <a:normAutofit/>
          </a:bodyPr>
          <a:lstStyle/>
          <a:p>
            <a:r>
              <a:rPr lang="en-US" dirty="0"/>
              <a:t>Food allergy and intolerance management</a:t>
            </a:r>
            <a:br>
              <a:rPr lang="en-US" dirty="0"/>
            </a:br>
            <a:r>
              <a:rPr lang="en-US" dirty="0" err="1" smtClean="0"/>
              <a:t>fTag</a:t>
            </a:r>
            <a:r>
              <a:rPr lang="en-US" dirty="0" smtClean="0"/>
              <a:t> – </a:t>
            </a:r>
            <a:r>
              <a:rPr lang="en-US" dirty="0"/>
              <a:t>as easy as </a:t>
            </a:r>
            <a:r>
              <a:rPr lang="en-US" dirty="0" smtClean="0"/>
              <a:t>ABC</a:t>
            </a:r>
            <a:endParaRPr lang="fr-FR" dirty="0"/>
          </a:p>
        </p:txBody>
      </p:sp>
      <p:sp>
        <p:nvSpPr>
          <p:cNvPr id="35" name="Rectangle 34"/>
          <p:cNvSpPr/>
          <p:nvPr/>
        </p:nvSpPr>
        <p:spPr>
          <a:xfrm>
            <a:off x="5222127" y="3417153"/>
            <a:ext cx="1533278" cy="830997"/>
          </a:xfrm>
          <a:prstGeom prst="rect">
            <a:avLst/>
          </a:prstGeom>
        </p:spPr>
        <p:txBody>
          <a:bodyPr wrap="square">
            <a:spAutoFit/>
          </a:bodyPr>
          <a:lstStyle/>
          <a:p>
            <a:pPr algn="ctr"/>
            <a:r>
              <a:rPr lang="fr-FR" sz="1600" b="1" dirty="0"/>
              <a:t>Scan or </a:t>
            </a:r>
            <a:r>
              <a:rPr lang="fr-FR" sz="1600" b="1" dirty="0" err="1"/>
              <a:t>Tap</a:t>
            </a:r>
            <a:r>
              <a:rPr lang="fr-FR" sz="1600" b="1" dirty="0"/>
              <a:t> a Product Pack</a:t>
            </a:r>
          </a:p>
          <a:p>
            <a:pPr algn="ctr"/>
            <a:r>
              <a:rPr lang="fr-FR" sz="1600" b="1" dirty="0"/>
              <a:t>or </a:t>
            </a:r>
            <a:r>
              <a:rPr lang="fr-FR" sz="1600" b="1" dirty="0" smtClean="0"/>
              <a:t>Label</a:t>
            </a:r>
            <a:endParaRPr lang="fr-FR" sz="1600" b="1" dirty="0"/>
          </a:p>
        </p:txBody>
      </p:sp>
      <p:sp>
        <p:nvSpPr>
          <p:cNvPr id="36" name="Rectangle 35"/>
          <p:cNvSpPr/>
          <p:nvPr/>
        </p:nvSpPr>
        <p:spPr>
          <a:xfrm>
            <a:off x="7282262" y="4171950"/>
            <a:ext cx="1633138" cy="584775"/>
          </a:xfrm>
          <a:prstGeom prst="rect">
            <a:avLst/>
          </a:prstGeom>
        </p:spPr>
        <p:txBody>
          <a:bodyPr wrap="square">
            <a:spAutoFit/>
          </a:bodyPr>
          <a:lstStyle/>
          <a:p>
            <a:pPr algn="ctr"/>
            <a:r>
              <a:rPr lang="fr-FR" sz="1600" b="1" dirty="0" err="1" smtClean="0"/>
              <a:t>your</a:t>
            </a:r>
            <a:r>
              <a:rPr lang="fr-FR" sz="1600" b="1" dirty="0" smtClean="0"/>
              <a:t> Profile</a:t>
            </a:r>
            <a:br>
              <a:rPr lang="fr-FR" sz="1600" b="1" dirty="0" smtClean="0"/>
            </a:br>
            <a:r>
              <a:rPr lang="fr-FR" sz="1600" b="1" dirty="0" err="1" smtClean="0"/>
              <a:t>is</a:t>
            </a:r>
            <a:r>
              <a:rPr lang="fr-FR" sz="1600" b="1" dirty="0" smtClean="0"/>
              <a:t> gone</a:t>
            </a:r>
            <a:endParaRPr lang="fr-FR" sz="1600" b="1" dirty="0"/>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400" y="784574"/>
            <a:ext cx="2088000" cy="3463575"/>
          </a:xfrm>
          <a:prstGeom prst="rect">
            <a:avLst/>
          </a:prstGeom>
        </p:spPr>
      </p:pic>
      <p:sp>
        <p:nvSpPr>
          <p:cNvPr id="14" name="Rectangle 13"/>
          <p:cNvSpPr/>
          <p:nvPr/>
        </p:nvSpPr>
        <p:spPr>
          <a:xfrm>
            <a:off x="5172322" y="2311153"/>
            <a:ext cx="1533278" cy="584775"/>
          </a:xfrm>
          <a:prstGeom prst="rect">
            <a:avLst/>
          </a:prstGeom>
        </p:spPr>
        <p:txBody>
          <a:bodyPr wrap="square">
            <a:spAutoFit/>
          </a:bodyPr>
          <a:lstStyle/>
          <a:p>
            <a:pPr algn="ctr"/>
            <a:r>
              <a:rPr lang="fr-FR" sz="1600" b="1" dirty="0" err="1" smtClean="0"/>
              <a:t>after</a:t>
            </a:r>
            <a:endParaRPr lang="fr-FR" sz="1600" b="1" dirty="0" smtClean="0"/>
          </a:p>
          <a:p>
            <a:pPr algn="ctr"/>
            <a:r>
              <a:rPr lang="fr-FR" sz="1600" b="1" dirty="0" smtClean="0"/>
              <a:t>few </a:t>
            </a:r>
            <a:r>
              <a:rPr lang="fr-FR" sz="1600" b="1" dirty="0" err="1" smtClean="0"/>
              <a:t>hours</a:t>
            </a:r>
            <a:r>
              <a:rPr lang="fr-FR" sz="1600" b="1" dirty="0" smtClean="0"/>
              <a:t>…</a:t>
            </a:r>
            <a:endParaRPr lang="fr-FR" sz="1600" b="1" dirty="0"/>
          </a:p>
        </p:txBody>
      </p:sp>
      <p:sp>
        <p:nvSpPr>
          <p:cNvPr id="16" name="Rectangle 15"/>
          <p:cNvSpPr/>
          <p:nvPr/>
        </p:nvSpPr>
        <p:spPr>
          <a:xfrm>
            <a:off x="1398053" y="3417153"/>
            <a:ext cx="1533278" cy="830997"/>
          </a:xfrm>
          <a:prstGeom prst="rect">
            <a:avLst/>
          </a:prstGeom>
        </p:spPr>
        <p:txBody>
          <a:bodyPr wrap="square">
            <a:spAutoFit/>
          </a:bodyPr>
          <a:lstStyle/>
          <a:p>
            <a:pPr algn="ctr"/>
            <a:r>
              <a:rPr lang="fr-FR" sz="1600" b="1" dirty="0"/>
              <a:t>Scan or </a:t>
            </a:r>
            <a:r>
              <a:rPr lang="fr-FR" sz="1600" b="1" dirty="0" err="1"/>
              <a:t>Tap</a:t>
            </a:r>
            <a:r>
              <a:rPr lang="fr-FR" sz="1600" b="1" dirty="0"/>
              <a:t> a Product Pack</a:t>
            </a:r>
          </a:p>
          <a:p>
            <a:pPr algn="ctr"/>
            <a:r>
              <a:rPr lang="fr-FR" sz="1600" b="1" dirty="0"/>
              <a:t>or </a:t>
            </a:r>
            <a:r>
              <a:rPr lang="fr-FR" sz="1600" b="1" dirty="0" smtClean="0"/>
              <a:t>Label</a:t>
            </a:r>
            <a:endParaRPr lang="fr-FR" sz="1600" b="1" dirty="0"/>
          </a:p>
        </p:txBody>
      </p:sp>
      <p:sp>
        <p:nvSpPr>
          <p:cNvPr id="17" name="Rectangle 16"/>
          <p:cNvSpPr/>
          <p:nvPr/>
        </p:nvSpPr>
        <p:spPr>
          <a:xfrm>
            <a:off x="1398053" y="2095709"/>
            <a:ext cx="1533278" cy="830997"/>
          </a:xfrm>
          <a:prstGeom prst="rect">
            <a:avLst/>
          </a:prstGeom>
        </p:spPr>
        <p:txBody>
          <a:bodyPr wrap="square">
            <a:spAutoFit/>
          </a:bodyPr>
          <a:lstStyle/>
          <a:p>
            <a:pPr algn="ctr"/>
            <a:r>
              <a:rPr lang="fr-FR" sz="1600" b="1" dirty="0" err="1" smtClean="0"/>
              <a:t>Your</a:t>
            </a:r>
            <a:r>
              <a:rPr lang="fr-FR" sz="1600" b="1" dirty="0" smtClean="0"/>
              <a:t> profile</a:t>
            </a:r>
            <a:br>
              <a:rPr lang="fr-FR" sz="1600" b="1" dirty="0" smtClean="0"/>
            </a:br>
            <a:r>
              <a:rPr lang="fr-FR" sz="1600" b="1" dirty="0" err="1" smtClean="0"/>
              <a:t>is</a:t>
            </a:r>
            <a:r>
              <a:rPr lang="fr-FR" sz="1600" b="1" dirty="0" smtClean="0"/>
              <a:t> </a:t>
            </a:r>
            <a:r>
              <a:rPr lang="fr-FR" sz="1600" b="1" dirty="0" err="1" smtClean="0"/>
              <a:t>known</a:t>
            </a:r>
            <a:r>
              <a:rPr lang="fr-FR" sz="1600" b="1" dirty="0" smtClean="0"/>
              <a:t> for</a:t>
            </a:r>
          </a:p>
          <a:p>
            <a:pPr algn="ctr"/>
            <a:r>
              <a:rPr lang="fr-FR" sz="1600" b="1" dirty="0" smtClean="0"/>
              <a:t>few </a:t>
            </a:r>
            <a:r>
              <a:rPr lang="fr-FR" sz="1600" b="1" dirty="0" err="1" smtClean="0"/>
              <a:t>hours</a:t>
            </a:r>
            <a:r>
              <a:rPr lang="fr-FR" sz="1600" b="1" dirty="0" smtClean="0"/>
              <a:t>…</a:t>
            </a:r>
            <a:endParaRPr lang="fr-FR" sz="1600" b="1" dirty="0"/>
          </a:p>
        </p:txBody>
      </p:sp>
      <p:sp>
        <p:nvSpPr>
          <p:cNvPr id="19" name="Rectangle 18"/>
          <p:cNvSpPr/>
          <p:nvPr/>
        </p:nvSpPr>
        <p:spPr>
          <a:xfrm>
            <a:off x="2043519" y="4640818"/>
            <a:ext cx="5056962" cy="369332"/>
          </a:xfrm>
          <a:prstGeom prst="rect">
            <a:avLst/>
          </a:prstGeom>
        </p:spPr>
        <p:txBody>
          <a:bodyPr wrap="square">
            <a:spAutoFit/>
          </a:bodyPr>
          <a:lstStyle/>
          <a:p>
            <a:pPr algn="r"/>
            <a:r>
              <a:rPr lang="en-US" b="1" i="1" dirty="0" smtClean="0">
                <a:solidFill>
                  <a:schemeClr val="accent2">
                    <a:lumMod val="75000"/>
                  </a:schemeClr>
                </a:solidFill>
              </a:rPr>
              <a:t>2017 </a:t>
            </a:r>
            <a:r>
              <a:rPr lang="en-US" b="1" i="1" dirty="0">
                <a:solidFill>
                  <a:schemeClr val="accent2">
                    <a:lumMod val="75000"/>
                  </a:schemeClr>
                </a:solidFill>
              </a:rPr>
              <a:t>Innovation</a:t>
            </a:r>
            <a:endParaRPr lang="fr-FR" b="1" dirty="0">
              <a:solidFill>
                <a:schemeClr val="accent2">
                  <a:lumMod val="75000"/>
                </a:schemeClr>
              </a:solidFill>
            </a:endParaRPr>
          </a:p>
        </p:txBody>
      </p:sp>
      <p:cxnSp>
        <p:nvCxnSpPr>
          <p:cNvPr id="21" name="Straight Arrow Connector 24"/>
          <p:cNvCxnSpPr/>
          <p:nvPr/>
        </p:nvCxnSpPr>
        <p:spPr>
          <a:xfrm>
            <a:off x="5222127" y="3215373"/>
            <a:ext cx="1690416" cy="1"/>
          </a:xfrm>
          <a:prstGeom prst="straightConnector1">
            <a:avLst/>
          </a:prstGeom>
          <a:ln w="76200">
            <a:solidFill>
              <a:srgbClr val="9154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429000" y="4171950"/>
            <a:ext cx="1633767" cy="954107"/>
          </a:xfrm>
          <a:prstGeom prst="rect">
            <a:avLst/>
          </a:prstGeom>
        </p:spPr>
        <p:txBody>
          <a:bodyPr wrap="square">
            <a:spAutoFit/>
          </a:bodyPr>
          <a:lstStyle/>
          <a:p>
            <a:pPr algn="ctr"/>
            <a:r>
              <a:rPr lang="fr-FR" sz="1600" b="1" dirty="0" smtClean="0"/>
              <a:t>the </a:t>
            </a:r>
            <a:r>
              <a:rPr lang="fr-FR" sz="1600" b="1" dirty="0" err="1" smtClean="0"/>
              <a:t>Tailored</a:t>
            </a:r>
            <a:r>
              <a:rPr lang="fr-FR" sz="1600" b="1" dirty="0" smtClean="0"/>
              <a:t> info</a:t>
            </a:r>
            <a:br>
              <a:rPr lang="fr-FR" sz="1600" b="1" dirty="0" smtClean="0"/>
            </a:br>
            <a:r>
              <a:rPr lang="fr-FR" sz="1600" b="1" dirty="0" err="1" smtClean="0"/>
              <a:t>is</a:t>
            </a:r>
            <a:r>
              <a:rPr lang="fr-FR" sz="1600" b="1" dirty="0" smtClean="0"/>
              <a:t> </a:t>
            </a:r>
            <a:r>
              <a:rPr lang="fr-FR" sz="1600" b="1" dirty="0" err="1" smtClean="0"/>
              <a:t>displayed</a:t>
            </a:r>
            <a:endParaRPr lang="fr-FR" sz="2000" b="1" dirty="0"/>
          </a:p>
          <a:p>
            <a:pPr algn="ctr"/>
            <a:r>
              <a:rPr lang="fr-FR" sz="1200" b="1" i="1" dirty="0"/>
              <a:t/>
            </a:r>
            <a:br>
              <a:rPr lang="fr-FR" sz="1200" b="1" i="1" dirty="0"/>
            </a:br>
            <a:r>
              <a:rPr lang="fr-FR" sz="1200" b="1" i="1" dirty="0"/>
              <a:t>no network </a:t>
            </a:r>
            <a:r>
              <a:rPr lang="fr-FR" sz="1200" b="1" i="1" dirty="0" err="1"/>
              <a:t>required</a:t>
            </a:r>
            <a:endParaRPr lang="fr-FR" sz="1600" b="1" i="1" dirty="0"/>
          </a:p>
        </p:txBody>
      </p:sp>
      <p:cxnSp>
        <p:nvCxnSpPr>
          <p:cNvPr id="24" name="Straight Arrow Connector 24"/>
          <p:cNvCxnSpPr/>
          <p:nvPr/>
        </p:nvCxnSpPr>
        <p:spPr>
          <a:xfrm>
            <a:off x="0" y="3215373"/>
            <a:ext cx="2971800" cy="1"/>
          </a:xfrm>
          <a:prstGeom prst="straightConnector1">
            <a:avLst/>
          </a:prstGeom>
          <a:ln w="76200">
            <a:solidFill>
              <a:srgbClr val="9154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79298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a:bodyPr>
          <a:lstStyle/>
          <a:p>
            <a:r>
              <a:rPr lang="fr-FR" dirty="0" smtClean="0"/>
              <a:t>Emballage: </a:t>
            </a:r>
            <a:br>
              <a:rPr lang="fr-FR" dirty="0" smtClean="0"/>
            </a:br>
            <a:r>
              <a:rPr lang="fr-FR" dirty="0" smtClean="0"/>
              <a:t>Protéger, </a:t>
            </a:r>
            <a:r>
              <a:rPr lang="fr-FR" dirty="0"/>
              <a:t>i</a:t>
            </a:r>
            <a:r>
              <a:rPr lang="fr-FR" dirty="0" smtClean="0"/>
              <a:t>nformer</a:t>
            </a:r>
            <a:endParaRPr lang="en-US" dirty="0"/>
          </a:p>
        </p:txBody>
      </p:sp>
      <p:sp>
        <p:nvSpPr>
          <p:cNvPr id="11" name="Espace réservé du contenu 10"/>
          <p:cNvSpPr>
            <a:spLocks noGrp="1"/>
          </p:cNvSpPr>
          <p:nvPr>
            <p:ph sz="half" idx="1"/>
          </p:nvPr>
        </p:nvSpPr>
        <p:spPr>
          <a:xfrm>
            <a:off x="457200" y="1200151"/>
            <a:ext cx="4495800" cy="3394472"/>
          </a:xfrm>
        </p:spPr>
        <p:txBody>
          <a:bodyPr>
            <a:noAutofit/>
          </a:bodyPr>
          <a:lstStyle/>
          <a:p>
            <a:pPr marL="0" indent="0">
              <a:buNone/>
            </a:pPr>
            <a:r>
              <a:rPr lang="fr-FR" sz="2200" dirty="0"/>
              <a:t>Emballage</a:t>
            </a:r>
          </a:p>
          <a:p>
            <a:pPr marL="0" indent="0">
              <a:buNone/>
            </a:pPr>
            <a:r>
              <a:rPr lang="fr-FR" sz="2200" dirty="0"/>
              <a:t>	Protéger le Produit</a:t>
            </a:r>
          </a:p>
          <a:p>
            <a:pPr marL="0" indent="0">
              <a:buNone/>
            </a:pPr>
            <a:r>
              <a:rPr lang="fr-FR" sz="2200" dirty="0"/>
              <a:t>Information Emballage</a:t>
            </a:r>
          </a:p>
          <a:p>
            <a:pPr marL="0" indent="0">
              <a:buNone/>
            </a:pPr>
            <a:r>
              <a:rPr lang="fr-FR" sz="2200" dirty="0"/>
              <a:t>	Informer le consommateur</a:t>
            </a:r>
          </a:p>
          <a:p>
            <a:pPr marL="0" indent="0">
              <a:buNone/>
            </a:pPr>
            <a:r>
              <a:rPr lang="fr-FR" sz="2200" dirty="0"/>
              <a:t>	Protéger le consommateur</a:t>
            </a:r>
          </a:p>
          <a:p>
            <a:pPr marL="0" indent="0">
              <a:buNone/>
            </a:pPr>
            <a:r>
              <a:rPr lang="fr-FR" sz="2200" dirty="0"/>
              <a:t>Consommateur</a:t>
            </a:r>
          </a:p>
          <a:p>
            <a:pPr marL="0" indent="0">
              <a:buNone/>
            </a:pPr>
            <a:r>
              <a:rPr lang="fr-FR" sz="2200" dirty="0"/>
              <a:t>	</a:t>
            </a:r>
            <a:r>
              <a:rPr lang="fr-FR" sz="2200" dirty="0" smtClean="0"/>
              <a:t>Utilisateur </a:t>
            </a:r>
            <a:r>
              <a:rPr lang="fr-FR" sz="2200" dirty="0"/>
              <a:t>mobile </a:t>
            </a:r>
            <a:endParaRPr lang="fr-FR" sz="2200" dirty="0" smtClean="0"/>
          </a:p>
          <a:p>
            <a:pPr marL="0" indent="0">
              <a:buNone/>
            </a:pPr>
            <a:r>
              <a:rPr lang="fr-FR" sz="2200" dirty="0"/>
              <a:t>	</a:t>
            </a:r>
            <a:r>
              <a:rPr lang="fr-FR" sz="2200" dirty="0" smtClean="0"/>
              <a:t>Patient</a:t>
            </a:r>
          </a:p>
          <a:p>
            <a:pPr marL="0" indent="0">
              <a:buNone/>
            </a:pPr>
            <a:r>
              <a:rPr lang="fr-FR" sz="2200" dirty="0"/>
              <a:t>	</a:t>
            </a:r>
            <a:r>
              <a:rPr lang="fr-FR" sz="2200" dirty="0" smtClean="0"/>
              <a:t>Individu</a:t>
            </a:r>
            <a:endParaRPr lang="fr-FR" sz="2200" dirty="0"/>
          </a:p>
          <a:p>
            <a:pPr marL="0" indent="0">
              <a:buNone/>
            </a:pPr>
            <a:r>
              <a:rPr lang="fr-FR" sz="2200" dirty="0"/>
              <a:t>	</a:t>
            </a:r>
          </a:p>
        </p:txBody>
      </p:sp>
      <p:pic>
        <p:nvPicPr>
          <p:cNvPr id="19" name="Imag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5960" y="1906786"/>
            <a:ext cx="1763080" cy="2286002"/>
          </a:xfrm>
          <a:prstGeom prst="rect">
            <a:avLst/>
          </a:prstGeom>
        </p:spPr>
      </p:pic>
      <p:sp>
        <p:nvSpPr>
          <p:cNvPr id="20" name="Rectangle 19"/>
          <p:cNvSpPr/>
          <p:nvPr/>
        </p:nvSpPr>
        <p:spPr>
          <a:xfrm>
            <a:off x="5715000" y="2695844"/>
            <a:ext cx="1905001" cy="707886"/>
          </a:xfrm>
          <a:prstGeom prst="rect">
            <a:avLst/>
          </a:prstGeom>
        </p:spPr>
        <p:txBody>
          <a:bodyPr wrap="square">
            <a:spAutoFit/>
          </a:bodyPr>
          <a:lstStyle/>
          <a:p>
            <a:pPr algn="ctr"/>
            <a:r>
              <a:rPr lang="fr-FR" sz="2000" b="1" dirty="0" smtClean="0">
                <a:solidFill>
                  <a:srgbClr val="6F3B22"/>
                </a:solidFill>
                <a:latin typeface="Eras Light ITC" panose="020B0402030504020804" pitchFamily="34" charset="0"/>
                <a:cs typeface="Courier New" panose="02070309020205020404" pitchFamily="49" charset="0"/>
              </a:rPr>
              <a:t>0FRCEB02</a:t>
            </a:r>
            <a:br>
              <a:rPr lang="fr-FR" sz="2000" b="1" dirty="0" smtClean="0">
                <a:solidFill>
                  <a:srgbClr val="6F3B22"/>
                </a:solidFill>
                <a:latin typeface="Eras Light ITC" panose="020B0402030504020804" pitchFamily="34" charset="0"/>
                <a:cs typeface="Courier New" panose="02070309020205020404" pitchFamily="49" charset="0"/>
              </a:rPr>
            </a:br>
            <a:r>
              <a:rPr lang="fr-FR" sz="2000" b="1" dirty="0" smtClean="0">
                <a:solidFill>
                  <a:srgbClr val="6F3B22"/>
                </a:solidFill>
                <a:latin typeface="Eras Light ITC" panose="020B0402030504020804" pitchFamily="34" charset="0"/>
                <a:cs typeface="Courier New" panose="02070309020205020404" pitchFamily="49" charset="0"/>
              </a:rPr>
              <a:t>DCR21/04</a:t>
            </a:r>
            <a:endParaRPr lang="fr-FR" sz="1200" dirty="0" smtClean="0">
              <a:solidFill>
                <a:srgbClr val="6F3B22"/>
              </a:solidFill>
              <a:latin typeface="Eras Light ITC" panose="020B0402030504020804" pitchFamily="34" charset="0"/>
              <a:cs typeface="Courier New" panose="02070309020205020404" pitchFamily="49" charset="0"/>
            </a:endParaRPr>
          </a:p>
        </p:txBody>
      </p:sp>
    </p:spTree>
    <p:extLst>
      <p:ext uri="{BB962C8B-B14F-4D97-AF65-F5344CB8AC3E}">
        <p14:creationId xmlns:p14="http://schemas.microsoft.com/office/powerpoint/2010/main" val="42362845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cstate="print">
            <a:extLst>
              <a:ext uri="{28A0092B-C50C-407E-A947-70E740481C1C}">
                <a14:useLocalDpi xmlns:a14="http://schemas.microsoft.com/office/drawing/2010/main" val="0"/>
              </a:ext>
            </a:extLst>
          </a:blip>
          <a:srcRect b="7280"/>
          <a:stretch/>
        </p:blipFill>
        <p:spPr>
          <a:xfrm>
            <a:off x="0" y="3202612"/>
            <a:ext cx="9144000" cy="1940888"/>
          </a:xfrm>
          <a:prstGeom prst="rect">
            <a:avLst/>
          </a:prstGeom>
        </p:spPr>
      </p:pic>
      <p:sp>
        <p:nvSpPr>
          <p:cNvPr id="15" name="Title 8"/>
          <p:cNvSpPr>
            <a:spLocks noGrp="1"/>
          </p:cNvSpPr>
          <p:nvPr>
            <p:ph type="title" idx="4294967295"/>
          </p:nvPr>
        </p:nvSpPr>
        <p:spPr>
          <a:xfrm>
            <a:off x="0" y="361950"/>
            <a:ext cx="8231188" cy="857250"/>
          </a:xfrm>
        </p:spPr>
        <p:txBody>
          <a:bodyPr>
            <a:normAutofit/>
          </a:bodyPr>
          <a:lstStyle/>
          <a:p>
            <a:pPr lvl="0"/>
            <a:r>
              <a:rPr lang="en-US" dirty="0" err="1" smtClean="0"/>
              <a:t>fTag</a:t>
            </a:r>
            <a:r>
              <a:rPr lang="en-US" dirty="0" smtClean="0"/>
              <a:t> </a:t>
            </a:r>
            <a:r>
              <a:rPr lang="en-US" dirty="0"/>
              <a:t>t</a:t>
            </a:r>
            <a:r>
              <a:rPr lang="en-US" dirty="0" smtClean="0"/>
              <a:t>eam, from Oracle </a:t>
            </a:r>
            <a:br>
              <a:rPr lang="en-US" dirty="0" smtClean="0"/>
            </a:br>
            <a:r>
              <a:rPr lang="en-US" dirty="0" smtClean="0"/>
              <a:t>to data driven business</a:t>
            </a:r>
            <a:endParaRPr lang="fr-FR" dirty="0"/>
          </a:p>
        </p:txBody>
      </p:sp>
      <p:sp>
        <p:nvSpPr>
          <p:cNvPr id="2" name="Rectangle 1"/>
          <p:cNvSpPr/>
          <p:nvPr/>
        </p:nvSpPr>
        <p:spPr>
          <a:xfrm>
            <a:off x="457200" y="1352550"/>
            <a:ext cx="4072297" cy="882742"/>
          </a:xfrm>
          <a:prstGeom prst="rect">
            <a:avLst/>
          </a:prstGeom>
        </p:spPr>
        <p:txBody>
          <a:bodyPr wrap="square">
            <a:spAutoFit/>
          </a:bodyPr>
          <a:lstStyle/>
          <a:p>
            <a:pPr>
              <a:lnSpc>
                <a:spcPct val="107000"/>
              </a:lnSpc>
              <a:spcAft>
                <a:spcPts val="0"/>
              </a:spcAft>
            </a:pPr>
            <a:r>
              <a:rPr lang="en-US" sz="1600" b="1" dirty="0">
                <a:latin typeface="Calibri" panose="020F0502020204030204" pitchFamily="34" charset="0"/>
                <a:ea typeface="Times New Roman" panose="02020603050405020304" pitchFamily="18" charset="0"/>
                <a:cs typeface="Calibri" panose="020F0502020204030204" pitchFamily="34" charset="0"/>
              </a:rPr>
              <a:t>Laurent </a:t>
            </a:r>
            <a:r>
              <a:rPr lang="en-US" sz="1600" b="1" dirty="0" smtClean="0">
                <a:latin typeface="Calibri" panose="020F0502020204030204" pitchFamily="34" charset="0"/>
                <a:ea typeface="Times New Roman" panose="02020603050405020304" pitchFamily="18" charset="0"/>
                <a:cs typeface="Calibri" panose="020F0502020204030204" pitchFamily="34" charset="0"/>
              </a:rPr>
              <a:t>TONNELIER </a:t>
            </a:r>
            <a:r>
              <a:rPr lang="en-US" sz="1600" dirty="0" smtClean="0">
                <a:latin typeface="Calibri" panose="020F0502020204030204" pitchFamily="34" charset="0"/>
                <a:ea typeface="Times New Roman" panose="02020603050405020304" pitchFamily="18" charset="0"/>
                <a:cs typeface="Calibri" panose="020F0502020204030204" pitchFamily="34" charset="0"/>
              </a:rPr>
              <a:t>47</a:t>
            </a:r>
            <a:r>
              <a:rPr lang="en-US" sz="1600" dirty="0">
                <a:latin typeface="Calibri" panose="020F0502020204030204" pitchFamily="34" charset="0"/>
                <a:ea typeface="Times New Roman" panose="02020603050405020304" pitchFamily="18" charset="0"/>
                <a:cs typeface="Calibri" panose="020F0502020204030204" pitchFamily="34" charset="0"/>
              </a:rPr>
              <a:t>, </a:t>
            </a:r>
            <a:r>
              <a:rPr lang="en-US" sz="1600" dirty="0" smtClean="0">
                <a:latin typeface="Calibri" panose="020F0502020204030204" pitchFamily="34" charset="0"/>
                <a:ea typeface="Times New Roman" panose="02020603050405020304" pitchFamily="18" charset="0"/>
                <a:cs typeface="Calibri" panose="020F0502020204030204" pitchFamily="34" charset="0"/>
              </a:rPr>
              <a:t>CEO</a:t>
            </a:r>
          </a:p>
          <a:p>
            <a:pPr>
              <a:lnSpc>
                <a:spcPct val="107000"/>
              </a:lnSpc>
              <a:spcAft>
                <a:spcPts val="0"/>
              </a:spcAft>
            </a:pPr>
            <a:r>
              <a:rPr lang="en-US" sz="1600" dirty="0" smtClean="0">
                <a:latin typeface="Calibri" panose="020F0502020204030204" pitchFamily="34" charset="0"/>
                <a:ea typeface="Times New Roman" panose="02020603050405020304" pitchFamily="18" charset="0"/>
                <a:cs typeface="Calibri" panose="020F0502020204030204" pitchFamily="34" charset="0"/>
              </a:rPr>
              <a:t>mobiLead</a:t>
            </a:r>
            <a:r>
              <a:rPr lang="en-US" sz="1600" dirty="0">
                <a:latin typeface="Calibri" panose="020F0502020204030204" pitchFamily="34" charset="0"/>
                <a:ea typeface="Times New Roman" panose="02020603050405020304" pitchFamily="18" charset="0"/>
                <a:cs typeface="Calibri" panose="020F0502020204030204" pitchFamily="34" charset="0"/>
              </a:rPr>
              <a:t>, Microsoft, Oracle US, CNES, </a:t>
            </a:r>
            <a:r>
              <a:rPr lang="en-US" sz="1600" dirty="0" err="1" smtClean="0">
                <a:latin typeface="Calibri" panose="020F0502020204030204" pitchFamily="34" charset="0"/>
                <a:ea typeface="Times New Roman" panose="02020603050405020304" pitchFamily="18" charset="0"/>
                <a:cs typeface="Calibri" panose="020F0502020204030204" pitchFamily="34" charset="0"/>
              </a:rPr>
              <a:t>Essilor</a:t>
            </a:r>
            <a:endParaRPr lang="en-US" sz="1600"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0"/>
              </a:spcAft>
            </a:pPr>
            <a:r>
              <a:rPr lang="en-US" sz="1600" dirty="0" smtClean="0">
                <a:latin typeface="Calibri" panose="020F0502020204030204" pitchFamily="34" charset="0"/>
                <a:ea typeface="Times New Roman" panose="02020603050405020304" pitchFamily="18" charset="0"/>
                <a:cs typeface="Calibri" panose="020F0502020204030204" pitchFamily="34" charset="0"/>
              </a:rPr>
              <a:t>DEA </a:t>
            </a:r>
            <a:r>
              <a:rPr lang="en-US" sz="1600" dirty="0" err="1" smtClean="0">
                <a:latin typeface="Calibri" panose="020F0502020204030204" pitchFamily="34" charset="0"/>
                <a:ea typeface="Times New Roman" panose="02020603050405020304" pitchFamily="18" charset="0"/>
                <a:cs typeface="Calibri" panose="020F0502020204030204" pitchFamily="34" charset="0"/>
              </a:rPr>
              <a:t>BdD</a:t>
            </a:r>
            <a:r>
              <a:rPr lang="en-US" sz="1600" dirty="0" smtClean="0">
                <a:latin typeface="Calibri" panose="020F0502020204030204" pitchFamily="34" charset="0"/>
                <a:ea typeface="Times New Roman" panose="02020603050405020304" pitchFamily="18" charset="0"/>
                <a:cs typeface="Calibri" panose="020F0502020204030204" pitchFamily="34" charset="0"/>
              </a:rPr>
              <a:t> and </a:t>
            </a:r>
            <a:r>
              <a:rPr lang="en-US" sz="1600" dirty="0" err="1" smtClean="0">
                <a:latin typeface="Calibri" panose="020F0502020204030204" pitchFamily="34" charset="0"/>
                <a:ea typeface="Times New Roman" panose="02020603050405020304" pitchFamily="18" charset="0"/>
                <a:cs typeface="Calibri" panose="020F0502020204030204" pitchFamily="34" charset="0"/>
              </a:rPr>
              <a:t>MIAGe</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5029197" y="1352550"/>
            <a:ext cx="3854669" cy="882742"/>
          </a:xfrm>
          <a:prstGeom prst="rect">
            <a:avLst/>
          </a:prstGeom>
        </p:spPr>
        <p:txBody>
          <a:bodyPr wrap="square">
            <a:spAutoFit/>
          </a:bodyPr>
          <a:lstStyle/>
          <a:p>
            <a:pPr>
              <a:lnSpc>
                <a:spcPct val="107000"/>
              </a:lnSpc>
              <a:spcAft>
                <a:spcPts val="0"/>
              </a:spcAft>
            </a:pPr>
            <a:r>
              <a:rPr lang="en-US" sz="1600" b="1" dirty="0" smtClean="0">
                <a:latin typeface="Calibri" panose="020F0502020204030204" pitchFamily="34" charset="0"/>
                <a:ea typeface="Times New Roman" panose="02020603050405020304" pitchFamily="18" charset="0"/>
                <a:cs typeface="Calibri" panose="020F0502020204030204" pitchFamily="34" charset="0"/>
              </a:rPr>
              <a:t>Bruno LAI, </a:t>
            </a:r>
            <a:r>
              <a:rPr lang="en-US" sz="1600" dirty="0" smtClean="0">
                <a:latin typeface="Calibri" panose="020F0502020204030204" pitchFamily="34" charset="0"/>
                <a:ea typeface="Times New Roman" panose="02020603050405020304" pitchFamily="18" charset="0"/>
                <a:cs typeface="Calibri" panose="020F0502020204030204" pitchFamily="34" charset="0"/>
              </a:rPr>
              <a:t>50</a:t>
            </a:r>
            <a:r>
              <a:rPr lang="en-US" sz="1600" dirty="0">
                <a:latin typeface="Calibri" panose="020F0502020204030204" pitchFamily="34" charset="0"/>
                <a:ea typeface="Times New Roman" panose="02020603050405020304" pitchFamily="18" charset="0"/>
                <a:cs typeface="Calibri" panose="020F0502020204030204" pitchFamily="34" charset="0"/>
              </a:rPr>
              <a:t>, </a:t>
            </a:r>
            <a:r>
              <a:rPr lang="en-US" sz="1600" dirty="0" smtClean="0">
                <a:latin typeface="Calibri" panose="020F0502020204030204" pitchFamily="34" charset="0"/>
                <a:ea typeface="Times New Roman" panose="02020603050405020304" pitchFamily="18" charset="0"/>
                <a:cs typeface="Calibri" panose="020F0502020204030204" pitchFamily="34" charset="0"/>
              </a:rPr>
              <a:t>COO</a:t>
            </a:r>
          </a:p>
          <a:p>
            <a:pPr>
              <a:lnSpc>
                <a:spcPct val="107000"/>
              </a:lnSpc>
              <a:spcAft>
                <a:spcPts val="0"/>
              </a:spcAft>
            </a:pPr>
            <a:r>
              <a:rPr lang="en-US" sz="1600" dirty="0" smtClean="0">
                <a:latin typeface="Calibri" panose="020F0502020204030204" pitchFamily="34" charset="0"/>
                <a:ea typeface="Times New Roman" panose="02020603050405020304" pitchFamily="18" charset="0"/>
                <a:cs typeface="Calibri" panose="020F0502020204030204" pitchFamily="34" charset="0"/>
              </a:rPr>
              <a:t>Oracle, </a:t>
            </a:r>
            <a:r>
              <a:rPr lang="en-US" sz="1600" dirty="0" err="1">
                <a:latin typeface="Calibri" panose="020F0502020204030204" pitchFamily="34" charset="0"/>
                <a:ea typeface="Times New Roman" panose="02020603050405020304" pitchFamily="18" charset="0"/>
                <a:cs typeface="Calibri" panose="020F0502020204030204" pitchFamily="34" charset="0"/>
              </a:rPr>
              <a:t>MicroStrategy</a:t>
            </a:r>
            <a:r>
              <a:rPr lang="en-US" sz="1600" dirty="0">
                <a:latin typeface="Calibri" panose="020F0502020204030204" pitchFamily="34" charset="0"/>
                <a:ea typeface="Times New Roman" panose="02020603050405020304" pitchFamily="18" charset="0"/>
                <a:cs typeface="Calibri" panose="020F0502020204030204" pitchFamily="34" charset="0"/>
              </a:rPr>
              <a:t>, </a:t>
            </a:r>
            <a:r>
              <a:rPr lang="en-US" sz="1600" dirty="0" smtClean="0">
                <a:latin typeface="Calibri" panose="020F0502020204030204" pitchFamily="34" charset="0"/>
                <a:ea typeface="Times New Roman" panose="02020603050405020304" pitchFamily="18" charset="0"/>
                <a:cs typeface="Calibri" panose="020F0502020204030204" pitchFamily="34" charset="0"/>
              </a:rPr>
              <a:t>Business Objects, SG</a:t>
            </a:r>
          </a:p>
          <a:p>
            <a:pPr>
              <a:lnSpc>
                <a:spcPct val="107000"/>
              </a:lnSpc>
              <a:spcAft>
                <a:spcPts val="0"/>
              </a:spcAft>
            </a:pPr>
            <a:r>
              <a:rPr lang="en-US" sz="1600" dirty="0" smtClean="0">
                <a:latin typeface="Calibri" panose="020F0502020204030204" pitchFamily="34" charset="0"/>
                <a:ea typeface="Times New Roman" panose="02020603050405020304" pitchFamily="18" charset="0"/>
                <a:cs typeface="Calibri" panose="020F0502020204030204" pitchFamily="34" charset="0"/>
              </a:rPr>
              <a:t>DESS CTCI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p:cNvSpPr/>
          <p:nvPr/>
        </p:nvSpPr>
        <p:spPr>
          <a:xfrm>
            <a:off x="4997667" y="3181350"/>
            <a:ext cx="3886200" cy="882742"/>
          </a:xfrm>
          <a:prstGeom prst="rect">
            <a:avLst/>
          </a:prstGeom>
        </p:spPr>
        <p:txBody>
          <a:bodyPr wrap="square">
            <a:spAutoFit/>
          </a:bodyPr>
          <a:lstStyle/>
          <a:p>
            <a:pPr>
              <a:lnSpc>
                <a:spcPct val="107000"/>
              </a:lnSpc>
              <a:spcAft>
                <a:spcPts val="0"/>
              </a:spcAft>
            </a:pPr>
            <a:r>
              <a:rPr lang="en-US" sz="1600" b="1" dirty="0" err="1" smtClean="0">
                <a:latin typeface="Calibri" panose="020F0502020204030204" pitchFamily="34" charset="0"/>
                <a:ea typeface="Times New Roman" panose="02020603050405020304" pitchFamily="18" charset="0"/>
                <a:cs typeface="Calibri" panose="020F0502020204030204" pitchFamily="34" charset="0"/>
              </a:rPr>
              <a:t>Anaëlle</a:t>
            </a:r>
            <a:r>
              <a:rPr lang="en-US" sz="1600" b="1" dirty="0" smtClean="0">
                <a:latin typeface="Calibri" panose="020F0502020204030204" pitchFamily="34" charset="0"/>
                <a:ea typeface="Times New Roman" panose="02020603050405020304" pitchFamily="18" charset="0"/>
                <a:cs typeface="Calibri" panose="020F0502020204030204" pitchFamily="34" charset="0"/>
              </a:rPr>
              <a:t> </a:t>
            </a:r>
            <a:r>
              <a:rPr lang="en-US" sz="1600" b="1" dirty="0">
                <a:latin typeface="Calibri" panose="020F0502020204030204" pitchFamily="34" charset="0"/>
                <a:ea typeface="Times New Roman" panose="02020603050405020304" pitchFamily="18" charset="0"/>
                <a:cs typeface="Calibri" panose="020F0502020204030204" pitchFamily="34" charset="0"/>
              </a:rPr>
              <a:t>LEBAS</a:t>
            </a:r>
            <a:r>
              <a:rPr lang="en-US" sz="1600" dirty="0">
                <a:latin typeface="Calibri" panose="020F0502020204030204" pitchFamily="34" charset="0"/>
                <a:ea typeface="Times New Roman" panose="02020603050405020304" pitchFamily="18" charset="0"/>
                <a:cs typeface="Calibri" panose="020F0502020204030204" pitchFamily="34" charset="0"/>
              </a:rPr>
              <a:t>, 47, </a:t>
            </a:r>
            <a:r>
              <a:rPr lang="en-US" sz="1600" dirty="0" smtClean="0">
                <a:latin typeface="Calibri" panose="020F0502020204030204" pitchFamily="34" charset="0"/>
                <a:ea typeface="Times New Roman" panose="02020603050405020304" pitchFamily="18" charset="0"/>
                <a:cs typeface="Calibri" panose="020F0502020204030204" pitchFamily="34" charset="0"/>
              </a:rPr>
              <a:t>CTO</a:t>
            </a:r>
          </a:p>
          <a:p>
            <a:pPr>
              <a:lnSpc>
                <a:spcPct val="107000"/>
              </a:lnSpc>
              <a:spcAft>
                <a:spcPts val="0"/>
              </a:spcAft>
            </a:pPr>
            <a:r>
              <a:rPr lang="en-US" sz="1600" dirty="0" smtClean="0">
                <a:latin typeface="Calibri" panose="020F0502020204030204" pitchFamily="34" charset="0"/>
                <a:ea typeface="Times New Roman" panose="02020603050405020304" pitchFamily="18" charset="0"/>
                <a:cs typeface="Calibri" panose="020F0502020204030204" pitchFamily="34" charset="0"/>
              </a:rPr>
              <a:t>HP</a:t>
            </a:r>
            <a:r>
              <a:rPr lang="en-US" sz="1600" dirty="0">
                <a:latin typeface="Calibri" panose="020F0502020204030204" pitchFamily="34" charset="0"/>
                <a:ea typeface="Times New Roman" panose="02020603050405020304" pitchFamily="18" charset="0"/>
                <a:cs typeface="Calibri" panose="020F0502020204030204" pitchFamily="34" charset="0"/>
              </a:rPr>
              <a:t>, B&amp;D, </a:t>
            </a:r>
            <a:r>
              <a:rPr lang="en-US" sz="1600" dirty="0" err="1">
                <a:latin typeface="Calibri" panose="020F0502020204030204" pitchFamily="34" charset="0"/>
                <a:ea typeface="Times New Roman" panose="02020603050405020304" pitchFamily="18" charset="0"/>
                <a:cs typeface="Calibri" panose="020F0502020204030204" pitchFamily="34" charset="0"/>
              </a:rPr>
              <a:t>Fatwire</a:t>
            </a:r>
            <a:r>
              <a:rPr lang="en-US" sz="1600" dirty="0">
                <a:latin typeface="Calibri" panose="020F0502020204030204" pitchFamily="34" charset="0"/>
                <a:ea typeface="Times New Roman" panose="02020603050405020304" pitchFamily="18" charset="0"/>
                <a:cs typeface="Calibri" panose="020F0502020204030204" pitchFamily="34" charset="0"/>
              </a:rPr>
              <a:t>, </a:t>
            </a:r>
            <a:r>
              <a:rPr lang="en-US" sz="1600" dirty="0" err="1">
                <a:latin typeface="Calibri" panose="020F0502020204030204" pitchFamily="34" charset="0"/>
                <a:ea typeface="Times New Roman" panose="02020603050405020304" pitchFamily="18" charset="0"/>
                <a:cs typeface="Calibri" panose="020F0502020204030204" pitchFamily="34" charset="0"/>
              </a:rPr>
              <a:t>OpenMarket</a:t>
            </a:r>
            <a:r>
              <a:rPr lang="en-US" sz="1600" dirty="0">
                <a:latin typeface="Calibri" panose="020F0502020204030204" pitchFamily="34" charset="0"/>
                <a:ea typeface="Times New Roman" panose="02020603050405020304" pitchFamily="18" charset="0"/>
                <a:cs typeface="Calibri" panose="020F0502020204030204" pitchFamily="34" charset="0"/>
              </a:rPr>
              <a:t>, </a:t>
            </a:r>
            <a:r>
              <a:rPr lang="en-US" sz="1600" dirty="0" smtClean="0">
                <a:latin typeface="Calibri" panose="020F0502020204030204" pitchFamily="34" charset="0"/>
                <a:ea typeface="Times New Roman" panose="02020603050405020304" pitchFamily="18" charset="0"/>
                <a:cs typeface="Calibri" panose="020F0502020204030204" pitchFamily="34" charset="0"/>
              </a:rPr>
              <a:t>Oracle</a:t>
            </a:r>
          </a:p>
          <a:p>
            <a:pPr>
              <a:lnSpc>
                <a:spcPct val="107000"/>
              </a:lnSpc>
              <a:spcAft>
                <a:spcPts val="0"/>
              </a:spcAft>
            </a:pPr>
            <a:r>
              <a:rPr lang="en-US" sz="1600" dirty="0" smtClean="0">
                <a:latin typeface="Calibri" panose="020F0502020204030204" pitchFamily="34" charset="0"/>
                <a:ea typeface="Times New Roman" panose="02020603050405020304" pitchFamily="18" charset="0"/>
                <a:cs typeface="Calibri" panose="020F0502020204030204" pitchFamily="34" charset="0"/>
              </a:rPr>
              <a:t>DEA </a:t>
            </a:r>
            <a:r>
              <a:rPr lang="en-US" sz="1600" dirty="0" err="1" smtClean="0">
                <a:latin typeface="Calibri" panose="020F0502020204030204" pitchFamily="34" charset="0"/>
                <a:ea typeface="Times New Roman" panose="02020603050405020304" pitchFamily="18" charset="0"/>
                <a:cs typeface="Calibri" panose="020F0502020204030204" pitchFamily="34" charset="0"/>
              </a:rPr>
              <a:t>BdD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p:cNvSpPr/>
          <p:nvPr/>
        </p:nvSpPr>
        <p:spPr>
          <a:xfrm>
            <a:off x="3316018" y="4171950"/>
            <a:ext cx="4075382" cy="882742"/>
          </a:xfrm>
          <a:prstGeom prst="rect">
            <a:avLst/>
          </a:prstGeom>
        </p:spPr>
        <p:txBody>
          <a:bodyPr wrap="square">
            <a:spAutoFit/>
          </a:bodyPr>
          <a:lstStyle/>
          <a:p>
            <a:pPr>
              <a:lnSpc>
                <a:spcPct val="107000"/>
              </a:lnSpc>
              <a:spcAft>
                <a:spcPts val="0"/>
              </a:spcAft>
            </a:pPr>
            <a:r>
              <a:rPr lang="en-US" sz="1600" b="1" dirty="0" smtClean="0">
                <a:latin typeface="Calibri" panose="020F0502020204030204" pitchFamily="34" charset="0"/>
                <a:ea typeface="Times New Roman" panose="02020603050405020304" pitchFamily="18" charset="0"/>
                <a:cs typeface="Calibri" panose="020F0502020204030204" pitchFamily="34" charset="0"/>
              </a:rPr>
              <a:t>Xavier </a:t>
            </a:r>
            <a:r>
              <a:rPr lang="en-US" sz="1600" b="1" dirty="0">
                <a:latin typeface="Calibri" panose="020F0502020204030204" pitchFamily="34" charset="0"/>
                <a:ea typeface="Times New Roman" panose="02020603050405020304" pitchFamily="18" charset="0"/>
                <a:cs typeface="Calibri" panose="020F0502020204030204" pitchFamily="34" charset="0"/>
              </a:rPr>
              <a:t>PAQUET</a:t>
            </a:r>
            <a:r>
              <a:rPr lang="en-US" sz="1600" dirty="0">
                <a:latin typeface="Calibri" panose="020F0502020204030204" pitchFamily="34" charset="0"/>
                <a:ea typeface="Times New Roman" panose="02020603050405020304" pitchFamily="18" charset="0"/>
                <a:cs typeface="Calibri" panose="020F0502020204030204" pitchFamily="34" charset="0"/>
              </a:rPr>
              <a:t>, 33, </a:t>
            </a:r>
            <a:r>
              <a:rPr lang="en-US" sz="1600" dirty="0" smtClean="0">
                <a:latin typeface="Calibri" panose="020F0502020204030204" pitchFamily="34" charset="0"/>
                <a:ea typeface="Times New Roman" panose="02020603050405020304" pitchFamily="18" charset="0"/>
                <a:cs typeface="Calibri" panose="020F0502020204030204" pitchFamily="34" charset="0"/>
              </a:rPr>
              <a:t>CMO</a:t>
            </a:r>
          </a:p>
          <a:p>
            <a:pPr>
              <a:lnSpc>
                <a:spcPct val="107000"/>
              </a:lnSpc>
              <a:spcAft>
                <a:spcPts val="0"/>
              </a:spcAft>
            </a:pPr>
            <a:r>
              <a:rPr lang="en-US" sz="1600" dirty="0" smtClean="0">
                <a:latin typeface="Calibri" panose="020F0502020204030204" pitchFamily="34" charset="0"/>
                <a:ea typeface="Times New Roman" panose="02020603050405020304" pitchFamily="18" charset="0"/>
                <a:cs typeface="Calibri" panose="020F0502020204030204" pitchFamily="34" charset="0"/>
              </a:rPr>
              <a:t>Bolton</a:t>
            </a:r>
            <a:r>
              <a:rPr lang="en-US" sz="1600" dirty="0">
                <a:latin typeface="Calibri" panose="020F0502020204030204" pitchFamily="34" charset="0"/>
                <a:ea typeface="Times New Roman" panose="02020603050405020304" pitchFamily="18" charset="0"/>
                <a:cs typeface="Calibri" panose="020F0502020204030204" pitchFamily="34" charset="0"/>
              </a:rPr>
              <a:t>, William </a:t>
            </a:r>
            <a:r>
              <a:rPr lang="en-US" sz="1600" dirty="0" err="1">
                <a:latin typeface="Calibri" panose="020F0502020204030204" pitchFamily="34" charset="0"/>
                <a:ea typeface="Times New Roman" panose="02020603050405020304" pitchFamily="18" charset="0"/>
                <a:cs typeface="Calibri" panose="020F0502020204030204" pitchFamily="34" charset="0"/>
              </a:rPr>
              <a:t>Saurin</a:t>
            </a:r>
            <a:r>
              <a:rPr lang="en-US" sz="1600" dirty="0">
                <a:latin typeface="Calibri" panose="020F0502020204030204" pitchFamily="34" charset="0"/>
                <a:ea typeface="Times New Roman" panose="02020603050405020304" pitchFamily="18" charset="0"/>
                <a:cs typeface="Calibri" panose="020F0502020204030204" pitchFamily="34" charset="0"/>
              </a:rPr>
              <a:t>, Pierre </a:t>
            </a:r>
            <a:r>
              <a:rPr lang="en-US" sz="1600" dirty="0" smtClean="0">
                <a:latin typeface="Calibri" panose="020F0502020204030204" pitchFamily="34" charset="0"/>
                <a:ea typeface="Times New Roman" panose="02020603050405020304" pitchFamily="18" charset="0"/>
                <a:cs typeface="Calibri" panose="020F0502020204030204" pitchFamily="34" charset="0"/>
              </a:rPr>
              <a:t>Martinet </a:t>
            </a:r>
          </a:p>
          <a:p>
            <a:pPr>
              <a:lnSpc>
                <a:spcPct val="107000"/>
              </a:lnSpc>
              <a:spcAft>
                <a:spcPts val="0"/>
              </a:spcAft>
            </a:pPr>
            <a:r>
              <a:rPr lang="en-US" sz="1600" dirty="0" err="1" smtClean="0">
                <a:latin typeface="Calibri" panose="020F0502020204030204" pitchFamily="34" charset="0"/>
                <a:ea typeface="Times New Roman" panose="02020603050405020304" pitchFamily="18" charset="0"/>
                <a:cs typeface="Calibri" panose="020F0502020204030204" pitchFamily="34" charset="0"/>
              </a:rPr>
              <a:t>Agri</a:t>
            </a:r>
            <a:r>
              <a:rPr lang="en-US" sz="1600" dirty="0" smtClean="0">
                <a:latin typeface="Calibri" panose="020F0502020204030204" pitchFamily="34" charset="0"/>
                <a:ea typeface="Times New Roman" panose="02020603050405020304" pitchFamily="18" charset="0"/>
                <a:cs typeface="Calibri" panose="020F0502020204030204" pitchFamily="34" charset="0"/>
              </a:rPr>
              <a:t>-Food </a:t>
            </a:r>
            <a:r>
              <a:rPr lang="en-US" sz="1600" dirty="0">
                <a:latin typeface="Calibri" panose="020F0502020204030204" pitchFamily="34" charset="0"/>
                <a:ea typeface="Times New Roman" panose="02020603050405020304" pitchFamily="18" charset="0"/>
                <a:cs typeface="Calibri" panose="020F0502020204030204" pitchFamily="34" charset="0"/>
              </a:rPr>
              <a:t>ISARA and EM </a:t>
            </a:r>
            <a:r>
              <a:rPr lang="en-US" sz="1600" dirty="0" smtClean="0">
                <a:latin typeface="Calibri" panose="020F0502020204030204" pitchFamily="34" charset="0"/>
                <a:ea typeface="Times New Roman" panose="02020603050405020304" pitchFamily="18" charset="0"/>
                <a:cs typeface="Calibri" panose="020F0502020204030204" pitchFamily="34" charset="0"/>
              </a:rPr>
              <a:t>Lyon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465084" y="3181350"/>
            <a:ext cx="4075382" cy="830997"/>
          </a:xfrm>
          <a:prstGeom prst="rect">
            <a:avLst/>
          </a:prstGeom>
          <a:noFill/>
        </p:spPr>
        <p:txBody>
          <a:bodyPr wrap="square">
            <a:spAutoFit/>
          </a:bodyPr>
          <a:lstStyle/>
          <a:p>
            <a:r>
              <a:rPr lang="en-US" sz="1600" b="1" dirty="0">
                <a:latin typeface="Calibri" panose="020F0502020204030204" pitchFamily="34" charset="0"/>
                <a:ea typeface="Times New Roman" panose="02020603050405020304" pitchFamily="18" charset="0"/>
              </a:rPr>
              <a:t>Catherine </a:t>
            </a:r>
            <a:r>
              <a:rPr lang="en-US" sz="1600" b="1" dirty="0" smtClean="0">
                <a:latin typeface="Calibri" panose="020F0502020204030204" pitchFamily="34" charset="0"/>
                <a:ea typeface="Times New Roman" panose="02020603050405020304" pitchFamily="18" charset="0"/>
              </a:rPr>
              <a:t>DIEMER</a:t>
            </a:r>
            <a:r>
              <a:rPr lang="en-US" sz="1600" dirty="0" smtClean="0">
                <a:latin typeface="Calibri" panose="020F0502020204030204" pitchFamily="34" charset="0"/>
                <a:ea typeface="Times New Roman" panose="02020603050405020304" pitchFamily="18" charset="0"/>
              </a:rPr>
              <a:t>, 57, Business dev</a:t>
            </a:r>
          </a:p>
          <a:p>
            <a:r>
              <a:rPr lang="en-US" sz="1600" dirty="0" smtClean="0">
                <a:latin typeface="Calibri" panose="020F0502020204030204" pitchFamily="34" charset="0"/>
                <a:ea typeface="Times New Roman" panose="02020603050405020304" pitchFamily="18" charset="0"/>
              </a:rPr>
              <a:t>APEC</a:t>
            </a:r>
            <a:r>
              <a:rPr lang="en-US" sz="1600" dirty="0">
                <a:latin typeface="Calibri" panose="020F0502020204030204" pitchFamily="34" charset="0"/>
                <a:ea typeface="Times New Roman" panose="02020603050405020304" pitchFamily="18" charset="0"/>
              </a:rPr>
              <a:t>, </a:t>
            </a:r>
            <a:r>
              <a:rPr lang="en-US" sz="1600" dirty="0" smtClean="0">
                <a:latin typeface="Calibri" panose="020F0502020204030204" pitchFamily="34" charset="0"/>
                <a:ea typeface="Times New Roman" panose="02020603050405020304" pitchFamily="18" charset="0"/>
              </a:rPr>
              <a:t>Oracle</a:t>
            </a:r>
          </a:p>
          <a:p>
            <a:r>
              <a:rPr lang="en-US" sz="1600" dirty="0" smtClean="0">
                <a:latin typeface="Calibri" panose="020F0502020204030204" pitchFamily="34" charset="0"/>
                <a:ea typeface="Times New Roman" panose="02020603050405020304" pitchFamily="18" charset="0"/>
              </a:rPr>
              <a:t>ESIEA </a:t>
            </a:r>
            <a:r>
              <a:rPr lang="en-US" sz="1600" dirty="0">
                <a:latin typeface="Calibri" panose="020F0502020204030204" pitchFamily="34" charset="0"/>
                <a:ea typeface="Times New Roman" panose="02020603050405020304" pitchFamily="18" charset="0"/>
              </a:rPr>
              <a:t>and MBA </a:t>
            </a:r>
            <a:r>
              <a:rPr lang="en-US" sz="1600" dirty="0" smtClean="0">
                <a:latin typeface="Calibri" panose="020F0502020204030204" pitchFamily="34" charset="0"/>
                <a:ea typeface="Times New Roman" panose="02020603050405020304" pitchFamily="18" charset="0"/>
              </a:rPr>
              <a:t>IAE</a:t>
            </a:r>
            <a:endParaRPr lang="en-US" sz="1600" dirty="0"/>
          </a:p>
        </p:txBody>
      </p:sp>
      <p:cxnSp>
        <p:nvCxnSpPr>
          <p:cNvPr id="30" name="Straight Arrow Connector 24"/>
          <p:cNvCxnSpPr/>
          <p:nvPr/>
        </p:nvCxnSpPr>
        <p:spPr>
          <a:xfrm flipV="1">
            <a:off x="3095276" y="2351598"/>
            <a:ext cx="799200" cy="11167"/>
          </a:xfrm>
          <a:prstGeom prst="straightConnector1">
            <a:avLst/>
          </a:prstGeom>
          <a:ln w="76200">
            <a:solidFill>
              <a:srgbClr val="9154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24"/>
          <p:cNvCxnSpPr/>
          <p:nvPr/>
        </p:nvCxnSpPr>
        <p:spPr>
          <a:xfrm flipV="1">
            <a:off x="3095276" y="3062325"/>
            <a:ext cx="799200" cy="11167"/>
          </a:xfrm>
          <a:prstGeom prst="straightConnector1">
            <a:avLst/>
          </a:prstGeom>
          <a:ln w="76200">
            <a:solidFill>
              <a:srgbClr val="9154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24"/>
          <p:cNvCxnSpPr/>
          <p:nvPr/>
        </p:nvCxnSpPr>
        <p:spPr>
          <a:xfrm flipH="1" flipV="1">
            <a:off x="4881656" y="3062325"/>
            <a:ext cx="799200" cy="11167"/>
          </a:xfrm>
          <a:prstGeom prst="straightConnector1">
            <a:avLst/>
          </a:prstGeom>
          <a:ln w="76200">
            <a:solidFill>
              <a:srgbClr val="9154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24"/>
          <p:cNvCxnSpPr/>
          <p:nvPr/>
        </p:nvCxnSpPr>
        <p:spPr>
          <a:xfrm flipH="1" flipV="1">
            <a:off x="4881656" y="2351598"/>
            <a:ext cx="799200" cy="11167"/>
          </a:xfrm>
          <a:prstGeom prst="straightConnector1">
            <a:avLst/>
          </a:prstGeom>
          <a:ln w="76200">
            <a:solidFill>
              <a:srgbClr val="9154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6" name="Groupe 35"/>
          <p:cNvGrpSpPr/>
          <p:nvPr/>
        </p:nvGrpSpPr>
        <p:grpSpPr>
          <a:xfrm>
            <a:off x="7772400" y="4676831"/>
            <a:ext cx="1037029" cy="461665"/>
            <a:chOff x="5361766" y="485538"/>
            <a:chExt cx="2104342" cy="936811"/>
          </a:xfrm>
        </p:grpSpPr>
        <p:sp>
          <p:nvSpPr>
            <p:cNvPr id="37" name="ZoneTexte 36"/>
            <p:cNvSpPr txBox="1"/>
            <p:nvPr userDrawn="1"/>
          </p:nvSpPr>
          <p:spPr>
            <a:xfrm>
              <a:off x="6026149" y="485538"/>
              <a:ext cx="1439959" cy="936811"/>
            </a:xfrm>
            <a:prstGeom prst="rect">
              <a:avLst/>
            </a:prstGeom>
            <a:noFill/>
          </p:spPr>
          <p:txBody>
            <a:bodyPr wrap="none" rtlCol="0">
              <a:spAutoFit/>
            </a:bodyPr>
            <a:lstStyle/>
            <a:p>
              <a:r>
                <a:rPr lang="fr-FR" sz="2400" b="1" dirty="0" err="1">
                  <a:solidFill>
                    <a:srgbClr val="6D6D6D"/>
                  </a:solidFill>
                </a:rPr>
                <a:t>fTag</a:t>
              </a:r>
              <a:endParaRPr lang="en-US" b="1" dirty="0">
                <a:solidFill>
                  <a:srgbClr val="6D6D6D"/>
                </a:solidFill>
              </a:endParaRPr>
            </a:p>
          </p:txBody>
        </p:sp>
        <p:pic>
          <p:nvPicPr>
            <p:cNvPr id="38" name="Image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61766" y="573751"/>
              <a:ext cx="664384" cy="654570"/>
            </a:xfrm>
            <a:prstGeom prst="rect">
              <a:avLst/>
            </a:prstGeom>
          </p:spPr>
        </p:pic>
      </p:grpSp>
      <p:cxnSp>
        <p:nvCxnSpPr>
          <p:cNvPr id="39" name="Straight Arrow Connector 24"/>
          <p:cNvCxnSpPr/>
          <p:nvPr/>
        </p:nvCxnSpPr>
        <p:spPr>
          <a:xfrm flipH="1" flipV="1">
            <a:off x="4388066" y="3221662"/>
            <a:ext cx="1" cy="797889"/>
          </a:xfrm>
          <a:prstGeom prst="straightConnector1">
            <a:avLst/>
          </a:prstGeom>
          <a:ln w="76200">
            <a:solidFill>
              <a:srgbClr val="9154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1" name="Image 2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38600" y="2324210"/>
            <a:ext cx="788314" cy="776670"/>
          </a:xfrm>
          <a:prstGeom prst="rect">
            <a:avLst/>
          </a:prstGeom>
        </p:spPr>
      </p:pic>
      <p:pic>
        <p:nvPicPr>
          <p:cNvPr id="19" name="Imag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5084" y="4795860"/>
            <a:ext cx="1287516" cy="183807"/>
          </a:xfrm>
          <a:prstGeom prst="rect">
            <a:avLst/>
          </a:prstGeom>
        </p:spPr>
      </p:pic>
    </p:spTree>
    <p:extLst>
      <p:ext uri="{BB962C8B-B14F-4D97-AF65-F5344CB8AC3E}">
        <p14:creationId xmlns:p14="http://schemas.microsoft.com/office/powerpoint/2010/main" val="729587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le 8"/>
          <p:cNvSpPr>
            <a:spLocks noGrp="1"/>
          </p:cNvSpPr>
          <p:nvPr>
            <p:ph type="title"/>
          </p:nvPr>
        </p:nvSpPr>
        <p:spPr/>
        <p:txBody>
          <a:bodyPr>
            <a:normAutofit fontScale="90000"/>
          </a:bodyPr>
          <a:lstStyle/>
          <a:p>
            <a:pPr lvl="0"/>
            <a:r>
              <a:rPr lang="fr-FR" dirty="0" smtClean="0"/>
              <a:t>B2C / user </a:t>
            </a:r>
            <a:r>
              <a:rPr lang="fr-FR" dirty="0" err="1" smtClean="0"/>
              <a:t>ecosystem</a:t>
            </a:r>
            <a:r>
              <a:rPr lang="fr-FR" dirty="0" smtClean="0"/>
              <a:t/>
            </a:r>
            <a:br>
              <a:rPr lang="fr-FR" dirty="0" smtClean="0"/>
            </a:br>
            <a:r>
              <a:rPr lang="fr-FR" dirty="0" err="1" smtClean="0"/>
              <a:t>tailored</a:t>
            </a:r>
            <a:r>
              <a:rPr lang="fr-FR" dirty="0" smtClean="0"/>
              <a:t> </a:t>
            </a:r>
            <a:r>
              <a:rPr lang="fr-FR" dirty="0" err="1" smtClean="0"/>
              <a:t>card</a:t>
            </a:r>
            <a:r>
              <a:rPr lang="fr-FR" dirty="0" smtClean="0"/>
              <a:t/>
            </a:r>
            <a:br>
              <a:rPr lang="fr-FR" dirty="0" smtClean="0"/>
            </a:br>
            <a:endParaRPr lang="fr-FR" dirty="0"/>
          </a:p>
        </p:txBody>
      </p:sp>
      <p:sp>
        <p:nvSpPr>
          <p:cNvPr id="6" name="Rectangle 5"/>
          <p:cNvSpPr/>
          <p:nvPr/>
        </p:nvSpPr>
        <p:spPr>
          <a:xfrm>
            <a:off x="3200400" y="1191220"/>
            <a:ext cx="2697119" cy="461665"/>
          </a:xfrm>
          <a:prstGeom prst="rect">
            <a:avLst/>
          </a:prstGeom>
        </p:spPr>
        <p:txBody>
          <a:bodyPr wrap="square">
            <a:spAutoFit/>
          </a:bodyPr>
          <a:lstStyle/>
          <a:p>
            <a:pPr algn="ctr"/>
            <a:r>
              <a:rPr lang="fr-FR" sz="2400" b="1" dirty="0" smtClean="0"/>
              <a:t>Brands</a:t>
            </a:r>
            <a:endParaRPr lang="fr-FR" sz="2400" b="1" dirty="0"/>
          </a:p>
        </p:txBody>
      </p:sp>
      <p:sp>
        <p:nvSpPr>
          <p:cNvPr id="10" name="Rectangle 9"/>
          <p:cNvSpPr/>
          <p:nvPr/>
        </p:nvSpPr>
        <p:spPr>
          <a:xfrm>
            <a:off x="6028306" y="1191220"/>
            <a:ext cx="2688614" cy="461665"/>
          </a:xfrm>
          <a:prstGeom prst="rect">
            <a:avLst/>
          </a:prstGeom>
        </p:spPr>
        <p:txBody>
          <a:bodyPr wrap="square">
            <a:spAutoFit/>
          </a:bodyPr>
          <a:lstStyle/>
          <a:p>
            <a:pPr algn="ctr"/>
            <a:r>
              <a:rPr lang="fr-FR" sz="2400" b="1" dirty="0" smtClean="0"/>
              <a:t>Patient</a:t>
            </a:r>
            <a:endParaRPr lang="fr-FR" sz="2400" b="1" dirty="0"/>
          </a:p>
        </p:txBody>
      </p:sp>
      <p:sp>
        <p:nvSpPr>
          <p:cNvPr id="13" name="Rectangle 12"/>
          <p:cNvSpPr/>
          <p:nvPr/>
        </p:nvSpPr>
        <p:spPr>
          <a:xfrm>
            <a:off x="6028307" y="1191220"/>
            <a:ext cx="2688613" cy="860224"/>
          </a:xfrm>
          <a:prstGeom prst="rect">
            <a:avLst/>
          </a:prstGeom>
          <a:noFill/>
          <a:ln w="38100">
            <a:solidFill>
              <a:srgbClr val="91541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80999" y="1191220"/>
            <a:ext cx="2688613" cy="461665"/>
          </a:xfrm>
          <a:prstGeom prst="rect">
            <a:avLst/>
          </a:prstGeom>
        </p:spPr>
        <p:txBody>
          <a:bodyPr wrap="square">
            <a:spAutoFit/>
          </a:bodyPr>
          <a:lstStyle/>
          <a:p>
            <a:pPr algn="ctr"/>
            <a:r>
              <a:rPr lang="fr-FR" sz="2400" b="1" dirty="0" smtClean="0"/>
              <a:t>Restaurant</a:t>
            </a:r>
            <a:endParaRPr lang="fr-FR" sz="2400" b="1" dirty="0"/>
          </a:p>
        </p:txBody>
      </p:sp>
      <p:sp>
        <p:nvSpPr>
          <p:cNvPr id="34" name="Rectangle 33"/>
          <p:cNvSpPr/>
          <p:nvPr/>
        </p:nvSpPr>
        <p:spPr>
          <a:xfrm>
            <a:off x="3208907" y="1191220"/>
            <a:ext cx="2688613" cy="874277"/>
          </a:xfrm>
          <a:prstGeom prst="rect">
            <a:avLst/>
          </a:prstGeom>
          <a:noFill/>
          <a:ln w="38100">
            <a:solidFill>
              <a:srgbClr val="91541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81000" y="1191220"/>
            <a:ext cx="2688613" cy="869811"/>
          </a:xfrm>
          <a:prstGeom prst="rect">
            <a:avLst/>
          </a:prstGeom>
          <a:noFill/>
          <a:ln w="38100">
            <a:solidFill>
              <a:srgbClr val="91541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80999" y="2876550"/>
            <a:ext cx="2688613" cy="830997"/>
          </a:xfrm>
          <a:prstGeom prst="rect">
            <a:avLst/>
          </a:prstGeom>
        </p:spPr>
        <p:txBody>
          <a:bodyPr wrap="square">
            <a:spAutoFit/>
          </a:bodyPr>
          <a:lstStyle/>
          <a:p>
            <a:pPr algn="ctr"/>
            <a:r>
              <a:rPr lang="fr-FR" sz="2400" i="1" dirty="0"/>
              <a:t>Online plateforme</a:t>
            </a:r>
            <a:endParaRPr lang="fr-FR" sz="2400" i="1" dirty="0" smtClean="0"/>
          </a:p>
          <a:p>
            <a:pPr algn="ctr"/>
            <a:r>
              <a:rPr lang="fr-FR" sz="2400" i="1" dirty="0" smtClean="0"/>
              <a:t>500 € /</a:t>
            </a:r>
            <a:r>
              <a:rPr lang="fr-FR" sz="2400" i="1" dirty="0" err="1" smtClean="0"/>
              <a:t>year</a:t>
            </a:r>
            <a:endParaRPr lang="fr-FR" sz="2400" i="1" dirty="0"/>
          </a:p>
        </p:txBody>
      </p:sp>
      <p:sp>
        <p:nvSpPr>
          <p:cNvPr id="48" name="Rectangle 47"/>
          <p:cNvSpPr/>
          <p:nvPr/>
        </p:nvSpPr>
        <p:spPr>
          <a:xfrm>
            <a:off x="3208907" y="2876550"/>
            <a:ext cx="2680106" cy="830997"/>
          </a:xfrm>
          <a:prstGeom prst="rect">
            <a:avLst/>
          </a:prstGeom>
        </p:spPr>
        <p:txBody>
          <a:bodyPr wrap="square">
            <a:spAutoFit/>
          </a:bodyPr>
          <a:lstStyle/>
          <a:p>
            <a:pPr algn="ctr"/>
            <a:r>
              <a:rPr lang="fr-FR" sz="2400" i="1" dirty="0"/>
              <a:t>Sponsors</a:t>
            </a:r>
          </a:p>
          <a:p>
            <a:pPr algn="ctr"/>
            <a:r>
              <a:rPr lang="fr-FR" sz="2400" i="1" dirty="0"/>
              <a:t>1€ to 5€ /</a:t>
            </a:r>
            <a:r>
              <a:rPr lang="fr-FR" sz="2400" i="1" dirty="0" err="1"/>
              <a:t>card</a:t>
            </a:r>
            <a:endParaRPr lang="fr-FR" sz="2400" i="1" dirty="0"/>
          </a:p>
        </p:txBody>
      </p:sp>
      <p:pic>
        <p:nvPicPr>
          <p:cNvPr id="24" name="Imag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7817" y="2286894"/>
            <a:ext cx="1589593" cy="570997"/>
          </a:xfrm>
          <a:prstGeom prst="rect">
            <a:avLst/>
          </a:prstGeom>
        </p:spPr>
      </p:pic>
      <p:pic>
        <p:nvPicPr>
          <p:cNvPr id="26" name="Image 25"/>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80999" y="4572322"/>
            <a:ext cx="1695482" cy="265533"/>
          </a:xfrm>
          <a:prstGeom prst="rect">
            <a:avLst/>
          </a:prstGeom>
        </p:spPr>
      </p:pic>
      <p:pic>
        <p:nvPicPr>
          <p:cNvPr id="27" name="Image 26"/>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74717" y="4572322"/>
            <a:ext cx="752270" cy="265533"/>
          </a:xfrm>
          <a:prstGeom prst="rect">
            <a:avLst/>
          </a:prstGeom>
        </p:spPr>
      </p:pic>
      <p:pic>
        <p:nvPicPr>
          <p:cNvPr id="28" name="Image 27"/>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577799" y="4400550"/>
            <a:ext cx="1695600" cy="609076"/>
          </a:xfrm>
          <a:prstGeom prst="rect">
            <a:avLst/>
          </a:prstGeom>
        </p:spPr>
      </p:pic>
      <p:pic>
        <p:nvPicPr>
          <p:cNvPr id="29" name="Image 28"/>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028306" y="4514785"/>
            <a:ext cx="1268322" cy="380606"/>
          </a:xfrm>
          <a:prstGeom prst="rect">
            <a:avLst/>
          </a:prstGeom>
        </p:spPr>
      </p:pic>
      <p:pic>
        <p:nvPicPr>
          <p:cNvPr id="18" name="Imag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8691" y="2190750"/>
            <a:ext cx="1087709" cy="699676"/>
          </a:xfrm>
          <a:prstGeom prst="rect">
            <a:avLst/>
          </a:prstGeom>
        </p:spPr>
      </p:pic>
      <p:pic>
        <p:nvPicPr>
          <p:cNvPr id="19" name="Imag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70394" y="2209770"/>
            <a:ext cx="514360" cy="514380"/>
          </a:xfrm>
          <a:prstGeom prst="rect">
            <a:avLst/>
          </a:prstGeom>
        </p:spPr>
      </p:pic>
      <p:sp>
        <p:nvSpPr>
          <p:cNvPr id="22" name="Rectangle 21"/>
          <p:cNvSpPr/>
          <p:nvPr/>
        </p:nvSpPr>
        <p:spPr>
          <a:xfrm>
            <a:off x="6028306" y="2876550"/>
            <a:ext cx="2658494" cy="830997"/>
          </a:xfrm>
          <a:prstGeom prst="rect">
            <a:avLst/>
          </a:prstGeom>
        </p:spPr>
        <p:txBody>
          <a:bodyPr wrap="square">
            <a:spAutoFit/>
          </a:bodyPr>
          <a:lstStyle/>
          <a:p>
            <a:pPr algn="ctr"/>
            <a:r>
              <a:rPr lang="fr-FR" sz="2400" i="1" dirty="0" smtClean="0"/>
              <a:t>NFC </a:t>
            </a:r>
            <a:r>
              <a:rPr lang="fr-FR" sz="2400" i="1" dirty="0" err="1" smtClean="0"/>
              <a:t>Card</a:t>
            </a:r>
            <a:endParaRPr lang="fr-FR" sz="2400" i="1" dirty="0" smtClean="0"/>
          </a:p>
          <a:p>
            <a:pPr algn="ctr"/>
            <a:r>
              <a:rPr lang="fr-FR" sz="2400" i="1" dirty="0" smtClean="0"/>
              <a:t>5€ /</a:t>
            </a:r>
            <a:r>
              <a:rPr lang="fr-FR" sz="2400" i="1" dirty="0" err="1" smtClean="0"/>
              <a:t>card</a:t>
            </a:r>
            <a:endParaRPr lang="fr-FR" sz="2400" i="1" dirty="0"/>
          </a:p>
        </p:txBody>
      </p:sp>
    </p:spTree>
    <p:extLst>
      <p:ext uri="{BB962C8B-B14F-4D97-AF65-F5344CB8AC3E}">
        <p14:creationId xmlns:p14="http://schemas.microsoft.com/office/powerpoint/2010/main" val="356489509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le 8"/>
          <p:cNvSpPr>
            <a:spLocks noGrp="1"/>
          </p:cNvSpPr>
          <p:nvPr>
            <p:ph type="title"/>
          </p:nvPr>
        </p:nvSpPr>
        <p:spPr/>
        <p:txBody>
          <a:bodyPr>
            <a:normAutofit/>
          </a:bodyPr>
          <a:lstStyle/>
          <a:p>
            <a:pPr lvl="0"/>
            <a:r>
              <a:rPr lang="fr-FR" dirty="0" smtClean="0"/>
              <a:t>B2B / CPG Brand </a:t>
            </a:r>
            <a:r>
              <a:rPr lang="fr-FR" dirty="0" err="1" smtClean="0"/>
              <a:t>owner</a:t>
            </a:r>
            <a:r>
              <a:rPr lang="fr-FR" dirty="0" smtClean="0"/>
              <a:t> </a:t>
            </a:r>
            <a:r>
              <a:rPr lang="fr-FR" dirty="0" err="1" smtClean="0"/>
              <a:t>ecosystem</a:t>
            </a:r>
            <a:r>
              <a:rPr lang="fr-FR" dirty="0" smtClean="0"/>
              <a:t/>
            </a:r>
            <a:br>
              <a:rPr lang="fr-FR" dirty="0" smtClean="0"/>
            </a:br>
            <a:r>
              <a:rPr lang="fr-FR" dirty="0" smtClean="0"/>
              <a:t>3 </a:t>
            </a:r>
            <a:r>
              <a:rPr lang="fr-FR" dirty="0" err="1" smtClean="0"/>
              <a:t>Targets</a:t>
            </a:r>
            <a:r>
              <a:rPr lang="fr-FR" dirty="0" smtClean="0"/>
              <a:t>, 3 Phases</a:t>
            </a:r>
            <a:endParaRPr lang="fr-FR" dirty="0"/>
          </a:p>
        </p:txBody>
      </p:sp>
      <p:sp>
        <p:nvSpPr>
          <p:cNvPr id="6" name="Rectangle 5"/>
          <p:cNvSpPr/>
          <p:nvPr/>
        </p:nvSpPr>
        <p:spPr>
          <a:xfrm>
            <a:off x="3208906" y="1191220"/>
            <a:ext cx="2680107" cy="461665"/>
          </a:xfrm>
          <a:prstGeom prst="rect">
            <a:avLst/>
          </a:prstGeom>
        </p:spPr>
        <p:txBody>
          <a:bodyPr wrap="square">
            <a:spAutoFit/>
          </a:bodyPr>
          <a:lstStyle/>
          <a:p>
            <a:pPr algn="ctr"/>
            <a:r>
              <a:rPr lang="fr-FR" sz="2400" b="1" dirty="0" smtClean="0"/>
              <a:t>Printing </a:t>
            </a:r>
            <a:r>
              <a:rPr lang="fr-FR" sz="2400" b="1" dirty="0" err="1" smtClean="0"/>
              <a:t>company</a:t>
            </a:r>
            <a:endParaRPr lang="fr-FR" sz="2400" b="1" dirty="0"/>
          </a:p>
        </p:txBody>
      </p:sp>
      <p:sp>
        <p:nvSpPr>
          <p:cNvPr id="7" name="Rectangle 6"/>
          <p:cNvSpPr/>
          <p:nvPr/>
        </p:nvSpPr>
        <p:spPr>
          <a:xfrm>
            <a:off x="3600713" y="3705820"/>
            <a:ext cx="1905000" cy="461665"/>
          </a:xfrm>
          <a:prstGeom prst="rect">
            <a:avLst/>
          </a:prstGeom>
        </p:spPr>
        <p:txBody>
          <a:bodyPr wrap="square">
            <a:spAutoFit/>
          </a:bodyPr>
          <a:lstStyle/>
          <a:p>
            <a:pPr algn="ctr"/>
            <a:r>
              <a:rPr lang="fr-FR" sz="2400" dirty="0" smtClean="0">
                <a:solidFill>
                  <a:srgbClr val="7F7F7F"/>
                </a:solidFill>
              </a:rPr>
              <a:t>Phase  II </a:t>
            </a:r>
            <a:endParaRPr lang="fr-FR" sz="2400" dirty="0">
              <a:solidFill>
                <a:srgbClr val="7F7F7F"/>
              </a:solidFill>
            </a:endParaRPr>
          </a:p>
        </p:txBody>
      </p:sp>
      <p:sp>
        <p:nvSpPr>
          <p:cNvPr id="10" name="Rectangle 9"/>
          <p:cNvSpPr/>
          <p:nvPr/>
        </p:nvSpPr>
        <p:spPr>
          <a:xfrm>
            <a:off x="6028306" y="1191220"/>
            <a:ext cx="2688614" cy="830997"/>
          </a:xfrm>
          <a:prstGeom prst="rect">
            <a:avLst/>
          </a:prstGeom>
        </p:spPr>
        <p:txBody>
          <a:bodyPr wrap="square">
            <a:spAutoFit/>
          </a:bodyPr>
          <a:lstStyle/>
          <a:p>
            <a:pPr algn="ctr"/>
            <a:r>
              <a:rPr lang="fr-FR" sz="2400" b="1" dirty="0" smtClean="0"/>
              <a:t>Professional</a:t>
            </a:r>
          </a:p>
          <a:p>
            <a:pPr algn="ctr"/>
            <a:r>
              <a:rPr lang="fr-FR" sz="2400" b="1" dirty="0"/>
              <a:t>p</a:t>
            </a:r>
            <a:r>
              <a:rPr lang="fr-FR" sz="2400" b="1" dirty="0" smtClean="0"/>
              <a:t>rinting machines</a:t>
            </a:r>
            <a:endParaRPr lang="fr-FR" sz="2400" b="1" dirty="0"/>
          </a:p>
        </p:txBody>
      </p:sp>
      <p:sp>
        <p:nvSpPr>
          <p:cNvPr id="11" name="Rectangle 10"/>
          <p:cNvSpPr/>
          <p:nvPr/>
        </p:nvSpPr>
        <p:spPr>
          <a:xfrm>
            <a:off x="6420113" y="3705820"/>
            <a:ext cx="1905000" cy="461665"/>
          </a:xfrm>
          <a:prstGeom prst="rect">
            <a:avLst/>
          </a:prstGeom>
        </p:spPr>
        <p:txBody>
          <a:bodyPr wrap="square">
            <a:spAutoFit/>
          </a:bodyPr>
          <a:lstStyle/>
          <a:p>
            <a:pPr algn="ctr"/>
            <a:r>
              <a:rPr lang="fr-FR" sz="2400" dirty="0" smtClean="0">
                <a:solidFill>
                  <a:srgbClr val="7F7F7F"/>
                </a:solidFill>
              </a:rPr>
              <a:t>Phase III</a:t>
            </a:r>
            <a:endParaRPr lang="fr-FR" sz="2400" dirty="0">
              <a:solidFill>
                <a:srgbClr val="7F7F7F"/>
              </a:solidFill>
            </a:endParaRPr>
          </a:p>
        </p:txBody>
      </p:sp>
      <p:sp>
        <p:nvSpPr>
          <p:cNvPr id="13" name="Rectangle 12"/>
          <p:cNvSpPr/>
          <p:nvPr/>
        </p:nvSpPr>
        <p:spPr>
          <a:xfrm>
            <a:off x="6028307" y="1191220"/>
            <a:ext cx="2688613" cy="860224"/>
          </a:xfrm>
          <a:prstGeom prst="rect">
            <a:avLst/>
          </a:prstGeom>
          <a:noFill/>
          <a:ln w="38100">
            <a:solidFill>
              <a:srgbClr val="91541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80999" y="1191220"/>
            <a:ext cx="2688613" cy="830997"/>
          </a:xfrm>
          <a:prstGeom prst="rect">
            <a:avLst/>
          </a:prstGeom>
        </p:spPr>
        <p:txBody>
          <a:bodyPr wrap="square">
            <a:spAutoFit/>
          </a:bodyPr>
          <a:lstStyle/>
          <a:p>
            <a:pPr algn="ctr"/>
            <a:r>
              <a:rPr lang="fr-FR" sz="2400" b="1" dirty="0" smtClean="0"/>
              <a:t>Brand </a:t>
            </a:r>
            <a:r>
              <a:rPr lang="fr-FR" sz="2400" b="1" dirty="0" err="1" smtClean="0"/>
              <a:t>owner</a:t>
            </a:r>
            <a:endParaRPr lang="fr-FR" sz="2400" b="1" dirty="0" smtClean="0"/>
          </a:p>
          <a:p>
            <a:pPr algn="ctr"/>
            <a:r>
              <a:rPr lang="fr-FR" sz="2400" dirty="0" smtClean="0"/>
              <a:t>Packaging and label</a:t>
            </a:r>
            <a:endParaRPr lang="fr-FR" sz="2400" dirty="0"/>
          </a:p>
        </p:txBody>
      </p:sp>
      <p:sp>
        <p:nvSpPr>
          <p:cNvPr id="15" name="Rectangle 14"/>
          <p:cNvSpPr/>
          <p:nvPr/>
        </p:nvSpPr>
        <p:spPr>
          <a:xfrm>
            <a:off x="772806" y="3705820"/>
            <a:ext cx="1905000" cy="461665"/>
          </a:xfrm>
          <a:prstGeom prst="rect">
            <a:avLst/>
          </a:prstGeom>
        </p:spPr>
        <p:txBody>
          <a:bodyPr wrap="square">
            <a:spAutoFit/>
          </a:bodyPr>
          <a:lstStyle/>
          <a:p>
            <a:pPr algn="ctr"/>
            <a:r>
              <a:rPr lang="fr-FR" sz="2400" dirty="0" smtClean="0">
                <a:solidFill>
                  <a:srgbClr val="7F7F7F"/>
                </a:solidFill>
              </a:rPr>
              <a:t>Phase  I</a:t>
            </a:r>
            <a:endParaRPr lang="fr-FR" sz="2400" dirty="0">
              <a:solidFill>
                <a:srgbClr val="7F7F7F"/>
              </a:solidFill>
            </a:endParaRPr>
          </a:p>
        </p:txBody>
      </p:sp>
      <p:pic>
        <p:nvPicPr>
          <p:cNvPr id="20" name="Imag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11272" y="2194914"/>
            <a:ext cx="1905648" cy="456474"/>
          </a:xfrm>
          <a:prstGeom prst="rect">
            <a:avLst/>
          </a:prstGeom>
        </p:spPr>
      </p:pic>
      <p:pic>
        <p:nvPicPr>
          <p:cNvPr id="21" name="Picture 2" descr="D:\Dropbox\mobiLead Helene\_TimeLine\20140824 GS1\Présentation mobiLead\logo_HP2.emf"/>
          <p:cNvPicPr>
            <a:picLocks noChangeAspect="1" noChangeArrowheads="1"/>
          </p:cNvPicPr>
          <p:nvPr/>
        </p:nvPicPr>
        <p:blipFill>
          <a:blip r:embed="rId4" cstate="print"/>
          <a:srcRect/>
          <a:stretch>
            <a:fillRect/>
          </a:stretch>
        </p:blipFill>
        <p:spPr bwMode="auto">
          <a:xfrm>
            <a:off x="6028307" y="2110085"/>
            <a:ext cx="626133" cy="626133"/>
          </a:xfrm>
          <a:prstGeom prst="rect">
            <a:avLst/>
          </a:prstGeom>
          <a:noFill/>
        </p:spPr>
      </p:pic>
      <p:cxnSp>
        <p:nvCxnSpPr>
          <p:cNvPr id="23" name="Straight Arrow Connector 14"/>
          <p:cNvCxnSpPr/>
          <p:nvPr/>
        </p:nvCxnSpPr>
        <p:spPr>
          <a:xfrm>
            <a:off x="668786" y="3710285"/>
            <a:ext cx="7972059" cy="0"/>
          </a:xfrm>
          <a:prstGeom prst="straightConnector1">
            <a:avLst/>
          </a:prstGeom>
          <a:ln w="76200">
            <a:solidFill>
              <a:srgbClr val="9E9E9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3208907" y="1191220"/>
            <a:ext cx="2688613" cy="874277"/>
          </a:xfrm>
          <a:prstGeom prst="rect">
            <a:avLst/>
          </a:prstGeom>
          <a:noFill/>
          <a:ln w="38100">
            <a:solidFill>
              <a:srgbClr val="91541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81000" y="1191220"/>
            <a:ext cx="2688613" cy="869811"/>
          </a:xfrm>
          <a:prstGeom prst="rect">
            <a:avLst/>
          </a:prstGeom>
          <a:noFill/>
          <a:ln w="38100">
            <a:solidFill>
              <a:srgbClr val="91541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80999" y="3245882"/>
            <a:ext cx="2688613" cy="461665"/>
          </a:xfrm>
          <a:prstGeom prst="rect">
            <a:avLst/>
          </a:prstGeom>
        </p:spPr>
        <p:txBody>
          <a:bodyPr wrap="square">
            <a:spAutoFit/>
          </a:bodyPr>
          <a:lstStyle/>
          <a:p>
            <a:pPr algn="ctr"/>
            <a:r>
              <a:rPr lang="fr-FR" sz="2400" i="1" dirty="0" smtClean="0"/>
              <a:t>Services</a:t>
            </a:r>
            <a:endParaRPr lang="fr-FR" sz="2400" i="1" dirty="0"/>
          </a:p>
        </p:txBody>
      </p:sp>
      <p:sp>
        <p:nvSpPr>
          <p:cNvPr id="48" name="Rectangle 47"/>
          <p:cNvSpPr/>
          <p:nvPr/>
        </p:nvSpPr>
        <p:spPr>
          <a:xfrm>
            <a:off x="3208907" y="3245882"/>
            <a:ext cx="2680106" cy="461665"/>
          </a:xfrm>
          <a:prstGeom prst="rect">
            <a:avLst/>
          </a:prstGeom>
        </p:spPr>
        <p:txBody>
          <a:bodyPr wrap="square">
            <a:spAutoFit/>
          </a:bodyPr>
          <a:lstStyle/>
          <a:p>
            <a:pPr algn="ctr"/>
            <a:r>
              <a:rPr lang="fr-FR" sz="2400" i="1" dirty="0" smtClean="0"/>
              <a:t>Tools and SAAS</a:t>
            </a:r>
            <a:endParaRPr lang="fr-FR" sz="2400" i="1" dirty="0"/>
          </a:p>
        </p:txBody>
      </p:sp>
      <p:sp>
        <p:nvSpPr>
          <p:cNvPr id="49" name="Rectangle 48"/>
          <p:cNvSpPr/>
          <p:nvPr/>
        </p:nvSpPr>
        <p:spPr>
          <a:xfrm>
            <a:off x="6028306" y="2876550"/>
            <a:ext cx="2658494" cy="830997"/>
          </a:xfrm>
          <a:prstGeom prst="rect">
            <a:avLst/>
          </a:prstGeom>
        </p:spPr>
        <p:txBody>
          <a:bodyPr wrap="square">
            <a:spAutoFit/>
          </a:bodyPr>
          <a:lstStyle/>
          <a:p>
            <a:pPr algn="ctr"/>
            <a:r>
              <a:rPr lang="fr-FR" sz="2400" i="1" dirty="0" smtClean="0"/>
              <a:t>API and OEM</a:t>
            </a:r>
          </a:p>
          <a:p>
            <a:pPr algn="ctr"/>
            <a:r>
              <a:rPr lang="en-US" sz="2400" dirty="0"/>
              <a:t>3.5¢ </a:t>
            </a:r>
            <a:r>
              <a:rPr lang="en-US" sz="2400" dirty="0" smtClean="0"/>
              <a:t>‰ tag</a:t>
            </a:r>
            <a:endParaRPr lang="fr-FR" sz="2400" i="1" dirty="0"/>
          </a:p>
        </p:txBody>
      </p:sp>
      <p:pic>
        <p:nvPicPr>
          <p:cNvPr id="25" name="Imag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2160638"/>
            <a:ext cx="574576" cy="792112"/>
          </a:xfrm>
          <a:prstGeom prst="rect">
            <a:avLst/>
          </a:prstGeom>
        </p:spPr>
      </p:pic>
      <p:pic>
        <p:nvPicPr>
          <p:cNvPr id="26" name="Imag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1200" y="2145680"/>
            <a:ext cx="746985" cy="599331"/>
          </a:xfrm>
          <a:prstGeom prst="rect">
            <a:avLst/>
          </a:prstGeom>
        </p:spPr>
      </p:pic>
      <p:pic>
        <p:nvPicPr>
          <p:cNvPr id="27" name="Imag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8310" y="2954914"/>
            <a:ext cx="1701302" cy="260306"/>
          </a:xfrm>
          <a:prstGeom prst="rect">
            <a:avLst/>
          </a:prstGeom>
        </p:spPr>
      </p:pic>
    </p:spTree>
    <p:extLst>
      <p:ext uri="{BB962C8B-B14F-4D97-AF65-F5344CB8AC3E}">
        <p14:creationId xmlns:p14="http://schemas.microsoft.com/office/powerpoint/2010/main" val="212656002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8917" y="2566111"/>
            <a:ext cx="1041690" cy="605125"/>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9883" y="2730166"/>
            <a:ext cx="1977113" cy="277015"/>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8309" y="2635255"/>
            <a:ext cx="1633872" cy="466837"/>
          </a:xfrm>
          <a:prstGeom prst="rect">
            <a:avLst/>
          </a:prstGeom>
        </p:spPr>
      </p:pic>
      <p:pic>
        <p:nvPicPr>
          <p:cNvPr id="18" name="Imag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774" y="1336796"/>
            <a:ext cx="733789" cy="1011603"/>
          </a:xfrm>
          <a:prstGeom prst="rect">
            <a:avLst/>
          </a:prstGeom>
        </p:spPr>
      </p:pic>
      <p:pic>
        <p:nvPicPr>
          <p:cNvPr id="19" name="Imag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1829" y="1464554"/>
            <a:ext cx="953972" cy="765404"/>
          </a:xfrm>
          <a:prstGeom prst="rect">
            <a:avLst/>
          </a:prstGeom>
        </p:spPr>
      </p:pic>
      <p:pic>
        <p:nvPicPr>
          <p:cNvPr id="14" name="Imag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1950" y="1604106"/>
            <a:ext cx="1604850" cy="496477"/>
          </a:xfrm>
          <a:prstGeom prst="rect">
            <a:avLst/>
          </a:prstGeom>
        </p:spPr>
      </p:pic>
      <p:pic>
        <p:nvPicPr>
          <p:cNvPr id="24" name="Imag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33098" y="1704695"/>
            <a:ext cx="1977962" cy="302636"/>
          </a:xfrm>
          <a:prstGeom prst="rect">
            <a:avLst/>
          </a:prstGeom>
        </p:spPr>
      </p:pic>
      <p:pic>
        <p:nvPicPr>
          <p:cNvPr id="30" name="Imag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84067" y="1420867"/>
            <a:ext cx="1320765" cy="849591"/>
          </a:xfrm>
          <a:prstGeom prst="rect">
            <a:avLst/>
          </a:prstGeom>
        </p:spPr>
      </p:pic>
      <p:pic>
        <p:nvPicPr>
          <p:cNvPr id="32" name="Imag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4698" y="2479796"/>
            <a:ext cx="919109" cy="777754"/>
          </a:xfrm>
          <a:prstGeom prst="rect">
            <a:avLst/>
          </a:prstGeom>
        </p:spPr>
      </p:pic>
      <p:pic>
        <p:nvPicPr>
          <p:cNvPr id="33" name="Imag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9326" y="1594815"/>
            <a:ext cx="514360" cy="514380"/>
          </a:xfrm>
          <a:prstGeom prst="rect">
            <a:avLst/>
          </a:prstGeom>
        </p:spPr>
      </p:pic>
      <p:sp>
        <p:nvSpPr>
          <p:cNvPr id="16" name="Title 8"/>
          <p:cNvSpPr txBox="1">
            <a:spLocks/>
          </p:cNvSpPr>
          <p:nvPr/>
        </p:nvSpPr>
        <p:spPr>
          <a:xfrm>
            <a:off x="1586558" y="205979"/>
            <a:ext cx="6414442" cy="85725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300" b="1" kern="1200">
                <a:solidFill>
                  <a:schemeClr val="tx1"/>
                </a:solidFill>
                <a:latin typeface="+mj-lt"/>
                <a:ea typeface="+mj-ea"/>
                <a:cs typeface="+mj-cs"/>
              </a:defRPr>
            </a:lvl1pPr>
          </a:lstStyle>
          <a:p>
            <a:r>
              <a:rPr lang="en-US" smtClean="0"/>
              <a:t>Printed information vs Digital mobile</a:t>
            </a:r>
            <a:br>
              <a:rPr lang="en-US" smtClean="0"/>
            </a:br>
            <a:r>
              <a:rPr lang="en-US" smtClean="0"/>
              <a:t>comparaison</a:t>
            </a:r>
            <a:endParaRPr lang="fr-FR" dirty="0"/>
          </a:p>
        </p:txBody>
      </p:sp>
      <p:pic>
        <p:nvPicPr>
          <p:cNvPr id="17" name="Image 16"/>
          <p:cNvPicPr>
            <a:picLocks noChangeAspect="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80999" y="4572322"/>
            <a:ext cx="1695482" cy="265533"/>
          </a:xfrm>
          <a:prstGeom prst="rect">
            <a:avLst/>
          </a:prstGeom>
        </p:spPr>
      </p:pic>
      <p:pic>
        <p:nvPicPr>
          <p:cNvPr id="20" name="Image 19"/>
          <p:cNvPicPr>
            <a:picLocks noChangeAspect="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74717" y="4572322"/>
            <a:ext cx="752270" cy="265533"/>
          </a:xfrm>
          <a:prstGeom prst="rect">
            <a:avLst/>
          </a:prstGeom>
        </p:spPr>
      </p:pic>
      <p:pic>
        <p:nvPicPr>
          <p:cNvPr id="21" name="Image 20"/>
          <p:cNvPicPr>
            <a:picLocks noChangeAspect="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577799" y="4400550"/>
            <a:ext cx="1695600" cy="609076"/>
          </a:xfrm>
          <a:prstGeom prst="rect">
            <a:avLst/>
          </a:prstGeom>
        </p:spPr>
      </p:pic>
      <p:pic>
        <p:nvPicPr>
          <p:cNvPr id="22" name="Image 21"/>
          <p:cNvPicPr>
            <a:picLocks noChangeAspect="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028306" y="4514785"/>
            <a:ext cx="1268322" cy="380606"/>
          </a:xfrm>
          <a:prstGeom prst="rect">
            <a:avLst/>
          </a:prstGeom>
        </p:spPr>
      </p:pic>
    </p:spTree>
    <p:extLst>
      <p:ext uri="{BB962C8B-B14F-4D97-AF65-F5344CB8AC3E}">
        <p14:creationId xmlns:p14="http://schemas.microsoft.com/office/powerpoint/2010/main" val="375318246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Ils nous font déjà confiance/notre écosystème</a:t>
            </a:r>
            <a:endParaRPr lang="fr-FR" dirty="0"/>
          </a:p>
        </p:txBody>
      </p:sp>
      <p:sp>
        <p:nvSpPr>
          <p:cNvPr id="2" name="AutoShape 2" descr="Résultat de recherche d'images pour &quot;bledina logo&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Résultat de recherche d'images pour &quot;bledina logo&quot;"/>
          <p:cNvSpPr>
            <a:spLocks noChangeAspect="1" noChangeArrowheads="1"/>
          </p:cNvSpPr>
          <p:nvPr/>
        </p:nvSpPr>
        <p:spPr bwMode="auto">
          <a:xfrm>
            <a:off x="1295400" y="142875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3" name="Imag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6115" y="1496633"/>
            <a:ext cx="1695482" cy="265533"/>
          </a:xfrm>
          <a:prstGeom prst="rect">
            <a:avLst/>
          </a:prstGeom>
        </p:spPr>
      </p:pic>
      <p:pic>
        <p:nvPicPr>
          <p:cNvPr id="34" name="Imag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1115" y="2188356"/>
            <a:ext cx="752270" cy="265533"/>
          </a:xfrm>
          <a:prstGeom prst="rect">
            <a:avLst/>
          </a:prstGeom>
        </p:spPr>
      </p:pic>
      <p:pic>
        <p:nvPicPr>
          <p:cNvPr id="35" name="Imag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1315" y="2792033"/>
            <a:ext cx="1404328" cy="504448"/>
          </a:xfrm>
          <a:prstGeom prst="rect">
            <a:avLst/>
          </a:prstGeom>
        </p:spPr>
      </p:pic>
      <p:pic>
        <p:nvPicPr>
          <p:cNvPr id="36" name="Imag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6115" y="2016584"/>
            <a:ext cx="1695600" cy="609076"/>
          </a:xfrm>
          <a:prstGeom prst="rect">
            <a:avLst/>
          </a:prstGeom>
        </p:spPr>
      </p:pic>
      <p:pic>
        <p:nvPicPr>
          <p:cNvPr id="37" name="Image 3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41115" y="2792035"/>
            <a:ext cx="1368555" cy="504445"/>
          </a:xfrm>
          <a:prstGeom prst="rect">
            <a:avLst/>
          </a:prstGeom>
        </p:spPr>
      </p:pic>
      <p:pic>
        <p:nvPicPr>
          <p:cNvPr id="38" name="Imag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36115" y="3638944"/>
            <a:ext cx="1268322" cy="380606"/>
          </a:xfrm>
          <a:prstGeom prst="rect">
            <a:avLst/>
          </a:prstGeom>
        </p:spPr>
      </p:pic>
      <p:pic>
        <p:nvPicPr>
          <p:cNvPr id="16" name="Imag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58122" y="3333843"/>
            <a:ext cx="2243315" cy="805820"/>
          </a:xfrm>
          <a:prstGeom prst="rect">
            <a:avLst/>
          </a:prstGeom>
        </p:spPr>
      </p:pic>
      <p:pic>
        <p:nvPicPr>
          <p:cNvPr id="39" name="Image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475" y="1615037"/>
            <a:ext cx="1589593" cy="570997"/>
          </a:xfrm>
          <a:prstGeom prst="rect">
            <a:avLst/>
          </a:prstGeom>
        </p:spPr>
      </p:pic>
      <p:pic>
        <p:nvPicPr>
          <p:cNvPr id="40" name="Image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35335" y="2656067"/>
            <a:ext cx="1886855" cy="677776"/>
          </a:xfrm>
          <a:prstGeom prst="rect">
            <a:avLst/>
          </a:prstGeom>
        </p:spPr>
      </p:pic>
      <p:pic>
        <p:nvPicPr>
          <p:cNvPr id="43" name="Imag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01962" y="1771326"/>
            <a:ext cx="890430" cy="565849"/>
          </a:xfrm>
          <a:prstGeom prst="rect">
            <a:avLst/>
          </a:prstGeom>
        </p:spPr>
      </p:pic>
      <p:pic>
        <p:nvPicPr>
          <p:cNvPr id="46" name="Image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61061" y="2598765"/>
            <a:ext cx="972232" cy="453072"/>
          </a:xfrm>
          <a:prstGeom prst="rect">
            <a:avLst/>
          </a:prstGeom>
        </p:spPr>
      </p:pic>
      <p:pic>
        <p:nvPicPr>
          <p:cNvPr id="18" name="Image 17"/>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80999" y="4572322"/>
            <a:ext cx="1695482" cy="265533"/>
          </a:xfrm>
          <a:prstGeom prst="rect">
            <a:avLst/>
          </a:prstGeom>
        </p:spPr>
      </p:pic>
      <p:pic>
        <p:nvPicPr>
          <p:cNvPr id="19" name="Image 18"/>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74717" y="4572322"/>
            <a:ext cx="752270" cy="265533"/>
          </a:xfrm>
          <a:prstGeom prst="rect">
            <a:avLst/>
          </a:prstGeom>
        </p:spPr>
      </p:pic>
      <p:pic>
        <p:nvPicPr>
          <p:cNvPr id="20" name="Image 19"/>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577799" y="4400550"/>
            <a:ext cx="1695600" cy="609076"/>
          </a:xfrm>
          <a:prstGeom prst="rect">
            <a:avLst/>
          </a:prstGeom>
        </p:spPr>
      </p:pic>
      <p:pic>
        <p:nvPicPr>
          <p:cNvPr id="21" name="Image 20"/>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028306" y="4514785"/>
            <a:ext cx="1268322" cy="380606"/>
          </a:xfrm>
          <a:prstGeom prst="rect">
            <a:avLst/>
          </a:prstGeom>
        </p:spPr>
      </p:pic>
    </p:spTree>
    <p:extLst>
      <p:ext uri="{BB962C8B-B14F-4D97-AF65-F5344CB8AC3E}">
        <p14:creationId xmlns:p14="http://schemas.microsoft.com/office/powerpoint/2010/main" val="69981490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27400" y="784575"/>
            <a:ext cx="2088000" cy="3463575"/>
          </a:xfrm>
          <a:prstGeom prst="rect">
            <a:avLst/>
          </a:prstGeom>
        </p:spPr>
      </p:pic>
      <p:graphicFrame>
        <p:nvGraphicFramePr>
          <p:cNvPr id="11" name="Tableau 10"/>
          <p:cNvGraphicFramePr>
            <a:graphicFrameLocks noGrp="1"/>
          </p:cNvGraphicFramePr>
          <p:nvPr>
            <p:extLst>
              <p:ext uri="{D42A27DB-BD31-4B8C-83A1-F6EECF244321}">
                <p14:modId xmlns:p14="http://schemas.microsoft.com/office/powerpoint/2010/main" val="2763333028"/>
              </p:ext>
            </p:extLst>
          </p:nvPr>
        </p:nvGraphicFramePr>
        <p:xfrm>
          <a:off x="457200" y="1205230"/>
          <a:ext cx="4419601" cy="2682240"/>
        </p:xfrm>
        <a:graphic>
          <a:graphicData uri="http://schemas.openxmlformats.org/drawingml/2006/table">
            <a:tbl>
              <a:tblPr firstRow="1" bandRow="1">
                <a:tableStyleId>{5C22544A-7EE6-4342-B048-85BDC9FD1C3A}</a:tableStyleId>
              </a:tblPr>
              <a:tblGrid>
                <a:gridCol w="2057400"/>
                <a:gridCol w="762000"/>
                <a:gridCol w="762000"/>
                <a:gridCol w="838201"/>
              </a:tblGrid>
              <a:tr h="174450">
                <a:tc>
                  <a:txBody>
                    <a:bodyPr/>
                    <a:lstStyle/>
                    <a:p>
                      <a:r>
                        <a:rPr lang="fr-FR" sz="1600" dirty="0" smtClean="0">
                          <a:solidFill>
                            <a:schemeClr val="tx1"/>
                          </a:solidFill>
                        </a:rPr>
                        <a:t>TAGS</a:t>
                      </a:r>
                      <a:endParaRPr lang="en-US" sz="1600" dirty="0">
                        <a:solidFill>
                          <a:schemeClr val="tx1"/>
                        </a:solidFill>
                      </a:endParaRPr>
                    </a:p>
                  </a:txBody>
                  <a:tcPr>
                    <a:noFill/>
                  </a:tcPr>
                </a:tc>
                <a:tc>
                  <a:txBody>
                    <a:bodyPr/>
                    <a:lstStyle/>
                    <a:p>
                      <a:pPr algn="ctr"/>
                      <a:r>
                        <a:rPr lang="fr-FR" sz="1600" dirty="0" err="1" smtClean="0"/>
                        <a:t>fTag</a:t>
                      </a:r>
                      <a:endParaRPr lang="en-US" sz="1600" dirty="0"/>
                    </a:p>
                  </a:txBody>
                  <a:tcPr>
                    <a:solidFill>
                      <a:srgbClr val="915415"/>
                    </a:solidFill>
                  </a:tcPr>
                </a:tc>
                <a:tc gridSpan="2">
                  <a:txBody>
                    <a:bodyPr/>
                    <a:lstStyle/>
                    <a:p>
                      <a:pPr algn="ctr"/>
                      <a:r>
                        <a:rPr lang="fr-FR" sz="1600" dirty="0" err="1" smtClean="0"/>
                        <a:t>competition</a:t>
                      </a:r>
                      <a:endParaRPr lang="en-US" sz="1600" dirty="0"/>
                    </a:p>
                  </a:txBody>
                  <a:tcPr>
                    <a:solidFill>
                      <a:srgbClr val="915415"/>
                    </a:solidFill>
                  </a:tcPr>
                </a:tc>
                <a:tc hMerge="1">
                  <a:txBody>
                    <a:bodyPr/>
                    <a:lstStyle/>
                    <a:p>
                      <a:pPr algn="ctr"/>
                      <a:endParaRPr lang="en-US" sz="1600" dirty="0"/>
                    </a:p>
                  </a:txBody>
                  <a:tcPr>
                    <a:solidFill>
                      <a:srgbClr val="915415"/>
                    </a:solidFill>
                  </a:tcPr>
                </a:tc>
              </a:tr>
              <a:tr h="174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smtClean="0">
                          <a:solidFill>
                            <a:schemeClr val="bg1"/>
                          </a:solidFill>
                        </a:rPr>
                        <a:t>EAN</a:t>
                      </a:r>
                      <a:endParaRPr lang="en-US" sz="1600" b="1" dirty="0" smtClean="0">
                        <a:solidFill>
                          <a:schemeClr val="bg1"/>
                        </a:solidFill>
                      </a:endParaRPr>
                    </a:p>
                  </a:txBody>
                  <a:tcPr>
                    <a:solidFill>
                      <a:srgbClr val="915415"/>
                    </a:solidFill>
                  </a:tcPr>
                </a:tc>
                <a:tc>
                  <a:txBody>
                    <a:bodyPr/>
                    <a:lstStyle/>
                    <a:p>
                      <a:pPr algn="ctr"/>
                      <a:endParaRPr lang="en-US" sz="1600" dirty="0"/>
                    </a:p>
                  </a:txBody>
                  <a:tcPr>
                    <a:solidFill>
                      <a:srgbClr val="C8AA8A"/>
                    </a:solidFill>
                  </a:tcPr>
                </a:tc>
                <a:tc>
                  <a:txBody>
                    <a:bodyPr/>
                    <a:lstStyle/>
                    <a:p>
                      <a:pPr algn="ctr"/>
                      <a:endParaRPr lang="en-US" sz="1600"/>
                    </a:p>
                  </a:txBody>
                  <a:tcPr>
                    <a:solidFill>
                      <a:srgbClr val="C8AA8A"/>
                    </a:solidFill>
                  </a:tcPr>
                </a:tc>
                <a:tc>
                  <a:txBody>
                    <a:bodyPr/>
                    <a:lstStyle/>
                    <a:p>
                      <a:pPr algn="ctr"/>
                      <a:endParaRPr lang="en-US" sz="1600" dirty="0"/>
                    </a:p>
                  </a:txBody>
                  <a:tcPr>
                    <a:solidFill>
                      <a:srgbClr val="C8AA8A"/>
                    </a:solidFill>
                  </a:tcPr>
                </a:tc>
              </a:tr>
              <a:tr h="174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smtClean="0">
                          <a:solidFill>
                            <a:schemeClr val="bg1"/>
                          </a:solidFill>
                        </a:rPr>
                        <a:t>QR Code</a:t>
                      </a:r>
                      <a:endParaRPr lang="en-US" sz="1600" b="1" dirty="0" smtClean="0">
                        <a:solidFill>
                          <a:schemeClr val="bg1"/>
                        </a:solidFill>
                      </a:endParaRPr>
                    </a:p>
                  </a:txBody>
                  <a:tcPr>
                    <a:solidFill>
                      <a:srgbClr val="915415"/>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tr>
              <a:tr h="174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smtClean="0">
                          <a:solidFill>
                            <a:schemeClr val="bg1"/>
                          </a:solidFill>
                        </a:rPr>
                        <a:t>NFC</a:t>
                      </a:r>
                      <a:endParaRPr lang="en-US" sz="1600" b="1" dirty="0">
                        <a:solidFill>
                          <a:schemeClr val="bg1"/>
                        </a:solidFill>
                      </a:endParaRPr>
                    </a:p>
                  </a:txBody>
                  <a:tcPr>
                    <a:solidFill>
                      <a:srgbClr val="915415"/>
                    </a:solidFill>
                  </a:tcPr>
                </a:tc>
                <a:tc>
                  <a:txBody>
                    <a:bodyPr/>
                    <a:lstStyle/>
                    <a:p>
                      <a:pPr algn="ctr"/>
                      <a:endParaRPr lang="en-US" sz="1600"/>
                    </a:p>
                  </a:txBody>
                  <a:tcPr>
                    <a:solidFill>
                      <a:srgbClr val="C8AA8A"/>
                    </a:solidFill>
                  </a:tcPr>
                </a:tc>
                <a:tc>
                  <a:txBody>
                    <a:bodyPr/>
                    <a:lstStyle/>
                    <a:p>
                      <a:pPr algn="ctr"/>
                      <a:endParaRPr lang="en-US" sz="1600" dirty="0"/>
                    </a:p>
                  </a:txBody>
                  <a:tcPr>
                    <a:solidFill>
                      <a:srgbClr val="C8AA8A"/>
                    </a:solidFill>
                  </a:tcPr>
                </a:tc>
                <a:tc>
                  <a:txBody>
                    <a:bodyPr/>
                    <a:lstStyle/>
                    <a:p>
                      <a:pPr algn="ctr"/>
                      <a:endParaRPr lang="en-US" sz="1600" dirty="0"/>
                    </a:p>
                  </a:txBody>
                  <a:tcPr>
                    <a:solidFill>
                      <a:srgbClr val="C8AA8A"/>
                    </a:solidFill>
                  </a:tcPr>
                </a:tc>
              </a:tr>
              <a:tr h="174450">
                <a:tc>
                  <a:txBody>
                    <a:bodyPr/>
                    <a:lstStyle/>
                    <a:p>
                      <a:r>
                        <a:rPr lang="fr-FR" sz="1600" b="1" dirty="0" smtClean="0">
                          <a:solidFill>
                            <a:schemeClr val="bg1"/>
                          </a:solidFill>
                        </a:rPr>
                        <a:t>Local data</a:t>
                      </a:r>
                    </a:p>
                  </a:txBody>
                  <a:tcPr>
                    <a:solidFill>
                      <a:srgbClr val="915415"/>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tr>
              <a:tr h="174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smtClean="0">
                          <a:solidFill>
                            <a:schemeClr val="bg1"/>
                          </a:solidFill>
                        </a:rPr>
                        <a:t>Advanced codification</a:t>
                      </a:r>
                      <a:endParaRPr lang="en-US" sz="1600" b="1" dirty="0">
                        <a:solidFill>
                          <a:schemeClr val="bg1"/>
                        </a:solidFill>
                      </a:endParaRPr>
                    </a:p>
                  </a:txBody>
                  <a:tcPr>
                    <a:solidFill>
                      <a:srgbClr val="915415"/>
                    </a:solidFill>
                  </a:tcPr>
                </a:tc>
                <a:tc>
                  <a:txBody>
                    <a:bodyPr/>
                    <a:lstStyle/>
                    <a:p>
                      <a:pPr algn="ctr"/>
                      <a:endParaRPr lang="en-US" sz="1600" dirty="0"/>
                    </a:p>
                  </a:txBody>
                  <a:tcPr>
                    <a:solidFill>
                      <a:srgbClr val="C8AA8A"/>
                    </a:solidFill>
                  </a:tcPr>
                </a:tc>
                <a:tc>
                  <a:txBody>
                    <a:bodyPr/>
                    <a:lstStyle/>
                    <a:p>
                      <a:pPr algn="ctr"/>
                      <a:endParaRPr lang="en-US" sz="1600"/>
                    </a:p>
                  </a:txBody>
                  <a:tcPr>
                    <a:solidFill>
                      <a:srgbClr val="C8AA8A"/>
                    </a:solidFill>
                  </a:tcPr>
                </a:tc>
                <a:tc>
                  <a:txBody>
                    <a:bodyPr/>
                    <a:lstStyle/>
                    <a:p>
                      <a:pPr algn="ctr"/>
                      <a:endParaRPr lang="en-US" sz="1600" dirty="0"/>
                    </a:p>
                  </a:txBody>
                  <a:tcPr>
                    <a:solidFill>
                      <a:srgbClr val="C8AA8A"/>
                    </a:solidFill>
                  </a:tcPr>
                </a:tc>
              </a:tr>
              <a:tr h="174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err="1" smtClean="0">
                          <a:solidFill>
                            <a:schemeClr val="bg1"/>
                          </a:solidFill>
                        </a:rPr>
                        <a:t>Remote</a:t>
                      </a:r>
                      <a:r>
                        <a:rPr lang="fr-FR" sz="1600" b="1" dirty="0" smtClean="0">
                          <a:solidFill>
                            <a:schemeClr val="bg1"/>
                          </a:solidFill>
                        </a:rPr>
                        <a:t> data</a:t>
                      </a:r>
                      <a:endParaRPr lang="en-US" sz="1600" b="1" dirty="0">
                        <a:solidFill>
                          <a:schemeClr val="bg1"/>
                        </a:solidFill>
                      </a:endParaRPr>
                    </a:p>
                  </a:txBody>
                  <a:tcPr>
                    <a:solidFill>
                      <a:srgbClr val="915415"/>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tr>
              <a:tr h="174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smtClean="0">
                          <a:solidFill>
                            <a:schemeClr val="bg1"/>
                          </a:solidFill>
                        </a:rPr>
                        <a:t>W3C URL </a:t>
                      </a:r>
                      <a:r>
                        <a:rPr lang="fr-FR" sz="1600" b="1" dirty="0" err="1" smtClean="0">
                          <a:solidFill>
                            <a:schemeClr val="bg1"/>
                          </a:solidFill>
                        </a:rPr>
                        <a:t>based</a:t>
                      </a:r>
                      <a:endParaRPr lang="en-US" sz="1600" b="1" dirty="0" smtClean="0">
                        <a:solidFill>
                          <a:schemeClr val="bg1"/>
                        </a:solidFill>
                      </a:endParaRPr>
                    </a:p>
                  </a:txBody>
                  <a:tcPr>
                    <a:solidFill>
                      <a:srgbClr val="915415"/>
                    </a:solidFill>
                  </a:tcPr>
                </a:tc>
                <a:tc>
                  <a:txBody>
                    <a:bodyPr/>
                    <a:lstStyle/>
                    <a:p>
                      <a:pPr algn="ctr"/>
                      <a:endParaRPr lang="en-US" sz="1600" dirty="0"/>
                    </a:p>
                  </a:txBody>
                  <a:tcPr>
                    <a:solidFill>
                      <a:srgbClr val="C8AA8A"/>
                    </a:solidFill>
                  </a:tcPr>
                </a:tc>
                <a:tc>
                  <a:txBody>
                    <a:bodyPr/>
                    <a:lstStyle/>
                    <a:p>
                      <a:pPr algn="ctr"/>
                      <a:endParaRPr lang="en-US" sz="1600" dirty="0"/>
                    </a:p>
                  </a:txBody>
                  <a:tcPr>
                    <a:solidFill>
                      <a:srgbClr val="C8AA8A"/>
                    </a:solidFill>
                  </a:tcPr>
                </a:tc>
                <a:tc>
                  <a:txBody>
                    <a:bodyPr/>
                    <a:lstStyle/>
                    <a:p>
                      <a:pPr algn="ctr"/>
                      <a:endParaRPr lang="en-US" sz="1600" dirty="0"/>
                    </a:p>
                  </a:txBody>
                  <a:tcPr>
                    <a:solidFill>
                      <a:srgbClr val="C8AA8A"/>
                    </a:solidFill>
                  </a:tcPr>
                </a:tc>
              </a:tr>
            </a:tbl>
          </a:graphicData>
        </a:graphic>
      </p:graphicFrame>
      <p:pic>
        <p:nvPicPr>
          <p:cNvPr id="65" name="Image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6634" y="2944762"/>
            <a:ext cx="288000" cy="240584"/>
          </a:xfrm>
          <a:prstGeom prst="rect">
            <a:avLst/>
          </a:prstGeom>
        </p:spPr>
      </p:pic>
      <p:pic>
        <p:nvPicPr>
          <p:cNvPr id="66" name="Image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6634" y="2603859"/>
            <a:ext cx="288000" cy="240584"/>
          </a:xfrm>
          <a:prstGeom prst="rect">
            <a:avLst/>
          </a:prstGeom>
        </p:spPr>
      </p:pic>
      <p:pic>
        <p:nvPicPr>
          <p:cNvPr id="67" name="Imag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6634" y="2262956"/>
            <a:ext cx="288000" cy="240584"/>
          </a:xfrm>
          <a:prstGeom prst="rect">
            <a:avLst/>
          </a:prstGeom>
        </p:spPr>
      </p:pic>
      <p:pic>
        <p:nvPicPr>
          <p:cNvPr id="68" name="Image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6634" y="1922053"/>
            <a:ext cx="288000" cy="240584"/>
          </a:xfrm>
          <a:prstGeom prst="rect">
            <a:avLst/>
          </a:prstGeom>
        </p:spPr>
      </p:pic>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3285665"/>
            <a:ext cx="288000" cy="240584"/>
          </a:xfrm>
          <a:prstGeom prst="rect">
            <a:avLst/>
          </a:prstGeom>
        </p:spPr>
      </p:pic>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1581150"/>
            <a:ext cx="288000" cy="240584"/>
          </a:xfrm>
          <a:prstGeom prst="rect">
            <a:avLst/>
          </a:prstGeom>
        </p:spPr>
      </p:pic>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6634" y="3285665"/>
            <a:ext cx="288000" cy="240584"/>
          </a:xfrm>
          <a:prstGeom prst="rect">
            <a:avLst/>
          </a:prstGeom>
        </p:spPr>
      </p:pic>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8156" y="1918159"/>
            <a:ext cx="288000" cy="240584"/>
          </a:xfrm>
          <a:prstGeom prst="rect">
            <a:avLst/>
          </a:prstGeom>
        </p:spPr>
      </p:pic>
      <p:pic>
        <p:nvPicPr>
          <p:cNvPr id="20" name="Imag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6634" y="3626566"/>
            <a:ext cx="288000" cy="240584"/>
          </a:xfrm>
          <a:prstGeom prst="rect">
            <a:avLst/>
          </a:prstGeom>
        </p:spPr>
      </p:pic>
      <p:pic>
        <p:nvPicPr>
          <p:cNvPr id="21" name="Imag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3285665"/>
            <a:ext cx="288000" cy="240584"/>
          </a:xfrm>
          <a:prstGeom prst="rect">
            <a:avLst/>
          </a:prstGeom>
        </p:spPr>
      </p:pic>
      <p:sp>
        <p:nvSpPr>
          <p:cNvPr id="2" name="Titre 1"/>
          <p:cNvSpPr>
            <a:spLocks noGrp="1"/>
          </p:cNvSpPr>
          <p:nvPr>
            <p:ph type="title"/>
          </p:nvPr>
        </p:nvSpPr>
        <p:spPr/>
        <p:txBody>
          <a:bodyPr>
            <a:normAutofit/>
          </a:bodyPr>
          <a:lstStyle/>
          <a:p>
            <a:r>
              <a:rPr lang="fr-FR" dirty="0"/>
              <a:t>key </a:t>
            </a:r>
            <a:r>
              <a:rPr lang="fr-FR" dirty="0" err="1"/>
              <a:t>features</a:t>
            </a:r>
            <a:r>
              <a:rPr lang="fr-FR" dirty="0"/>
              <a:t> </a:t>
            </a:r>
            <a:r>
              <a:rPr lang="fr-FR" dirty="0" smtClean="0"/>
              <a:t/>
            </a:r>
            <a:br>
              <a:rPr lang="fr-FR" dirty="0" smtClean="0"/>
            </a:br>
            <a:r>
              <a:rPr lang="fr-FR" dirty="0" err="1" smtClean="0"/>
              <a:t>fTag</a:t>
            </a:r>
            <a:r>
              <a:rPr lang="fr-FR" dirty="0" smtClean="0"/>
              <a:t> Tags and Labels</a:t>
            </a:r>
            <a:endParaRPr lang="en-US" dirty="0"/>
          </a:p>
        </p:txBody>
      </p:sp>
      <p:sp>
        <p:nvSpPr>
          <p:cNvPr id="7" name="Espace réservé du contenu 6"/>
          <p:cNvSpPr>
            <a:spLocks noGrp="1"/>
          </p:cNvSpPr>
          <p:nvPr>
            <p:ph sz="quarter" idx="4"/>
          </p:nvPr>
        </p:nvSpPr>
        <p:spPr/>
        <p:txBody>
          <a:bodyPr/>
          <a:lstStyle/>
          <a:p>
            <a:pPr marL="400050" lvl="1" indent="0">
              <a:buNone/>
            </a:pPr>
            <a:r>
              <a:rPr lang="fr-FR" b="1" dirty="0"/>
              <a:t>The </a:t>
            </a:r>
            <a:r>
              <a:rPr lang="fr-FR" b="1" dirty="0" err="1"/>
              <a:t>only</a:t>
            </a:r>
            <a:r>
              <a:rPr lang="fr-FR" b="1" dirty="0"/>
              <a:t> solution as </a:t>
            </a:r>
            <a:r>
              <a:rPr lang="fr-FR" b="1" dirty="0" err="1" smtClean="0"/>
              <a:t>legally</a:t>
            </a:r>
            <a:r>
              <a:rPr lang="fr-FR" b="1" dirty="0" smtClean="0"/>
              <a:t> </a:t>
            </a:r>
            <a:r>
              <a:rPr lang="fr-FR" b="1" dirty="0" err="1" smtClean="0"/>
              <a:t>valid</a:t>
            </a:r>
            <a:r>
              <a:rPr lang="fr-FR" b="1" dirty="0" smtClean="0"/>
              <a:t> as a </a:t>
            </a:r>
            <a:r>
              <a:rPr lang="fr-FR" b="1" dirty="0" err="1"/>
              <a:t>printed</a:t>
            </a:r>
            <a:r>
              <a:rPr lang="fr-FR" b="1" dirty="0"/>
              <a:t> information on </a:t>
            </a:r>
            <a:r>
              <a:rPr lang="fr-FR" b="1" dirty="0" smtClean="0"/>
              <a:t>pack</a:t>
            </a:r>
            <a:br>
              <a:rPr lang="fr-FR" b="1" dirty="0" smtClean="0"/>
            </a:br>
            <a:r>
              <a:rPr lang="fr-FR" i="1" dirty="0"/>
              <a:t>(data are local</a:t>
            </a:r>
            <a:r>
              <a:rPr lang="fr-FR" i="1" dirty="0" smtClean="0"/>
              <a:t>)</a:t>
            </a:r>
            <a:endParaRPr lang="en-US" i="1" dirty="0"/>
          </a:p>
        </p:txBody>
      </p:sp>
      <p:pic>
        <p:nvPicPr>
          <p:cNvPr id="22" name="Imag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6554" y="3451950"/>
            <a:ext cx="719975" cy="720000"/>
          </a:xfrm>
          <a:prstGeom prst="rect">
            <a:avLst/>
          </a:prstGeom>
        </p:spPr>
      </p:pic>
    </p:spTree>
    <p:extLst>
      <p:ext uri="{BB962C8B-B14F-4D97-AF65-F5344CB8AC3E}">
        <p14:creationId xmlns:p14="http://schemas.microsoft.com/office/powerpoint/2010/main" val="839151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27400" y="784575"/>
            <a:ext cx="2088000" cy="3463575"/>
          </a:xfrm>
          <a:prstGeom prst="rect">
            <a:avLst/>
          </a:prstGeom>
        </p:spPr>
      </p:pic>
      <p:graphicFrame>
        <p:nvGraphicFramePr>
          <p:cNvPr id="11" name="Tableau 10"/>
          <p:cNvGraphicFramePr>
            <a:graphicFrameLocks noGrp="1"/>
          </p:cNvGraphicFramePr>
          <p:nvPr>
            <p:extLst>
              <p:ext uri="{D42A27DB-BD31-4B8C-83A1-F6EECF244321}">
                <p14:modId xmlns:p14="http://schemas.microsoft.com/office/powerpoint/2010/main" val="3742312828"/>
              </p:ext>
            </p:extLst>
          </p:nvPr>
        </p:nvGraphicFramePr>
        <p:xfrm>
          <a:off x="457199" y="1200150"/>
          <a:ext cx="4419601" cy="3566160"/>
        </p:xfrm>
        <a:graphic>
          <a:graphicData uri="http://schemas.openxmlformats.org/drawingml/2006/table">
            <a:tbl>
              <a:tblPr firstRow="1" bandRow="1">
                <a:tableStyleId>{5C22544A-7EE6-4342-B048-85BDC9FD1C3A}</a:tableStyleId>
              </a:tblPr>
              <a:tblGrid>
                <a:gridCol w="2057400"/>
                <a:gridCol w="762000"/>
                <a:gridCol w="762000"/>
                <a:gridCol w="838201"/>
              </a:tblGrid>
              <a:tr h="316434">
                <a:tc>
                  <a:txBody>
                    <a:bodyPr/>
                    <a:lstStyle/>
                    <a:p>
                      <a:r>
                        <a:rPr lang="fr-FR" sz="1600" dirty="0" smtClean="0">
                          <a:solidFill>
                            <a:schemeClr val="tx1"/>
                          </a:solidFill>
                        </a:rPr>
                        <a:t>MOBILE ACCESS</a:t>
                      </a:r>
                      <a:endParaRPr lang="en-US" sz="1600" dirty="0">
                        <a:solidFill>
                          <a:schemeClr val="tx1"/>
                        </a:solidFill>
                      </a:endParaRPr>
                    </a:p>
                  </a:txBody>
                  <a:tcPr>
                    <a:noFill/>
                  </a:tcPr>
                </a:tc>
                <a:tc>
                  <a:txBody>
                    <a:bodyPr/>
                    <a:lstStyle/>
                    <a:p>
                      <a:pPr algn="ctr"/>
                      <a:r>
                        <a:rPr lang="fr-FR" sz="1600" dirty="0" err="1" smtClean="0"/>
                        <a:t>fTag</a:t>
                      </a:r>
                      <a:endParaRPr lang="en-US" sz="1600" dirty="0"/>
                    </a:p>
                  </a:txBody>
                  <a:tcPr>
                    <a:solidFill>
                      <a:srgbClr val="915415"/>
                    </a:solidFill>
                  </a:tcPr>
                </a:tc>
                <a:tc gridSpan="2">
                  <a:txBody>
                    <a:bodyPr/>
                    <a:lstStyle/>
                    <a:p>
                      <a:pPr algn="ctr"/>
                      <a:r>
                        <a:rPr lang="fr-FR" sz="1600" dirty="0" err="1" smtClean="0"/>
                        <a:t>competition</a:t>
                      </a:r>
                      <a:endParaRPr lang="en-US" sz="1600" dirty="0"/>
                    </a:p>
                  </a:txBody>
                  <a:tcPr>
                    <a:solidFill>
                      <a:srgbClr val="915415"/>
                    </a:solidFill>
                  </a:tcPr>
                </a:tc>
                <a:tc hMerge="1">
                  <a:txBody>
                    <a:bodyPr/>
                    <a:lstStyle/>
                    <a:p>
                      <a:pPr algn="ctr"/>
                      <a:endParaRPr lang="en-US" sz="1600" dirty="0"/>
                    </a:p>
                  </a:txBody>
                  <a:tcPr>
                    <a:solidFill>
                      <a:srgbClr val="915415"/>
                    </a:solidFill>
                  </a:tcPr>
                </a:tc>
              </a:tr>
              <a:tr h="3164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err="1" smtClean="0">
                          <a:solidFill>
                            <a:schemeClr val="bg1"/>
                          </a:solidFill>
                        </a:rPr>
                        <a:t>Medical</a:t>
                      </a:r>
                      <a:r>
                        <a:rPr lang="fr-FR" sz="1600" b="1" dirty="0" smtClean="0">
                          <a:solidFill>
                            <a:schemeClr val="bg1"/>
                          </a:solidFill>
                        </a:rPr>
                        <a:t> </a:t>
                      </a:r>
                      <a:r>
                        <a:rPr lang="fr-FR" sz="1600" b="1" dirty="0" err="1" smtClean="0">
                          <a:solidFill>
                            <a:schemeClr val="bg1"/>
                          </a:solidFill>
                        </a:rPr>
                        <a:t>certified</a:t>
                      </a:r>
                      <a:endParaRPr lang="en-US" sz="1600" b="1" dirty="0" smtClean="0">
                        <a:solidFill>
                          <a:schemeClr val="bg1"/>
                        </a:solidFill>
                      </a:endParaRPr>
                    </a:p>
                  </a:txBody>
                  <a:tcPr>
                    <a:solidFill>
                      <a:srgbClr val="915415"/>
                    </a:solidFill>
                  </a:tcPr>
                </a:tc>
                <a:tc>
                  <a:txBody>
                    <a:bodyPr/>
                    <a:lstStyle/>
                    <a:p>
                      <a:pPr algn="ctr"/>
                      <a:endParaRPr lang="en-US" sz="1600" dirty="0"/>
                    </a:p>
                  </a:txBody>
                  <a:tcPr>
                    <a:solidFill>
                      <a:srgbClr val="C8AA8A"/>
                    </a:solidFill>
                  </a:tcPr>
                </a:tc>
                <a:tc>
                  <a:txBody>
                    <a:bodyPr/>
                    <a:lstStyle/>
                    <a:p>
                      <a:pPr algn="ctr"/>
                      <a:endParaRPr lang="en-US" sz="1600"/>
                    </a:p>
                  </a:txBody>
                  <a:tcPr>
                    <a:solidFill>
                      <a:srgbClr val="C8AA8A"/>
                    </a:solidFill>
                  </a:tcPr>
                </a:tc>
                <a:tc>
                  <a:txBody>
                    <a:bodyPr/>
                    <a:lstStyle/>
                    <a:p>
                      <a:pPr algn="ctr"/>
                      <a:endParaRPr lang="en-US" sz="1600" dirty="0"/>
                    </a:p>
                  </a:txBody>
                  <a:tcPr>
                    <a:solidFill>
                      <a:srgbClr val="C8AA8A"/>
                    </a:solidFill>
                  </a:tcPr>
                </a:tc>
              </a:tr>
              <a:tr h="3164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err="1" smtClean="0">
                          <a:solidFill>
                            <a:schemeClr val="bg1"/>
                          </a:solidFill>
                        </a:rPr>
                        <a:t>Remote</a:t>
                      </a:r>
                      <a:r>
                        <a:rPr lang="fr-FR" sz="1600" b="1" baseline="0" dirty="0" smtClean="0">
                          <a:solidFill>
                            <a:schemeClr val="bg1"/>
                          </a:solidFill>
                        </a:rPr>
                        <a:t> </a:t>
                      </a:r>
                      <a:r>
                        <a:rPr lang="fr-FR" sz="1600" b="1" dirty="0" err="1" smtClean="0">
                          <a:solidFill>
                            <a:schemeClr val="bg1"/>
                          </a:solidFill>
                        </a:rPr>
                        <a:t>access</a:t>
                      </a:r>
                      <a:endParaRPr lang="en-US" sz="1600" b="1" dirty="0">
                        <a:solidFill>
                          <a:schemeClr val="bg1"/>
                        </a:solidFill>
                      </a:endParaRPr>
                    </a:p>
                  </a:txBody>
                  <a:tcPr>
                    <a:solidFill>
                      <a:srgbClr val="915415"/>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tr>
              <a:tr h="316434">
                <a:tc>
                  <a:txBody>
                    <a:bodyPr/>
                    <a:lstStyle/>
                    <a:p>
                      <a:r>
                        <a:rPr lang="fr-FR" sz="1600" b="1" dirty="0" smtClean="0">
                          <a:solidFill>
                            <a:schemeClr val="bg1"/>
                          </a:solidFill>
                        </a:rPr>
                        <a:t>Local </a:t>
                      </a:r>
                      <a:r>
                        <a:rPr lang="fr-FR" sz="1600" b="1" dirty="0" err="1" smtClean="0">
                          <a:solidFill>
                            <a:schemeClr val="bg1"/>
                          </a:solidFill>
                        </a:rPr>
                        <a:t>access</a:t>
                      </a:r>
                      <a:endParaRPr lang="fr-FR" sz="1600" b="1" dirty="0" smtClean="0">
                        <a:solidFill>
                          <a:schemeClr val="bg1"/>
                        </a:solidFill>
                      </a:endParaRPr>
                    </a:p>
                  </a:txBody>
                  <a:tcPr>
                    <a:solidFill>
                      <a:srgbClr val="915415"/>
                    </a:solidFill>
                  </a:tcPr>
                </a:tc>
                <a:tc>
                  <a:txBody>
                    <a:bodyPr/>
                    <a:lstStyle/>
                    <a:p>
                      <a:pPr algn="ctr"/>
                      <a:endParaRPr lang="en-US" sz="1600"/>
                    </a:p>
                  </a:txBody>
                  <a:tcPr>
                    <a:solidFill>
                      <a:srgbClr val="C8AA8A"/>
                    </a:solidFill>
                  </a:tcPr>
                </a:tc>
                <a:tc>
                  <a:txBody>
                    <a:bodyPr/>
                    <a:lstStyle/>
                    <a:p>
                      <a:pPr algn="ctr"/>
                      <a:endParaRPr lang="en-US" sz="1600"/>
                    </a:p>
                  </a:txBody>
                  <a:tcPr>
                    <a:solidFill>
                      <a:srgbClr val="C8AA8A"/>
                    </a:solidFill>
                  </a:tcPr>
                </a:tc>
                <a:tc>
                  <a:txBody>
                    <a:bodyPr/>
                    <a:lstStyle/>
                    <a:p>
                      <a:pPr algn="ctr"/>
                      <a:endParaRPr lang="en-US" sz="1600" dirty="0"/>
                    </a:p>
                  </a:txBody>
                  <a:tcPr>
                    <a:solidFill>
                      <a:srgbClr val="C8AA8A"/>
                    </a:solidFill>
                  </a:tcPr>
                </a:tc>
              </a:tr>
              <a:tr h="3164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err="1" smtClean="0">
                          <a:solidFill>
                            <a:schemeClr val="bg1"/>
                          </a:solidFill>
                        </a:rPr>
                        <a:t>Privacy</a:t>
                      </a:r>
                      <a:r>
                        <a:rPr lang="fr-FR" sz="1600" b="1" dirty="0" smtClean="0">
                          <a:solidFill>
                            <a:schemeClr val="bg1"/>
                          </a:solidFill>
                        </a:rPr>
                        <a:t> by Design</a:t>
                      </a:r>
                      <a:endParaRPr lang="en-US" sz="1600" b="1" dirty="0">
                        <a:solidFill>
                          <a:schemeClr val="bg1"/>
                        </a:solidFill>
                      </a:endParaRPr>
                    </a:p>
                  </a:txBody>
                  <a:tcPr>
                    <a:solidFill>
                      <a:srgbClr val="915415"/>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tr>
              <a:tr h="316434">
                <a:tc>
                  <a:txBody>
                    <a:bodyPr/>
                    <a:lstStyle/>
                    <a:p>
                      <a:r>
                        <a:rPr lang="fr-FR" sz="1600" b="1" dirty="0" smtClean="0">
                          <a:solidFill>
                            <a:schemeClr val="bg1"/>
                          </a:solidFill>
                        </a:rPr>
                        <a:t>Mobile</a:t>
                      </a:r>
                      <a:r>
                        <a:rPr lang="fr-FR" sz="1600" b="1" baseline="0" dirty="0" smtClean="0">
                          <a:solidFill>
                            <a:schemeClr val="bg1"/>
                          </a:solidFill>
                        </a:rPr>
                        <a:t> </a:t>
                      </a:r>
                      <a:r>
                        <a:rPr lang="fr-FR" sz="1600" b="1" dirty="0" smtClean="0">
                          <a:solidFill>
                            <a:schemeClr val="bg1"/>
                          </a:solidFill>
                        </a:rPr>
                        <a:t>Web</a:t>
                      </a:r>
                      <a:r>
                        <a:rPr lang="fr-FR" sz="1600" b="1" baseline="0" dirty="0" smtClean="0">
                          <a:solidFill>
                            <a:schemeClr val="bg1"/>
                          </a:solidFill>
                        </a:rPr>
                        <a:t> App</a:t>
                      </a:r>
                      <a:endParaRPr lang="en-US" sz="1600" b="1" dirty="0">
                        <a:solidFill>
                          <a:schemeClr val="bg1"/>
                        </a:solidFill>
                      </a:endParaRPr>
                    </a:p>
                  </a:txBody>
                  <a:tcPr>
                    <a:solidFill>
                      <a:srgbClr val="915415"/>
                    </a:solidFill>
                  </a:tcPr>
                </a:tc>
                <a:tc>
                  <a:txBody>
                    <a:bodyPr/>
                    <a:lstStyle/>
                    <a:p>
                      <a:pPr algn="ctr"/>
                      <a:endParaRPr lang="en-US" sz="1600" dirty="0"/>
                    </a:p>
                  </a:txBody>
                  <a:tcPr>
                    <a:solidFill>
                      <a:srgbClr val="C8AA8A"/>
                    </a:solidFill>
                  </a:tcPr>
                </a:tc>
                <a:tc>
                  <a:txBody>
                    <a:bodyPr/>
                    <a:lstStyle/>
                    <a:p>
                      <a:pPr algn="ctr"/>
                      <a:endParaRPr lang="en-US" sz="1600"/>
                    </a:p>
                  </a:txBody>
                  <a:tcPr>
                    <a:solidFill>
                      <a:srgbClr val="C8AA8A"/>
                    </a:solidFill>
                  </a:tcPr>
                </a:tc>
                <a:tc>
                  <a:txBody>
                    <a:bodyPr/>
                    <a:lstStyle/>
                    <a:p>
                      <a:pPr algn="ctr"/>
                      <a:endParaRPr lang="en-US" sz="1600" dirty="0"/>
                    </a:p>
                  </a:txBody>
                  <a:tcPr>
                    <a:solidFill>
                      <a:srgbClr val="C8AA8A"/>
                    </a:solidFill>
                  </a:tcPr>
                </a:tc>
              </a:tr>
              <a:tr h="316434">
                <a:tc>
                  <a:txBody>
                    <a:bodyPr/>
                    <a:lstStyle/>
                    <a:p>
                      <a:r>
                        <a:rPr lang="fr-FR" sz="1600" b="1" dirty="0" smtClean="0">
                          <a:solidFill>
                            <a:schemeClr val="bg1"/>
                          </a:solidFill>
                        </a:rPr>
                        <a:t>Native App Androïd</a:t>
                      </a:r>
                      <a:endParaRPr lang="en-US" sz="1600" b="1" dirty="0">
                        <a:solidFill>
                          <a:schemeClr val="bg1"/>
                        </a:solidFill>
                      </a:endParaRPr>
                    </a:p>
                  </a:txBody>
                  <a:tcPr>
                    <a:solidFill>
                      <a:srgbClr val="915415"/>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tr>
              <a:tr h="546568">
                <a:tc>
                  <a:txBody>
                    <a:bodyPr/>
                    <a:lstStyle/>
                    <a:p>
                      <a:r>
                        <a:rPr lang="fr-FR" sz="1600" b="1" dirty="0" err="1" smtClean="0">
                          <a:solidFill>
                            <a:schemeClr val="bg1"/>
                          </a:solidFill>
                        </a:rPr>
                        <a:t>Multilingual</a:t>
                      </a:r>
                      <a:endParaRPr lang="fr-FR" sz="1600" b="1" dirty="0" smtClean="0">
                        <a:solidFill>
                          <a:schemeClr val="bg1"/>
                        </a:solidFill>
                      </a:endParaRPr>
                    </a:p>
                    <a:p>
                      <a:pPr algn="r"/>
                      <a:r>
                        <a:rPr lang="fr-FR" sz="1400" b="0" dirty="0" smtClean="0">
                          <a:solidFill>
                            <a:schemeClr val="bg1"/>
                          </a:solidFill>
                        </a:rPr>
                        <a:t>DE, EN, ES, FR, IT, NL</a:t>
                      </a:r>
                      <a:endParaRPr lang="en-US" sz="1400" b="0" dirty="0">
                        <a:solidFill>
                          <a:schemeClr val="bg1"/>
                        </a:solidFill>
                      </a:endParaRPr>
                    </a:p>
                  </a:txBody>
                  <a:tcPr>
                    <a:solidFill>
                      <a:srgbClr val="915415"/>
                    </a:solidFill>
                  </a:tcPr>
                </a:tc>
                <a:tc>
                  <a:txBody>
                    <a:bodyPr/>
                    <a:lstStyle/>
                    <a:p>
                      <a:pPr algn="ctr"/>
                      <a:endParaRPr lang="en-US" sz="1600" dirty="0"/>
                    </a:p>
                  </a:txBody>
                  <a:tcPr>
                    <a:solidFill>
                      <a:srgbClr val="C8AA8A"/>
                    </a:solidFill>
                  </a:tcPr>
                </a:tc>
                <a:tc>
                  <a:txBody>
                    <a:bodyPr/>
                    <a:lstStyle/>
                    <a:p>
                      <a:pPr algn="ctr"/>
                      <a:endParaRPr lang="en-US" sz="1600"/>
                    </a:p>
                  </a:txBody>
                  <a:tcPr>
                    <a:solidFill>
                      <a:srgbClr val="C8AA8A"/>
                    </a:solidFill>
                  </a:tcPr>
                </a:tc>
                <a:tc>
                  <a:txBody>
                    <a:bodyPr/>
                    <a:lstStyle/>
                    <a:p>
                      <a:pPr algn="ctr"/>
                      <a:endParaRPr lang="en-US" sz="1600" dirty="0"/>
                    </a:p>
                  </a:txBody>
                  <a:tcPr>
                    <a:solidFill>
                      <a:srgbClr val="C8AA8A"/>
                    </a:solidFill>
                  </a:tcPr>
                </a:tc>
              </a:tr>
              <a:tr h="3164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smtClean="0">
                          <a:solidFill>
                            <a:schemeClr val="bg1"/>
                          </a:solidFill>
                        </a:rPr>
                        <a:t>QR Code </a:t>
                      </a:r>
                      <a:r>
                        <a:rPr lang="fr-FR" sz="1600" b="1" dirty="0" err="1" smtClean="0">
                          <a:solidFill>
                            <a:schemeClr val="bg1"/>
                          </a:solidFill>
                        </a:rPr>
                        <a:t>reader</a:t>
                      </a:r>
                      <a:endParaRPr lang="en-US" sz="1600" b="1" dirty="0" smtClean="0">
                        <a:solidFill>
                          <a:schemeClr val="bg1"/>
                        </a:solidFill>
                      </a:endParaRPr>
                    </a:p>
                  </a:txBody>
                  <a:tcPr>
                    <a:solidFill>
                      <a:srgbClr val="915415"/>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tc>
                  <a:txBody>
                    <a:bodyPr/>
                    <a:lstStyle/>
                    <a:p>
                      <a:pPr algn="ctr"/>
                      <a:endParaRPr lang="en-US" sz="1600" dirty="0"/>
                    </a:p>
                  </a:txBody>
                  <a:tcPr>
                    <a:solidFill>
                      <a:srgbClr val="DCC9B4"/>
                    </a:solidFill>
                  </a:tcPr>
                </a:tc>
              </a:tr>
              <a:tr h="316434">
                <a:tc>
                  <a:txBody>
                    <a:bodyPr/>
                    <a:lstStyle/>
                    <a:p>
                      <a:r>
                        <a:rPr lang="fr-FR" sz="1600" b="1" dirty="0" smtClean="0">
                          <a:solidFill>
                            <a:schemeClr val="bg1"/>
                          </a:solidFill>
                        </a:rPr>
                        <a:t>NFC </a:t>
                      </a:r>
                      <a:r>
                        <a:rPr lang="fr-FR" sz="1600" b="1" dirty="0" err="1" smtClean="0">
                          <a:solidFill>
                            <a:schemeClr val="bg1"/>
                          </a:solidFill>
                        </a:rPr>
                        <a:t>device</a:t>
                      </a:r>
                      <a:endParaRPr lang="en-US" sz="1600" b="1" dirty="0">
                        <a:solidFill>
                          <a:schemeClr val="bg1"/>
                        </a:solidFill>
                      </a:endParaRPr>
                    </a:p>
                  </a:txBody>
                  <a:tcPr>
                    <a:solidFill>
                      <a:srgbClr val="915415"/>
                    </a:solidFill>
                  </a:tcPr>
                </a:tc>
                <a:tc>
                  <a:txBody>
                    <a:bodyPr/>
                    <a:lstStyle/>
                    <a:p>
                      <a:pPr algn="ctr"/>
                      <a:endParaRPr lang="en-US" sz="1600" dirty="0"/>
                    </a:p>
                  </a:txBody>
                  <a:tcPr>
                    <a:solidFill>
                      <a:srgbClr val="C8AA8A"/>
                    </a:solidFill>
                  </a:tcPr>
                </a:tc>
                <a:tc>
                  <a:txBody>
                    <a:bodyPr/>
                    <a:lstStyle/>
                    <a:p>
                      <a:pPr algn="ctr"/>
                      <a:endParaRPr lang="en-US" sz="1600" dirty="0"/>
                    </a:p>
                  </a:txBody>
                  <a:tcPr>
                    <a:solidFill>
                      <a:srgbClr val="C8AA8A"/>
                    </a:solidFill>
                  </a:tcPr>
                </a:tc>
                <a:tc>
                  <a:txBody>
                    <a:bodyPr/>
                    <a:lstStyle/>
                    <a:p>
                      <a:pPr algn="ctr"/>
                      <a:endParaRPr lang="en-US" sz="1600" dirty="0"/>
                    </a:p>
                  </a:txBody>
                  <a:tcPr>
                    <a:solidFill>
                      <a:srgbClr val="C8AA8A"/>
                    </a:solidFill>
                  </a:tcPr>
                </a:tc>
              </a:tr>
            </a:tbl>
          </a:graphicData>
        </a:graphic>
      </p:graphicFrame>
      <p:pic>
        <p:nvPicPr>
          <p:cNvPr id="60" name="Imag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399" y="4476750"/>
            <a:ext cx="288000" cy="240584"/>
          </a:xfrm>
          <a:prstGeom prst="rect">
            <a:avLst/>
          </a:prstGeom>
        </p:spPr>
      </p:pic>
      <p:pic>
        <p:nvPicPr>
          <p:cNvPr id="61" name="Imag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399" y="4159966"/>
            <a:ext cx="288000" cy="240584"/>
          </a:xfrm>
          <a:prstGeom prst="rect">
            <a:avLst/>
          </a:prstGeom>
        </p:spPr>
      </p:pic>
      <p:pic>
        <p:nvPicPr>
          <p:cNvPr id="63" name="Imag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399" y="3647651"/>
            <a:ext cx="288000" cy="240584"/>
          </a:xfrm>
          <a:prstGeom prst="rect">
            <a:avLst/>
          </a:prstGeom>
        </p:spPr>
      </p:pic>
      <p:pic>
        <p:nvPicPr>
          <p:cNvPr id="64" name="Imag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399" y="3246527"/>
            <a:ext cx="288000" cy="240584"/>
          </a:xfrm>
          <a:prstGeom prst="rect">
            <a:avLst/>
          </a:prstGeom>
        </p:spPr>
      </p:pic>
      <p:pic>
        <p:nvPicPr>
          <p:cNvPr id="65" name="Image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399" y="2876550"/>
            <a:ext cx="288000" cy="240584"/>
          </a:xfrm>
          <a:prstGeom prst="rect">
            <a:avLst/>
          </a:prstGeom>
        </p:spPr>
      </p:pic>
      <p:pic>
        <p:nvPicPr>
          <p:cNvPr id="66" name="Image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399" y="2571750"/>
            <a:ext cx="288000" cy="240584"/>
          </a:xfrm>
          <a:prstGeom prst="rect">
            <a:avLst/>
          </a:prstGeom>
        </p:spPr>
      </p:pic>
      <p:pic>
        <p:nvPicPr>
          <p:cNvPr id="67" name="Imag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399" y="2255927"/>
            <a:ext cx="288000" cy="240584"/>
          </a:xfrm>
          <a:prstGeom prst="rect">
            <a:avLst/>
          </a:prstGeom>
        </p:spPr>
      </p:pic>
      <p:pic>
        <p:nvPicPr>
          <p:cNvPr id="68" name="Image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399" y="1885950"/>
            <a:ext cx="288000" cy="240584"/>
          </a:xfrm>
          <a:prstGeom prst="rect">
            <a:avLst/>
          </a:prstGeom>
        </p:spPr>
      </p:pic>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1126" y="1913109"/>
            <a:ext cx="288000" cy="240584"/>
          </a:xfrm>
          <a:prstGeom prst="rect">
            <a:avLst/>
          </a:prstGeom>
        </p:spPr>
      </p:pic>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1126" y="3249083"/>
            <a:ext cx="288000" cy="240584"/>
          </a:xfrm>
          <a:prstGeom prst="rect">
            <a:avLst/>
          </a:prstGeom>
        </p:spPr>
      </p:pic>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199" y="2876550"/>
            <a:ext cx="288000" cy="240584"/>
          </a:xfrm>
          <a:prstGeom prst="rect">
            <a:avLst/>
          </a:prstGeom>
        </p:spPr>
      </p:pic>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1126" y="3626566"/>
            <a:ext cx="288000" cy="240584"/>
          </a:xfrm>
          <a:prstGeom prst="rect">
            <a:avLst/>
          </a:prstGeom>
        </p:spPr>
      </p:pic>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1126" y="4159966"/>
            <a:ext cx="288000" cy="240584"/>
          </a:xfrm>
          <a:prstGeom prst="rect">
            <a:avLst/>
          </a:prstGeom>
        </p:spPr>
      </p:pic>
      <p:pic>
        <p:nvPicPr>
          <p:cNvPr id="20" name="Imag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399" y="1581150"/>
            <a:ext cx="288000" cy="240584"/>
          </a:xfrm>
          <a:prstGeom prst="rect">
            <a:avLst/>
          </a:prstGeom>
        </p:spPr>
      </p:pic>
      <p:sp>
        <p:nvSpPr>
          <p:cNvPr id="2" name="Titre 1"/>
          <p:cNvSpPr>
            <a:spLocks noGrp="1"/>
          </p:cNvSpPr>
          <p:nvPr>
            <p:ph type="title"/>
          </p:nvPr>
        </p:nvSpPr>
        <p:spPr/>
        <p:txBody>
          <a:bodyPr>
            <a:normAutofit/>
          </a:bodyPr>
          <a:lstStyle/>
          <a:p>
            <a:r>
              <a:rPr lang="fr-FR" dirty="0"/>
              <a:t>k</a:t>
            </a:r>
            <a:r>
              <a:rPr lang="fr-FR" dirty="0" smtClean="0"/>
              <a:t>ey </a:t>
            </a:r>
            <a:r>
              <a:rPr lang="fr-FR" dirty="0" err="1" smtClean="0"/>
              <a:t>features</a:t>
            </a:r>
            <a:r>
              <a:rPr lang="fr-FR" dirty="0" smtClean="0"/>
              <a:t/>
            </a:r>
            <a:br>
              <a:rPr lang="fr-FR" dirty="0" smtClean="0"/>
            </a:br>
            <a:r>
              <a:rPr lang="fr-FR" dirty="0" err="1" smtClean="0"/>
              <a:t>fTag</a:t>
            </a:r>
            <a:r>
              <a:rPr lang="fr-FR" dirty="0" smtClean="0"/>
              <a:t> Mobile A	</a:t>
            </a:r>
            <a:r>
              <a:rPr lang="fr-FR" dirty="0" err="1" smtClean="0"/>
              <a:t>pplications</a:t>
            </a:r>
            <a:endParaRPr lang="en-US" b="0" dirty="0"/>
          </a:p>
        </p:txBody>
      </p:sp>
      <p:sp>
        <p:nvSpPr>
          <p:cNvPr id="7" name="Espace réservé du contenu 6"/>
          <p:cNvSpPr>
            <a:spLocks noGrp="1"/>
          </p:cNvSpPr>
          <p:nvPr>
            <p:ph sz="quarter" idx="4"/>
          </p:nvPr>
        </p:nvSpPr>
        <p:spPr/>
        <p:txBody>
          <a:bodyPr/>
          <a:lstStyle/>
          <a:p>
            <a:pPr marL="400050" lvl="1" indent="0">
              <a:buNone/>
            </a:pPr>
            <a:r>
              <a:rPr lang="fr-FR" b="1" dirty="0"/>
              <a:t>The </a:t>
            </a:r>
            <a:r>
              <a:rPr lang="fr-FR" b="1" dirty="0" err="1"/>
              <a:t>only</a:t>
            </a:r>
            <a:r>
              <a:rPr lang="fr-FR" b="1" dirty="0"/>
              <a:t> </a:t>
            </a:r>
            <a:r>
              <a:rPr lang="fr-FR" b="1" dirty="0" smtClean="0"/>
              <a:t>solution </a:t>
            </a:r>
            <a:r>
              <a:rPr lang="fr-FR" b="1" dirty="0" err="1" smtClean="0"/>
              <a:t>designed</a:t>
            </a:r>
            <a:r>
              <a:rPr lang="fr-FR" b="1" dirty="0" smtClean="0"/>
              <a:t> to support </a:t>
            </a:r>
            <a:r>
              <a:rPr lang="fr-FR" b="1" dirty="0" err="1" smtClean="0"/>
              <a:t>privacy</a:t>
            </a:r>
            <a:r>
              <a:rPr lang="fr-FR" b="1" dirty="0" smtClean="0"/>
              <a:t> as a </a:t>
            </a:r>
            <a:r>
              <a:rPr lang="fr-FR" b="1" dirty="0" err="1" smtClean="0"/>
              <a:t>core</a:t>
            </a:r>
            <a:r>
              <a:rPr lang="fr-FR" b="1" dirty="0" smtClean="0"/>
              <a:t> </a:t>
            </a:r>
            <a:r>
              <a:rPr lang="fr-FR" b="1" dirty="0" err="1" smtClean="0"/>
              <a:t>feature</a:t>
            </a:r>
            <a:endParaRPr lang="en-US" b="1" dirty="0"/>
          </a:p>
          <a:p>
            <a:pPr marL="400050" lvl="1" indent="0">
              <a:buNone/>
            </a:pPr>
            <a:endParaRPr lang="fr-FR" b="1" dirty="0" smtClean="0"/>
          </a:p>
        </p:txBody>
      </p:sp>
      <p:pic>
        <p:nvPicPr>
          <p:cNvPr id="22" name="Imag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6554" y="3451950"/>
            <a:ext cx="719975" cy="720000"/>
          </a:xfrm>
          <a:prstGeom prst="rect">
            <a:avLst/>
          </a:prstGeom>
        </p:spPr>
      </p:pic>
    </p:spTree>
    <p:extLst>
      <p:ext uri="{BB962C8B-B14F-4D97-AF65-F5344CB8AC3E}">
        <p14:creationId xmlns:p14="http://schemas.microsoft.com/office/powerpoint/2010/main" val="4150362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Image 76"/>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27400" y="784575"/>
            <a:ext cx="2088000" cy="3463575"/>
          </a:xfrm>
          <a:prstGeom prst="rect">
            <a:avLst/>
          </a:prstGeom>
        </p:spPr>
      </p:pic>
      <p:graphicFrame>
        <p:nvGraphicFramePr>
          <p:cNvPr id="11" name="Tableau 10"/>
          <p:cNvGraphicFramePr>
            <a:graphicFrameLocks noGrp="1"/>
          </p:cNvGraphicFramePr>
          <p:nvPr>
            <p:extLst>
              <p:ext uri="{D42A27DB-BD31-4B8C-83A1-F6EECF244321}">
                <p14:modId xmlns:p14="http://schemas.microsoft.com/office/powerpoint/2010/main" val="1130323976"/>
              </p:ext>
            </p:extLst>
          </p:nvPr>
        </p:nvGraphicFramePr>
        <p:xfrm>
          <a:off x="457200" y="1200150"/>
          <a:ext cx="4419601" cy="3413760"/>
        </p:xfrm>
        <a:graphic>
          <a:graphicData uri="http://schemas.openxmlformats.org/drawingml/2006/table">
            <a:tbl>
              <a:tblPr firstRow="1" bandRow="1">
                <a:tableStyleId>{5C22544A-7EE6-4342-B048-85BDC9FD1C3A}</a:tableStyleId>
              </a:tblPr>
              <a:tblGrid>
                <a:gridCol w="2057400"/>
                <a:gridCol w="762000"/>
                <a:gridCol w="762000"/>
                <a:gridCol w="838201"/>
              </a:tblGrid>
              <a:tr h="269421">
                <a:tc>
                  <a:txBody>
                    <a:bodyPr/>
                    <a:lstStyle/>
                    <a:p>
                      <a:r>
                        <a:rPr lang="fr-FR" sz="1600" dirty="0" smtClean="0">
                          <a:solidFill>
                            <a:schemeClr val="tx1"/>
                          </a:solidFill>
                        </a:rPr>
                        <a:t>DATA</a:t>
                      </a:r>
                      <a:endParaRPr lang="en-US" sz="1600" dirty="0">
                        <a:solidFill>
                          <a:schemeClr val="tx1"/>
                        </a:solidFill>
                      </a:endParaRPr>
                    </a:p>
                  </a:txBody>
                  <a:tcPr>
                    <a:noFill/>
                  </a:tcPr>
                </a:tc>
                <a:tc>
                  <a:txBody>
                    <a:bodyPr/>
                    <a:lstStyle/>
                    <a:p>
                      <a:pPr algn="ctr"/>
                      <a:r>
                        <a:rPr lang="fr-FR" sz="1600" dirty="0" err="1" smtClean="0"/>
                        <a:t>fTag</a:t>
                      </a:r>
                      <a:endParaRPr lang="en-US" sz="1600" dirty="0"/>
                    </a:p>
                  </a:txBody>
                  <a:tcPr>
                    <a:solidFill>
                      <a:srgbClr val="915415"/>
                    </a:solidFill>
                  </a:tcPr>
                </a:tc>
                <a:tc gridSpan="2">
                  <a:txBody>
                    <a:bodyPr/>
                    <a:lstStyle/>
                    <a:p>
                      <a:pPr algn="ctr"/>
                      <a:r>
                        <a:rPr lang="fr-FR" sz="1600" dirty="0" err="1" smtClean="0"/>
                        <a:t>competition</a:t>
                      </a:r>
                      <a:endParaRPr lang="en-US" sz="1600" dirty="0"/>
                    </a:p>
                  </a:txBody>
                  <a:tcPr>
                    <a:solidFill>
                      <a:srgbClr val="915415"/>
                    </a:solidFill>
                  </a:tcPr>
                </a:tc>
                <a:tc hMerge="1">
                  <a:txBody>
                    <a:bodyPr/>
                    <a:lstStyle/>
                    <a:p>
                      <a:pPr algn="ctr"/>
                      <a:endParaRPr lang="en-US" sz="1600" dirty="0"/>
                    </a:p>
                  </a:txBody>
                  <a:tcPr>
                    <a:solidFill>
                      <a:srgbClr val="915415"/>
                    </a:solidFill>
                  </a:tcPr>
                </a:tc>
              </a:tr>
              <a:tr h="2694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err="1" smtClean="0">
                          <a:solidFill>
                            <a:schemeClr val="bg1"/>
                          </a:solidFill>
                        </a:rPr>
                        <a:t>Medical</a:t>
                      </a:r>
                      <a:r>
                        <a:rPr lang="fr-FR" sz="1600" b="1" dirty="0" smtClean="0">
                          <a:solidFill>
                            <a:schemeClr val="bg1"/>
                          </a:solidFill>
                        </a:rPr>
                        <a:t> data source</a:t>
                      </a:r>
                    </a:p>
                  </a:txBody>
                  <a:tcPr>
                    <a:solidFill>
                      <a:srgbClr val="915415"/>
                    </a:solidFill>
                  </a:tcPr>
                </a:tc>
                <a:tc>
                  <a:txBody>
                    <a:bodyPr/>
                    <a:lstStyle/>
                    <a:p>
                      <a:pPr algn="ctr"/>
                      <a:endParaRPr lang="en-US" sz="1400" dirty="0"/>
                    </a:p>
                  </a:txBody>
                  <a:tcPr>
                    <a:solidFill>
                      <a:srgbClr val="C8AA8A"/>
                    </a:solidFill>
                  </a:tcPr>
                </a:tc>
                <a:tc>
                  <a:txBody>
                    <a:bodyPr/>
                    <a:lstStyle/>
                    <a:p>
                      <a:pPr algn="ctr"/>
                      <a:endParaRPr lang="en-US" sz="1400" dirty="0"/>
                    </a:p>
                  </a:txBody>
                  <a:tcPr>
                    <a:solidFill>
                      <a:srgbClr val="C8AA8A"/>
                    </a:solidFill>
                  </a:tcPr>
                </a:tc>
                <a:tc>
                  <a:txBody>
                    <a:bodyPr/>
                    <a:lstStyle/>
                    <a:p>
                      <a:pPr algn="ctr"/>
                      <a:endParaRPr lang="en-US" sz="1400" dirty="0"/>
                    </a:p>
                  </a:txBody>
                  <a:tcPr>
                    <a:solidFill>
                      <a:srgbClr val="C8AA8A"/>
                    </a:solidFill>
                  </a:tcPr>
                </a:tc>
              </a:tr>
              <a:tr h="4408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smtClean="0">
                          <a:solidFill>
                            <a:schemeClr val="bg1"/>
                          </a:solidFill>
                        </a:rPr>
                        <a:t>INCO main</a:t>
                      </a:r>
                    </a:p>
                    <a:p>
                      <a:pPr marL="0" marR="0" lvl="0" indent="0" algn="r" defTabSz="914400" rtl="0" eaLnBrk="1" fontAlgn="auto" latinLnBrk="0" hangingPunct="1">
                        <a:lnSpc>
                          <a:spcPct val="100000"/>
                        </a:lnSpc>
                        <a:spcBef>
                          <a:spcPts val="0"/>
                        </a:spcBef>
                        <a:spcAft>
                          <a:spcPts val="0"/>
                        </a:spcAft>
                        <a:buClrTx/>
                        <a:buSzTx/>
                        <a:buFontTx/>
                        <a:buNone/>
                        <a:tabLst/>
                        <a:defRPr/>
                      </a:pPr>
                      <a:r>
                        <a:rPr lang="fr-FR" sz="1400" b="0" dirty="0" smtClean="0">
                          <a:solidFill>
                            <a:schemeClr val="bg1"/>
                          </a:solidFill>
                        </a:rPr>
                        <a:t>14 </a:t>
                      </a:r>
                      <a:r>
                        <a:rPr lang="fr-FR" sz="1400" b="0" dirty="0" err="1" smtClean="0">
                          <a:solidFill>
                            <a:schemeClr val="bg1"/>
                          </a:solidFill>
                        </a:rPr>
                        <a:t>Allergens</a:t>
                      </a:r>
                      <a:r>
                        <a:rPr lang="fr-FR" sz="1400" b="0" dirty="0" smtClean="0">
                          <a:solidFill>
                            <a:schemeClr val="bg1"/>
                          </a:solidFill>
                        </a:rPr>
                        <a:t> +Traces</a:t>
                      </a:r>
                      <a:endParaRPr lang="en-US" sz="1400" b="1" dirty="0">
                        <a:solidFill>
                          <a:schemeClr val="bg1"/>
                        </a:solidFill>
                      </a:endParaRPr>
                    </a:p>
                  </a:txBody>
                  <a:tcPr>
                    <a:solidFill>
                      <a:srgbClr val="91541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400" b="0" dirty="0" smtClean="0">
                        <a:solidFill>
                          <a:schemeClr val="bg1"/>
                        </a:solidFill>
                      </a:endParaRPr>
                    </a:p>
                  </a:txBody>
                  <a:tcPr>
                    <a:solidFill>
                      <a:srgbClr val="DCC9B4"/>
                    </a:solidFill>
                  </a:tcPr>
                </a:tc>
                <a:tc>
                  <a:txBody>
                    <a:bodyPr/>
                    <a:lstStyle/>
                    <a:p>
                      <a:pPr algn="ctr"/>
                      <a:endParaRPr lang="en-US" sz="1400" dirty="0"/>
                    </a:p>
                  </a:txBody>
                  <a:tcPr>
                    <a:solidFill>
                      <a:srgbClr val="DCC9B4"/>
                    </a:solidFill>
                  </a:tcPr>
                </a:tc>
                <a:tc>
                  <a:txBody>
                    <a:bodyPr/>
                    <a:lstStyle/>
                    <a:p>
                      <a:pPr algn="ctr"/>
                      <a:endParaRPr lang="en-US" sz="1400" dirty="0"/>
                    </a:p>
                  </a:txBody>
                  <a:tcPr>
                    <a:solidFill>
                      <a:srgbClr val="DCC9B4"/>
                    </a:solidFill>
                  </a:tcPr>
                </a:tc>
              </a:tr>
              <a:tr h="4408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smtClean="0">
                          <a:solidFill>
                            <a:schemeClr val="bg1"/>
                          </a:solidFill>
                        </a:rPr>
                        <a:t>INCO </a:t>
                      </a:r>
                      <a:r>
                        <a:rPr lang="fr-FR" sz="1600" b="1" dirty="0" err="1" smtClean="0">
                          <a:solidFill>
                            <a:schemeClr val="bg1"/>
                          </a:solidFill>
                        </a:rPr>
                        <a:t>detailled</a:t>
                      </a:r>
                      <a:endParaRPr lang="fr-FR" sz="1600" b="1" dirty="0" smtClean="0">
                        <a:solidFill>
                          <a:schemeClr val="bg1"/>
                        </a:solidFill>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fr-FR" sz="1400" b="0" dirty="0" smtClean="0">
                          <a:solidFill>
                            <a:schemeClr val="bg1"/>
                          </a:solidFill>
                        </a:rPr>
                        <a:t>28 </a:t>
                      </a:r>
                      <a:r>
                        <a:rPr lang="fr-FR" sz="1400" b="0" dirty="0" err="1" smtClean="0">
                          <a:solidFill>
                            <a:schemeClr val="bg1"/>
                          </a:solidFill>
                        </a:rPr>
                        <a:t>Allergens</a:t>
                      </a:r>
                      <a:r>
                        <a:rPr lang="fr-FR" sz="1400" b="0" dirty="0" smtClean="0">
                          <a:solidFill>
                            <a:schemeClr val="bg1"/>
                          </a:solidFill>
                        </a:rPr>
                        <a:t> +Traces</a:t>
                      </a:r>
                      <a:endParaRPr lang="en-US" sz="1400" b="1" dirty="0">
                        <a:solidFill>
                          <a:schemeClr val="bg1"/>
                        </a:solidFill>
                      </a:endParaRPr>
                    </a:p>
                  </a:txBody>
                  <a:tcPr>
                    <a:solidFill>
                      <a:srgbClr val="91541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400" b="0" dirty="0" smtClean="0">
                        <a:solidFill>
                          <a:schemeClr val="bg1"/>
                        </a:solidFill>
                      </a:endParaRPr>
                    </a:p>
                  </a:txBody>
                  <a:tcPr>
                    <a:solidFill>
                      <a:srgbClr val="C8AA8A"/>
                    </a:solidFill>
                  </a:tcPr>
                </a:tc>
                <a:tc>
                  <a:txBody>
                    <a:bodyPr/>
                    <a:lstStyle/>
                    <a:p>
                      <a:pPr algn="ctr"/>
                      <a:endParaRPr lang="en-US" sz="1400" dirty="0"/>
                    </a:p>
                  </a:txBody>
                  <a:tcPr>
                    <a:solidFill>
                      <a:srgbClr val="C8AA8A"/>
                    </a:solidFill>
                  </a:tcPr>
                </a:tc>
                <a:tc>
                  <a:txBody>
                    <a:bodyPr/>
                    <a:lstStyle/>
                    <a:p>
                      <a:pPr algn="ctr"/>
                      <a:endParaRPr lang="en-US" sz="1400" dirty="0"/>
                    </a:p>
                  </a:txBody>
                  <a:tcPr>
                    <a:solidFill>
                      <a:srgbClr val="C8AA8A"/>
                    </a:solidFill>
                  </a:tcPr>
                </a:tc>
              </a:tr>
              <a:tr h="440871">
                <a:tc>
                  <a:txBody>
                    <a:bodyPr/>
                    <a:lstStyle/>
                    <a:p>
                      <a:r>
                        <a:rPr lang="fr-FR" sz="1600" b="1" dirty="0" err="1" smtClean="0">
                          <a:solidFill>
                            <a:schemeClr val="bg1"/>
                          </a:solidFill>
                        </a:rPr>
                        <a:t>Multilingual</a:t>
                      </a:r>
                      <a:endParaRPr lang="fr-FR" sz="1600" b="1" dirty="0" smtClean="0">
                        <a:solidFill>
                          <a:schemeClr val="bg1"/>
                        </a:solidFill>
                      </a:endParaRPr>
                    </a:p>
                    <a:p>
                      <a:pPr algn="r"/>
                      <a:r>
                        <a:rPr lang="fr-FR" sz="1400" b="0" dirty="0" smtClean="0">
                          <a:solidFill>
                            <a:schemeClr val="bg1"/>
                          </a:solidFill>
                        </a:rPr>
                        <a:t>DE, EN, ES, FR, IT, NL</a:t>
                      </a:r>
                      <a:endParaRPr lang="en-US" sz="1400" b="0" dirty="0">
                        <a:solidFill>
                          <a:schemeClr val="bg1"/>
                        </a:solidFill>
                      </a:endParaRPr>
                    </a:p>
                  </a:txBody>
                  <a:tcPr>
                    <a:solidFill>
                      <a:srgbClr val="915415"/>
                    </a:solidFill>
                  </a:tcPr>
                </a:tc>
                <a:tc>
                  <a:txBody>
                    <a:bodyPr/>
                    <a:lstStyle/>
                    <a:p>
                      <a:pPr algn="ctr"/>
                      <a:endParaRPr lang="en-US" sz="1400" dirty="0"/>
                    </a:p>
                  </a:txBody>
                  <a:tcPr>
                    <a:solidFill>
                      <a:srgbClr val="DCC9B4"/>
                    </a:solidFill>
                  </a:tcPr>
                </a:tc>
                <a:tc>
                  <a:txBody>
                    <a:bodyPr/>
                    <a:lstStyle/>
                    <a:p>
                      <a:pPr algn="ctr"/>
                      <a:endParaRPr lang="en-US" sz="1400" dirty="0"/>
                    </a:p>
                  </a:txBody>
                  <a:tcPr>
                    <a:solidFill>
                      <a:srgbClr val="DCC9B4"/>
                    </a:solidFill>
                  </a:tcPr>
                </a:tc>
                <a:tc>
                  <a:txBody>
                    <a:bodyPr/>
                    <a:lstStyle/>
                    <a:p>
                      <a:pPr algn="ctr"/>
                      <a:endParaRPr lang="en-US" sz="1400" dirty="0"/>
                    </a:p>
                  </a:txBody>
                  <a:tcPr>
                    <a:solidFill>
                      <a:srgbClr val="DCC9B4"/>
                    </a:solidFill>
                  </a:tcPr>
                </a:tc>
              </a:tr>
              <a:tr h="4408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err="1" smtClean="0">
                          <a:solidFill>
                            <a:schemeClr val="bg1"/>
                          </a:solidFill>
                        </a:rPr>
                        <a:t>beyond</a:t>
                      </a:r>
                      <a:r>
                        <a:rPr lang="fr-FR" sz="1600" b="1" dirty="0" smtClean="0">
                          <a:solidFill>
                            <a:schemeClr val="bg1"/>
                          </a:solidFill>
                        </a:rPr>
                        <a:t> </a:t>
                      </a:r>
                      <a:r>
                        <a:rPr lang="fr-FR" sz="1600" b="1" dirty="0" err="1" smtClean="0">
                          <a:solidFill>
                            <a:schemeClr val="bg1"/>
                          </a:solidFill>
                        </a:rPr>
                        <a:t>Regulation</a:t>
                      </a:r>
                      <a:endParaRPr lang="fr-FR" sz="1600" b="1" dirty="0" smtClean="0">
                        <a:solidFill>
                          <a:schemeClr val="bg1"/>
                        </a:solidFill>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fr-FR" sz="1400" b="0" dirty="0" smtClean="0">
                          <a:solidFill>
                            <a:schemeClr val="bg1"/>
                          </a:solidFill>
                        </a:rPr>
                        <a:t>230 </a:t>
                      </a:r>
                      <a:r>
                        <a:rPr lang="fr-FR" sz="1400" b="0" dirty="0" err="1" smtClean="0">
                          <a:solidFill>
                            <a:schemeClr val="bg1"/>
                          </a:solidFill>
                        </a:rPr>
                        <a:t>Allergens</a:t>
                      </a:r>
                      <a:r>
                        <a:rPr lang="fr-FR" sz="1400" b="0" dirty="0" smtClean="0">
                          <a:solidFill>
                            <a:schemeClr val="bg1"/>
                          </a:solidFill>
                        </a:rPr>
                        <a:t> +Traces</a:t>
                      </a:r>
                      <a:endParaRPr lang="en-US" sz="1400" b="1" dirty="0" smtClean="0">
                        <a:solidFill>
                          <a:schemeClr val="bg1"/>
                        </a:solidFill>
                      </a:endParaRPr>
                    </a:p>
                  </a:txBody>
                  <a:tcPr>
                    <a:solidFill>
                      <a:srgbClr val="91541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400" b="0" dirty="0" smtClean="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smtClean="0">
                          <a:solidFill>
                            <a:schemeClr val="bg1"/>
                          </a:solidFill>
                        </a:rPr>
                        <a:t>EN, FR</a:t>
                      </a:r>
                      <a:endParaRPr lang="en-US" sz="1400" dirty="0"/>
                    </a:p>
                  </a:txBody>
                  <a:tcPr>
                    <a:solidFill>
                      <a:srgbClr val="C8AA8A"/>
                    </a:solidFill>
                  </a:tcPr>
                </a:tc>
                <a:tc>
                  <a:txBody>
                    <a:bodyPr/>
                    <a:lstStyle/>
                    <a:p>
                      <a:pPr algn="ctr"/>
                      <a:endParaRPr lang="en-US" sz="1400" dirty="0"/>
                    </a:p>
                  </a:txBody>
                  <a:tcPr>
                    <a:solidFill>
                      <a:srgbClr val="C8AA8A"/>
                    </a:solidFill>
                  </a:tcPr>
                </a:tc>
                <a:tc>
                  <a:txBody>
                    <a:bodyPr/>
                    <a:lstStyle/>
                    <a:p>
                      <a:pPr algn="ctr"/>
                      <a:endParaRPr lang="en-US" sz="1400" dirty="0"/>
                    </a:p>
                  </a:txBody>
                  <a:tcPr>
                    <a:solidFill>
                      <a:srgbClr val="C8AA8A"/>
                    </a:solidFill>
                  </a:tcPr>
                </a:tc>
              </a:tr>
              <a:tr h="4408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err="1" smtClean="0">
                          <a:solidFill>
                            <a:schemeClr val="bg1"/>
                          </a:solidFill>
                        </a:rPr>
                        <a:t>xTag</a:t>
                      </a:r>
                      <a:r>
                        <a:rPr lang="fr-FR" sz="1600" b="1" baseline="0" dirty="0" smtClean="0">
                          <a:solidFill>
                            <a:schemeClr val="bg1"/>
                          </a:solidFill>
                        </a:rPr>
                        <a:t> compliance</a:t>
                      </a:r>
                    </a:p>
                    <a:p>
                      <a:pPr marL="0" marR="0" lvl="0" indent="0" algn="r" defTabSz="914400" rtl="0" eaLnBrk="1" fontAlgn="auto" latinLnBrk="0" hangingPunct="1">
                        <a:lnSpc>
                          <a:spcPct val="100000"/>
                        </a:lnSpc>
                        <a:spcBef>
                          <a:spcPts val="0"/>
                        </a:spcBef>
                        <a:spcAft>
                          <a:spcPts val="0"/>
                        </a:spcAft>
                        <a:buClrTx/>
                        <a:buSzTx/>
                        <a:buFontTx/>
                        <a:buNone/>
                        <a:tabLst/>
                        <a:defRPr/>
                      </a:pPr>
                      <a:r>
                        <a:rPr lang="fr-FR" sz="1400" b="0" baseline="0" dirty="0" smtClean="0">
                          <a:solidFill>
                            <a:schemeClr val="bg1"/>
                          </a:solidFill>
                        </a:rPr>
                        <a:t>8tag, </a:t>
                      </a:r>
                      <a:r>
                        <a:rPr lang="fr-FR" sz="1400" b="0" baseline="0" dirty="0" err="1" smtClean="0">
                          <a:solidFill>
                            <a:schemeClr val="bg1"/>
                          </a:solidFill>
                        </a:rPr>
                        <a:t>jTag</a:t>
                      </a:r>
                      <a:r>
                        <a:rPr lang="fr-FR" sz="1400" b="0" baseline="0" dirty="0" smtClean="0">
                          <a:solidFill>
                            <a:schemeClr val="bg1"/>
                          </a:solidFill>
                        </a:rPr>
                        <a:t>, </a:t>
                      </a:r>
                      <a:r>
                        <a:rPr lang="fr-FR" sz="1400" b="0" baseline="0" dirty="0" err="1" smtClean="0">
                          <a:solidFill>
                            <a:schemeClr val="bg1"/>
                          </a:solidFill>
                        </a:rPr>
                        <a:t>mTag</a:t>
                      </a:r>
                      <a:r>
                        <a:rPr lang="fr-FR" sz="1400" b="0" baseline="0" dirty="0" smtClean="0">
                          <a:solidFill>
                            <a:schemeClr val="bg1"/>
                          </a:solidFill>
                        </a:rPr>
                        <a:t>, </a:t>
                      </a:r>
                      <a:r>
                        <a:rPr lang="fr-FR" sz="1400" b="0" baseline="0" dirty="0" err="1" smtClean="0">
                          <a:solidFill>
                            <a:schemeClr val="bg1"/>
                          </a:solidFill>
                        </a:rPr>
                        <a:t>zTag</a:t>
                      </a:r>
                      <a:endParaRPr lang="en-US" sz="1400" b="1" dirty="0" smtClean="0">
                        <a:solidFill>
                          <a:schemeClr val="bg1"/>
                        </a:solidFill>
                      </a:endParaRPr>
                    </a:p>
                  </a:txBody>
                  <a:tcPr>
                    <a:solidFill>
                      <a:srgbClr val="91541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b="0" dirty="0" smtClean="0">
                        <a:solidFill>
                          <a:schemeClr val="bg1"/>
                        </a:solidFill>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fr-FR" sz="1400" b="0" dirty="0" smtClean="0">
                        <a:solidFill>
                          <a:schemeClr val="bg1"/>
                        </a:solidFill>
                      </a:endParaRPr>
                    </a:p>
                  </a:txBody>
                  <a:tcPr>
                    <a:solidFill>
                      <a:srgbClr val="DCC9B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solidFill>
                          <a:schemeClr val="tx1"/>
                        </a:solidFill>
                      </a:endParaRPr>
                    </a:p>
                  </a:txBody>
                  <a:tcPr>
                    <a:solidFill>
                      <a:srgbClr val="DCC9B4"/>
                    </a:solidFill>
                  </a:tcPr>
                </a:tc>
                <a:tc>
                  <a:txBody>
                    <a:bodyPr/>
                    <a:lstStyle/>
                    <a:p>
                      <a:pPr algn="ctr"/>
                      <a:endParaRPr lang="en-US" sz="1400" dirty="0"/>
                    </a:p>
                  </a:txBody>
                  <a:tcPr>
                    <a:solidFill>
                      <a:srgbClr val="DCC9B4"/>
                    </a:solidFill>
                  </a:tcPr>
                </a:tc>
              </a:tr>
            </a:tbl>
          </a:graphicData>
        </a:graphic>
      </p:graphicFrame>
      <p:pic>
        <p:nvPicPr>
          <p:cNvPr id="59" name="Image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8524" y="1581150"/>
            <a:ext cx="288000" cy="240584"/>
          </a:xfrm>
          <a:prstGeom prst="rect">
            <a:avLst/>
          </a:prstGeom>
        </p:spPr>
      </p:pic>
      <p:pic>
        <p:nvPicPr>
          <p:cNvPr id="64" name="Imag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8524" y="4248150"/>
            <a:ext cx="288000" cy="240584"/>
          </a:xfrm>
          <a:prstGeom prst="rect">
            <a:avLst/>
          </a:prstGeom>
        </p:spPr>
      </p:pic>
      <p:pic>
        <p:nvPicPr>
          <p:cNvPr id="65" name="Image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8524" y="3562350"/>
            <a:ext cx="288000" cy="240584"/>
          </a:xfrm>
          <a:prstGeom prst="rect">
            <a:avLst/>
          </a:prstGeom>
        </p:spPr>
      </p:pic>
      <p:pic>
        <p:nvPicPr>
          <p:cNvPr id="66" name="Image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8524" y="3169366"/>
            <a:ext cx="288000" cy="240584"/>
          </a:xfrm>
          <a:prstGeom prst="rect">
            <a:avLst/>
          </a:prstGeom>
        </p:spPr>
      </p:pic>
      <p:pic>
        <p:nvPicPr>
          <p:cNvPr id="67" name="Imag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8524" y="2571750"/>
            <a:ext cx="288000" cy="240584"/>
          </a:xfrm>
          <a:prstGeom prst="rect">
            <a:avLst/>
          </a:prstGeom>
        </p:spPr>
      </p:pic>
      <p:pic>
        <p:nvPicPr>
          <p:cNvPr id="68" name="Image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8524" y="2022296"/>
            <a:ext cx="288000" cy="240584"/>
          </a:xfrm>
          <a:prstGeom prst="rect">
            <a:avLst/>
          </a:prstGeom>
        </p:spPr>
      </p:pic>
      <p:pic>
        <p:nvPicPr>
          <p:cNvPr id="72" name="Image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2610670"/>
            <a:ext cx="288000" cy="240584"/>
          </a:xfrm>
          <a:prstGeom prst="rect">
            <a:avLst/>
          </a:prstGeom>
        </p:spPr>
      </p:pic>
      <p:pic>
        <p:nvPicPr>
          <p:cNvPr id="73" name="Image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3169366"/>
            <a:ext cx="288000" cy="240584"/>
          </a:xfrm>
          <a:prstGeom prst="rect">
            <a:avLst/>
          </a:prstGeom>
        </p:spPr>
      </p:pic>
      <p:pic>
        <p:nvPicPr>
          <p:cNvPr id="74" name="Image 7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0299" y="2022296"/>
            <a:ext cx="288000" cy="240584"/>
          </a:xfrm>
          <a:prstGeom prst="rect">
            <a:avLst/>
          </a:prstGeom>
        </p:spPr>
      </p:pic>
      <p:pic>
        <p:nvPicPr>
          <p:cNvPr id="75" name="Image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2022296"/>
            <a:ext cx="288000" cy="240584"/>
          </a:xfrm>
          <a:prstGeom prst="rect">
            <a:avLst/>
          </a:prstGeom>
        </p:spPr>
      </p:pic>
      <p:sp>
        <p:nvSpPr>
          <p:cNvPr id="18" name="Titre 17"/>
          <p:cNvSpPr>
            <a:spLocks noGrp="1"/>
          </p:cNvSpPr>
          <p:nvPr>
            <p:ph type="title"/>
          </p:nvPr>
        </p:nvSpPr>
        <p:spPr/>
        <p:txBody>
          <a:bodyPr>
            <a:normAutofit/>
          </a:bodyPr>
          <a:lstStyle/>
          <a:p>
            <a:r>
              <a:rPr lang="fr-FR" dirty="0"/>
              <a:t>k</a:t>
            </a:r>
            <a:r>
              <a:rPr lang="fr-FR" dirty="0" smtClean="0"/>
              <a:t>ey </a:t>
            </a:r>
            <a:r>
              <a:rPr lang="fr-FR" dirty="0" err="1" smtClean="0"/>
              <a:t>features</a:t>
            </a:r>
            <a:r>
              <a:rPr lang="fr-FR" dirty="0" smtClean="0"/>
              <a:t/>
            </a:r>
            <a:br>
              <a:rPr lang="fr-FR" dirty="0" smtClean="0"/>
            </a:br>
            <a:r>
              <a:rPr lang="fr-FR" dirty="0" err="1" smtClean="0"/>
              <a:t>fTag</a:t>
            </a:r>
            <a:r>
              <a:rPr lang="fr-FR" dirty="0" smtClean="0"/>
              <a:t> Data</a:t>
            </a:r>
            <a:endParaRPr lang="en-US" dirty="0"/>
          </a:p>
        </p:txBody>
      </p:sp>
      <p:sp>
        <p:nvSpPr>
          <p:cNvPr id="79" name="Espace réservé du contenu 78"/>
          <p:cNvSpPr>
            <a:spLocks noGrp="1"/>
          </p:cNvSpPr>
          <p:nvPr>
            <p:ph sz="quarter" idx="4"/>
          </p:nvPr>
        </p:nvSpPr>
        <p:spPr/>
        <p:txBody>
          <a:bodyPr/>
          <a:lstStyle/>
          <a:p>
            <a:pPr marL="400050" lvl="1" indent="0">
              <a:buNone/>
            </a:pPr>
            <a:r>
              <a:rPr lang="fr-FR" b="1" dirty="0" smtClean="0"/>
              <a:t>The </a:t>
            </a:r>
            <a:r>
              <a:rPr lang="fr-FR" b="1" dirty="0" err="1" smtClean="0"/>
              <a:t>only</a:t>
            </a:r>
            <a:r>
              <a:rPr lang="fr-FR" b="1" dirty="0" smtClean="0"/>
              <a:t> solution </a:t>
            </a:r>
            <a:r>
              <a:rPr lang="fr-FR" b="1" dirty="0" err="1" smtClean="0"/>
              <a:t>based</a:t>
            </a:r>
            <a:r>
              <a:rPr lang="fr-FR" b="1" dirty="0" smtClean="0"/>
              <a:t> on a </a:t>
            </a:r>
            <a:r>
              <a:rPr lang="fr-FR" b="1" dirty="0" err="1" smtClean="0"/>
              <a:t>reliable</a:t>
            </a:r>
            <a:r>
              <a:rPr lang="fr-FR" b="1" dirty="0" smtClean="0"/>
              <a:t> </a:t>
            </a:r>
            <a:r>
              <a:rPr lang="fr-FR" b="1" dirty="0" err="1" smtClean="0"/>
              <a:t>medical</a:t>
            </a:r>
            <a:r>
              <a:rPr lang="fr-FR" b="1" dirty="0" smtClean="0"/>
              <a:t> data source</a:t>
            </a:r>
            <a:endParaRPr lang="en-US" b="1" dirty="0"/>
          </a:p>
        </p:txBody>
      </p:sp>
      <p:pic>
        <p:nvPicPr>
          <p:cNvPr id="19" name="Imag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6554" y="3451950"/>
            <a:ext cx="719975" cy="720000"/>
          </a:xfrm>
          <a:prstGeom prst="rect">
            <a:avLst/>
          </a:prstGeom>
        </p:spPr>
      </p:pic>
    </p:spTree>
    <p:extLst>
      <p:ext uri="{BB962C8B-B14F-4D97-AF65-F5344CB8AC3E}">
        <p14:creationId xmlns:p14="http://schemas.microsoft.com/office/powerpoint/2010/main" val="3320330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e 7"/>
          <p:cNvGrpSpPr/>
          <p:nvPr/>
        </p:nvGrpSpPr>
        <p:grpSpPr>
          <a:xfrm>
            <a:off x="2095200" y="742951"/>
            <a:ext cx="6497217" cy="2540168"/>
            <a:chOff x="2095200" y="361951"/>
            <a:chExt cx="6497217" cy="2540168"/>
          </a:xfrm>
        </p:grpSpPr>
        <p:cxnSp>
          <p:nvCxnSpPr>
            <p:cNvPr id="16" name="Straight Arrow Connector 24"/>
            <p:cNvCxnSpPr>
              <a:cxnSpLocks/>
            </p:cNvCxnSpPr>
            <p:nvPr/>
          </p:nvCxnSpPr>
          <p:spPr>
            <a:xfrm>
              <a:off x="2095200" y="2902119"/>
              <a:ext cx="6497217" cy="0"/>
            </a:xfrm>
            <a:prstGeom prst="straightConnector1">
              <a:avLst/>
            </a:prstGeom>
            <a:ln w="76200">
              <a:solidFill>
                <a:srgbClr val="9154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4"/>
            <p:cNvCxnSpPr>
              <a:cxnSpLocks/>
            </p:cNvCxnSpPr>
            <p:nvPr/>
          </p:nvCxnSpPr>
          <p:spPr>
            <a:xfrm rot="16200000">
              <a:off x="863515" y="1632034"/>
              <a:ext cx="2540168" cy="1"/>
            </a:xfrm>
            <a:prstGeom prst="straightConnector1">
              <a:avLst/>
            </a:prstGeom>
            <a:ln w="76200">
              <a:solidFill>
                <a:srgbClr val="9154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38400" y="4183618"/>
            <a:ext cx="1905000" cy="430887"/>
          </a:xfrm>
          <a:prstGeom prst="rect">
            <a:avLst/>
          </a:prstGeom>
        </p:spPr>
        <p:txBody>
          <a:bodyPr wrap="square">
            <a:spAutoFit/>
          </a:bodyPr>
          <a:lstStyle/>
          <a:p>
            <a:pPr algn="ctr"/>
            <a:r>
              <a:rPr lang="en-US" sz="2200" b="1" dirty="0"/>
              <a:t>Food</a:t>
            </a:r>
            <a:endParaRPr lang="fr-FR" sz="2200" b="1" dirty="0"/>
          </a:p>
        </p:txBody>
      </p:sp>
      <p:sp>
        <p:nvSpPr>
          <p:cNvPr id="25" name="Rectangle 24"/>
          <p:cNvSpPr/>
          <p:nvPr/>
        </p:nvSpPr>
        <p:spPr>
          <a:xfrm>
            <a:off x="381000" y="4243685"/>
            <a:ext cx="1905000" cy="461665"/>
          </a:xfrm>
          <a:prstGeom prst="rect">
            <a:avLst/>
          </a:prstGeom>
        </p:spPr>
        <p:txBody>
          <a:bodyPr wrap="square">
            <a:spAutoFit/>
          </a:bodyPr>
          <a:lstStyle/>
          <a:p>
            <a:pPr algn="ctr"/>
            <a:r>
              <a:rPr lang="en-US" sz="2400" b="1" dirty="0"/>
              <a:t>Industries</a:t>
            </a:r>
            <a:endParaRPr lang="fr-FR" sz="2400" b="1" dirty="0"/>
          </a:p>
        </p:txBody>
      </p:sp>
      <p:sp>
        <p:nvSpPr>
          <p:cNvPr id="26" name="Rectangle 25"/>
          <p:cNvSpPr/>
          <p:nvPr/>
        </p:nvSpPr>
        <p:spPr>
          <a:xfrm>
            <a:off x="4456387" y="4183618"/>
            <a:ext cx="1905000" cy="430887"/>
          </a:xfrm>
          <a:prstGeom prst="rect">
            <a:avLst/>
          </a:prstGeom>
        </p:spPr>
        <p:txBody>
          <a:bodyPr wrap="square">
            <a:spAutoFit/>
          </a:bodyPr>
          <a:lstStyle/>
          <a:p>
            <a:pPr algn="ctr"/>
            <a:r>
              <a:rPr lang="en-US" sz="2200" b="1" dirty="0"/>
              <a:t>Cosmetics</a:t>
            </a:r>
            <a:endParaRPr lang="fr-FR" sz="2200" b="1" dirty="0"/>
          </a:p>
        </p:txBody>
      </p:sp>
      <p:sp>
        <p:nvSpPr>
          <p:cNvPr id="27" name="Rectangle 26"/>
          <p:cNvSpPr/>
          <p:nvPr/>
        </p:nvSpPr>
        <p:spPr>
          <a:xfrm>
            <a:off x="6477000" y="4183618"/>
            <a:ext cx="2209800" cy="430887"/>
          </a:xfrm>
          <a:prstGeom prst="rect">
            <a:avLst/>
          </a:prstGeom>
        </p:spPr>
        <p:txBody>
          <a:bodyPr wrap="square">
            <a:spAutoFit/>
          </a:bodyPr>
          <a:lstStyle/>
          <a:p>
            <a:pPr algn="ctr"/>
            <a:r>
              <a:rPr lang="en-US" sz="2200" b="1" dirty="0"/>
              <a:t>Pharmaceuticals</a:t>
            </a:r>
            <a:endParaRPr lang="fr-FR" sz="2200" b="1" dirty="0"/>
          </a:p>
        </p:txBody>
      </p:sp>
      <p:sp>
        <p:nvSpPr>
          <p:cNvPr id="28" name="Rectangle 27"/>
          <p:cNvSpPr/>
          <p:nvPr/>
        </p:nvSpPr>
        <p:spPr>
          <a:xfrm>
            <a:off x="2438400" y="2679926"/>
            <a:ext cx="1905000" cy="430887"/>
          </a:xfrm>
          <a:prstGeom prst="rect">
            <a:avLst/>
          </a:prstGeom>
        </p:spPr>
        <p:txBody>
          <a:bodyPr wrap="square">
            <a:spAutoFit/>
          </a:bodyPr>
          <a:lstStyle/>
          <a:p>
            <a:pPr algn="ctr"/>
            <a:r>
              <a:rPr lang="en-US" sz="2200" b="1" dirty="0" smtClean="0"/>
              <a:t>Allergens</a:t>
            </a:r>
            <a:endParaRPr lang="fr-FR" sz="2200" b="1" dirty="0"/>
          </a:p>
        </p:txBody>
      </p:sp>
      <p:sp>
        <p:nvSpPr>
          <p:cNvPr id="29" name="Rectangle 28"/>
          <p:cNvSpPr/>
          <p:nvPr/>
        </p:nvSpPr>
        <p:spPr>
          <a:xfrm>
            <a:off x="2438400" y="1983972"/>
            <a:ext cx="1905000" cy="430887"/>
          </a:xfrm>
          <a:prstGeom prst="rect">
            <a:avLst/>
          </a:prstGeom>
        </p:spPr>
        <p:txBody>
          <a:bodyPr wrap="square">
            <a:spAutoFit/>
          </a:bodyPr>
          <a:lstStyle/>
          <a:p>
            <a:pPr algn="ctr"/>
            <a:r>
              <a:rPr lang="en-US" sz="2200" b="1" dirty="0"/>
              <a:t>Ingredients</a:t>
            </a:r>
            <a:endParaRPr lang="fr-FR" sz="2200" b="1" dirty="0"/>
          </a:p>
        </p:txBody>
      </p:sp>
      <p:sp>
        <p:nvSpPr>
          <p:cNvPr id="31" name="Rectangle 30"/>
          <p:cNvSpPr/>
          <p:nvPr/>
        </p:nvSpPr>
        <p:spPr>
          <a:xfrm>
            <a:off x="2438400" y="1288018"/>
            <a:ext cx="1905000" cy="430887"/>
          </a:xfrm>
          <a:prstGeom prst="rect">
            <a:avLst/>
          </a:prstGeom>
        </p:spPr>
        <p:txBody>
          <a:bodyPr wrap="square">
            <a:spAutoFit/>
          </a:bodyPr>
          <a:lstStyle/>
          <a:p>
            <a:pPr algn="ctr"/>
            <a:r>
              <a:rPr lang="en-US" sz="2200" b="1" dirty="0"/>
              <a:t>Diets</a:t>
            </a:r>
            <a:endParaRPr lang="fr-FR" sz="2200" b="1" dirty="0"/>
          </a:p>
        </p:txBody>
      </p:sp>
      <p:sp>
        <p:nvSpPr>
          <p:cNvPr id="32" name="Rectangle 31"/>
          <p:cNvSpPr/>
          <p:nvPr/>
        </p:nvSpPr>
        <p:spPr>
          <a:xfrm>
            <a:off x="4456387" y="2679926"/>
            <a:ext cx="1905000" cy="430887"/>
          </a:xfrm>
          <a:prstGeom prst="rect">
            <a:avLst/>
          </a:prstGeom>
        </p:spPr>
        <p:txBody>
          <a:bodyPr wrap="square">
            <a:spAutoFit/>
          </a:bodyPr>
          <a:lstStyle/>
          <a:p>
            <a:pPr algn="ctr"/>
            <a:r>
              <a:rPr lang="en-US" sz="2200" b="1" dirty="0"/>
              <a:t>Allergens</a:t>
            </a:r>
            <a:endParaRPr lang="fr-FR" sz="2200" b="1" dirty="0"/>
          </a:p>
        </p:txBody>
      </p:sp>
      <p:sp>
        <p:nvSpPr>
          <p:cNvPr id="33" name="Rectangle 32"/>
          <p:cNvSpPr/>
          <p:nvPr/>
        </p:nvSpPr>
        <p:spPr>
          <a:xfrm>
            <a:off x="6477000" y="2679926"/>
            <a:ext cx="1905000" cy="430887"/>
          </a:xfrm>
          <a:prstGeom prst="rect">
            <a:avLst/>
          </a:prstGeom>
        </p:spPr>
        <p:txBody>
          <a:bodyPr wrap="square">
            <a:spAutoFit/>
          </a:bodyPr>
          <a:lstStyle/>
          <a:p>
            <a:pPr algn="ctr"/>
            <a:r>
              <a:rPr lang="en-US" sz="2200" b="1" dirty="0" smtClean="0"/>
              <a:t>Allergens</a:t>
            </a:r>
            <a:endParaRPr lang="fr-FR" sz="2200" b="1" dirty="0"/>
          </a:p>
        </p:txBody>
      </p:sp>
      <p:sp>
        <p:nvSpPr>
          <p:cNvPr id="2" name="Rectangle 1"/>
          <p:cNvSpPr/>
          <p:nvPr/>
        </p:nvSpPr>
        <p:spPr>
          <a:xfrm>
            <a:off x="7034" y="4781550"/>
            <a:ext cx="1601721" cy="230832"/>
          </a:xfrm>
          <a:prstGeom prst="rect">
            <a:avLst/>
          </a:prstGeom>
        </p:spPr>
        <p:txBody>
          <a:bodyPr wrap="none">
            <a:spAutoFit/>
          </a:bodyPr>
          <a:lstStyle/>
          <a:p>
            <a:r>
              <a:rPr lang="fr-FR" sz="900" dirty="0" err="1"/>
              <a:t>Icons</a:t>
            </a:r>
            <a:r>
              <a:rPr lang="fr-FR" sz="900" dirty="0"/>
              <a:t> ©</a:t>
            </a:r>
            <a:r>
              <a:rPr lang="fr-FR" sz="900" dirty="0" err="1"/>
              <a:t>Wissawa</a:t>
            </a:r>
            <a:r>
              <a:rPr lang="fr-FR" sz="900" dirty="0"/>
              <a:t> </a:t>
            </a:r>
            <a:r>
              <a:rPr lang="fr-FR" sz="900" dirty="0" err="1"/>
              <a:t>Khamsriwath</a:t>
            </a:r>
            <a:endParaRPr lang="fr-FR" sz="900" dirty="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2901" y="3409950"/>
            <a:ext cx="791972" cy="79200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3514" y="3562350"/>
            <a:ext cx="791972" cy="792000"/>
          </a:xfrm>
          <a:prstGeom prst="rect">
            <a:avLst/>
          </a:prstGeom>
        </p:spPr>
      </p:pic>
      <p:sp>
        <p:nvSpPr>
          <p:cNvPr id="22" name="Rectangle 21"/>
          <p:cNvSpPr/>
          <p:nvPr/>
        </p:nvSpPr>
        <p:spPr>
          <a:xfrm>
            <a:off x="2573787" y="2495550"/>
            <a:ext cx="1670027" cy="2286000"/>
          </a:xfrm>
          <a:prstGeom prst="rect">
            <a:avLst/>
          </a:prstGeom>
          <a:noFill/>
          <a:ln w="38100">
            <a:solidFill>
              <a:srgbClr val="91541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9" name="Titre 8"/>
          <p:cNvSpPr>
            <a:spLocks noGrp="1"/>
          </p:cNvSpPr>
          <p:nvPr>
            <p:ph type="title"/>
          </p:nvPr>
        </p:nvSpPr>
        <p:spPr>
          <a:xfrm>
            <a:off x="1371600" y="358379"/>
            <a:ext cx="7315200" cy="857250"/>
          </a:xfrm>
        </p:spPr>
        <p:txBody>
          <a:bodyPr>
            <a:normAutofit/>
          </a:bodyPr>
          <a:lstStyle/>
          <a:p>
            <a:r>
              <a:rPr lang="en-US" dirty="0"/>
              <a:t>What are you looking for at the </a:t>
            </a:r>
            <a:r>
              <a:rPr lang="en-US" dirty="0" smtClean="0"/>
              <a:t>accelerator</a:t>
            </a:r>
            <a:r>
              <a:rPr lang="en-US" dirty="0"/>
              <a:t/>
            </a:r>
            <a:br>
              <a:rPr lang="en-US" dirty="0"/>
            </a:br>
            <a:r>
              <a:rPr lang="en-US" dirty="0" smtClean="0"/>
              <a:t>Explorer new businesses</a:t>
            </a:r>
            <a:endParaRPr lang="en-US" dirty="0"/>
          </a:p>
        </p:txBody>
      </p:sp>
      <p:pic>
        <p:nvPicPr>
          <p:cNvPr id="34" name="Imag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5485" y="3409950"/>
            <a:ext cx="790831" cy="790859"/>
          </a:xfrm>
          <a:prstGeom prst="rect">
            <a:avLst/>
          </a:prstGeom>
        </p:spPr>
      </p:pic>
    </p:spTree>
    <p:extLst>
      <p:ext uri="{BB962C8B-B14F-4D97-AF65-F5344CB8AC3E}">
        <p14:creationId xmlns:p14="http://schemas.microsoft.com/office/powerpoint/2010/main" val="2010036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le 8"/>
          <p:cNvSpPr>
            <a:spLocks noGrp="1"/>
          </p:cNvSpPr>
          <p:nvPr>
            <p:ph type="title"/>
          </p:nvPr>
        </p:nvSpPr>
        <p:spPr/>
        <p:txBody>
          <a:bodyPr>
            <a:normAutofit/>
          </a:bodyPr>
          <a:lstStyle/>
          <a:p>
            <a:r>
              <a:rPr lang="fr-FR" dirty="0" smtClean="0"/>
              <a:t>About mobiLead</a:t>
            </a:r>
            <a:br>
              <a:rPr lang="fr-FR" dirty="0" smtClean="0"/>
            </a:br>
            <a:r>
              <a:rPr lang="fr-FR" dirty="0" err="1" smtClean="0"/>
              <a:t>Committed</a:t>
            </a:r>
            <a:r>
              <a:rPr lang="fr-FR" dirty="0" smtClean="0"/>
              <a:t> </a:t>
            </a:r>
            <a:r>
              <a:rPr lang="fr-FR" dirty="0"/>
              <a:t>to </a:t>
            </a:r>
            <a:r>
              <a:rPr lang="fr-FR" dirty="0" smtClean="0"/>
              <a:t>standards / </a:t>
            </a:r>
            <a:r>
              <a:rPr lang="fr-FR" dirty="0" err="1" smtClean="0"/>
              <a:t>Industy</a:t>
            </a:r>
            <a:r>
              <a:rPr lang="fr-FR" dirty="0" smtClean="0"/>
              <a:t> </a:t>
            </a:r>
            <a:r>
              <a:rPr lang="fr-FR" dirty="0" err="1" smtClean="0"/>
              <a:t>focused</a:t>
            </a:r>
            <a:endParaRPr lang="fr-FR" dirty="0"/>
          </a:p>
        </p:txBody>
      </p:sp>
      <p:pic>
        <p:nvPicPr>
          <p:cNvPr id="23" name="Imag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05979"/>
            <a:ext cx="1129358" cy="574760"/>
          </a:xfrm>
          <a:prstGeom prst="rect">
            <a:avLst/>
          </a:prstGeom>
        </p:spPr>
      </p:pic>
      <p:pic>
        <p:nvPicPr>
          <p:cNvPr id="26" name="Imag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0490" y="3451950"/>
            <a:ext cx="719975" cy="720000"/>
          </a:xfrm>
          <a:prstGeom prst="rect">
            <a:avLst/>
          </a:prstGeom>
        </p:spPr>
      </p:pic>
      <p:pic>
        <p:nvPicPr>
          <p:cNvPr id="27" name="Imag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25" y="3451950"/>
            <a:ext cx="719975" cy="720000"/>
          </a:xfrm>
          <a:prstGeom prst="rect">
            <a:avLst/>
          </a:prstGeom>
        </p:spPr>
      </p:pic>
      <p:sp>
        <p:nvSpPr>
          <p:cNvPr id="29" name="Rectangle 28"/>
          <p:cNvSpPr/>
          <p:nvPr/>
        </p:nvSpPr>
        <p:spPr>
          <a:xfrm>
            <a:off x="1718806" y="3451950"/>
            <a:ext cx="1924835" cy="584775"/>
          </a:xfrm>
          <a:prstGeom prst="rect">
            <a:avLst/>
          </a:prstGeom>
        </p:spPr>
        <p:txBody>
          <a:bodyPr wrap="square">
            <a:spAutoFit/>
          </a:bodyPr>
          <a:lstStyle/>
          <a:p>
            <a:r>
              <a:rPr lang="fr-FR" sz="1600" b="1" dirty="0">
                <a:solidFill>
                  <a:srgbClr val="7F7F7F"/>
                </a:solidFill>
                <a:latin typeface="Arial" panose="020B0604020202020204" pitchFamily="34" charset="0"/>
                <a:cs typeface="Arial" panose="020B0604020202020204" pitchFamily="34" charset="0"/>
              </a:rPr>
              <a:t>8Tag</a:t>
            </a:r>
          </a:p>
          <a:p>
            <a:r>
              <a:rPr lang="fr-FR" sz="1600" b="1" dirty="0">
                <a:solidFill>
                  <a:srgbClr val="7F7F7F"/>
                </a:solidFill>
                <a:latin typeface="Arial" panose="020B0604020202020204" pitchFamily="34" charset="0"/>
                <a:cs typeface="Arial" panose="020B0604020202020204" pitchFamily="34" charset="0"/>
              </a:rPr>
              <a:t>blockchain</a:t>
            </a:r>
          </a:p>
        </p:txBody>
      </p:sp>
      <p:sp>
        <p:nvSpPr>
          <p:cNvPr id="32" name="Rectangle 31"/>
          <p:cNvSpPr/>
          <p:nvPr/>
        </p:nvSpPr>
        <p:spPr>
          <a:xfrm>
            <a:off x="4190054" y="3451950"/>
            <a:ext cx="1925232" cy="584775"/>
          </a:xfrm>
          <a:prstGeom prst="rect">
            <a:avLst/>
          </a:prstGeom>
        </p:spPr>
        <p:txBody>
          <a:bodyPr wrap="square">
            <a:spAutoFit/>
          </a:bodyPr>
          <a:lstStyle/>
          <a:p>
            <a:r>
              <a:rPr lang="fr-FR" sz="1600" b="1" dirty="0" err="1">
                <a:solidFill>
                  <a:srgbClr val="7F7F7F"/>
                </a:solidFill>
                <a:latin typeface="Arial" panose="020B0604020202020204" pitchFamily="34" charset="0"/>
                <a:cs typeface="Arial" panose="020B0604020202020204" pitchFamily="34" charset="0"/>
              </a:rPr>
              <a:t>mTag</a:t>
            </a:r>
            <a:endParaRPr lang="fr-FR" sz="1600" b="1" dirty="0">
              <a:solidFill>
                <a:srgbClr val="7F7F7F"/>
              </a:solidFill>
              <a:latin typeface="Arial" panose="020B0604020202020204" pitchFamily="34" charset="0"/>
              <a:cs typeface="Arial" panose="020B0604020202020204" pitchFamily="34" charset="0"/>
            </a:endParaRPr>
          </a:p>
          <a:p>
            <a:r>
              <a:rPr lang="fr-FR" sz="1600" b="1" dirty="0" err="1">
                <a:solidFill>
                  <a:srgbClr val="7F7F7F"/>
                </a:solidFill>
                <a:latin typeface="Arial" panose="020B0604020202020204" pitchFamily="34" charset="0"/>
                <a:cs typeface="Arial" panose="020B0604020202020204" pitchFamily="34" charset="0"/>
              </a:rPr>
              <a:t>tracking</a:t>
            </a:r>
            <a:endParaRPr lang="fr-FR" sz="1600" b="1" dirty="0">
              <a:solidFill>
                <a:srgbClr val="7F7F7F"/>
              </a:solidFill>
              <a:latin typeface="Arial" panose="020B0604020202020204" pitchFamily="34" charset="0"/>
              <a:cs typeface="Arial" panose="020B0604020202020204" pitchFamily="34" charset="0"/>
            </a:endParaRPr>
          </a:p>
        </p:txBody>
      </p:sp>
      <p:pic>
        <p:nvPicPr>
          <p:cNvPr id="34" name="Imag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2308" y="205979"/>
            <a:ext cx="584493" cy="805784"/>
          </a:xfrm>
          <a:prstGeom prst="rect">
            <a:avLst/>
          </a:prstGeom>
        </p:spPr>
      </p:pic>
      <p:pic>
        <p:nvPicPr>
          <p:cNvPr id="48" name="Image 4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11091" y="2224952"/>
            <a:ext cx="2402122" cy="575398"/>
          </a:xfrm>
          <a:prstGeom prst="rect">
            <a:avLst/>
          </a:prstGeom>
        </p:spPr>
      </p:pic>
      <p:pic>
        <p:nvPicPr>
          <p:cNvPr id="49" name="Picture 2" descr="D:\temp\axicon_logo.wmf"/>
          <p:cNvPicPr>
            <a:picLocks noChangeAspect="1" noChangeArrowheads="1"/>
          </p:cNvPicPr>
          <p:nvPr/>
        </p:nvPicPr>
        <p:blipFill>
          <a:blip r:embed="rId8" cstate="print"/>
          <a:srcRect/>
          <a:stretch>
            <a:fillRect/>
          </a:stretch>
        </p:blipFill>
        <p:spPr bwMode="auto">
          <a:xfrm>
            <a:off x="4823687" y="2238242"/>
            <a:ext cx="1600200" cy="548819"/>
          </a:xfrm>
          <a:prstGeom prst="rect">
            <a:avLst/>
          </a:prstGeom>
          <a:noFill/>
        </p:spPr>
      </p:pic>
      <p:pic>
        <p:nvPicPr>
          <p:cNvPr id="50" name="Image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00600" y="1614675"/>
            <a:ext cx="2162503" cy="362890"/>
          </a:xfrm>
          <a:prstGeom prst="rect">
            <a:avLst/>
          </a:prstGeom>
        </p:spPr>
      </p:pic>
      <p:pic>
        <p:nvPicPr>
          <p:cNvPr id="51" name="Picture 2" descr="D:\Dropbox\mobiLead Helene\_TimeLine\20140824 GS1\Présentation mobiLead\logo_HP2.emf"/>
          <p:cNvPicPr>
            <a:picLocks noChangeAspect="1" noChangeArrowheads="1"/>
          </p:cNvPicPr>
          <p:nvPr/>
        </p:nvPicPr>
        <p:blipFill>
          <a:blip r:embed="rId10" cstate="print"/>
          <a:srcRect/>
          <a:stretch>
            <a:fillRect/>
          </a:stretch>
        </p:blipFill>
        <p:spPr bwMode="auto">
          <a:xfrm>
            <a:off x="7780521" y="1401491"/>
            <a:ext cx="789259" cy="789259"/>
          </a:xfrm>
          <a:prstGeom prst="rect">
            <a:avLst/>
          </a:prstGeom>
          <a:noFill/>
        </p:spPr>
      </p:pic>
      <p:pic>
        <p:nvPicPr>
          <p:cNvPr id="57" name="Picture 4" descr="D:\Dropbox\_mobiLead IMAGES REFs\logos\iso.emf"/>
          <p:cNvPicPr>
            <a:picLocks noChangeAspect="1" noChangeArrowheads="1"/>
          </p:cNvPicPr>
          <p:nvPr/>
        </p:nvPicPr>
        <p:blipFill>
          <a:blip r:embed="rId11" cstate="print">
            <a:extLst>
              <a:ext uri="{28A0092B-C50C-407E-A947-70E740481C1C}">
                <a14:useLocalDpi xmlns:a14="http://schemas.microsoft.com/office/drawing/2010/main"/>
              </a:ext>
            </a:extLst>
          </a:blip>
          <a:stretch>
            <a:fillRect/>
          </a:stretch>
        </p:blipFill>
        <p:spPr bwMode="auto">
          <a:xfrm>
            <a:off x="591416" y="2233636"/>
            <a:ext cx="611133" cy="558031"/>
          </a:xfrm>
          <a:prstGeom prst="rect">
            <a:avLst/>
          </a:prstGeom>
          <a:noFill/>
          <a:ln>
            <a:noFill/>
          </a:ln>
        </p:spPr>
      </p:pic>
      <p:pic>
        <p:nvPicPr>
          <p:cNvPr id="62" name="Picture 3" descr="C:\Documents and Settings\Laurent T.LAURENT-11A161F\Bureau\afnor.emf"/>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09486" y="1621463"/>
            <a:ext cx="1277072" cy="349314"/>
          </a:xfrm>
          <a:prstGeom prst="rect">
            <a:avLst/>
          </a:prstGeom>
          <a:noFill/>
        </p:spPr>
      </p:pic>
      <p:pic>
        <p:nvPicPr>
          <p:cNvPr id="64" name="Picture 14" descr="w3cmember-v.emf"/>
          <p:cNvPicPr>
            <a:picLocks noChangeAspect="1"/>
          </p:cNvPicPr>
          <p:nvPr/>
        </p:nvPicPr>
        <p:blipFill>
          <a:blip r:embed="rId13" cstate="print">
            <a:extLst>
              <a:ext uri="{28A0092B-C50C-407E-A947-70E740481C1C}">
                <a14:useLocalDpi xmlns:a14="http://schemas.microsoft.com/office/drawing/2010/main"/>
              </a:ext>
            </a:extLst>
          </a:blip>
          <a:srcRect b="22785"/>
          <a:stretch>
            <a:fillRect/>
          </a:stretch>
        </p:blipFill>
        <p:spPr>
          <a:xfrm>
            <a:off x="1552928" y="2264082"/>
            <a:ext cx="961672" cy="497138"/>
          </a:xfrm>
          <a:prstGeom prst="rect">
            <a:avLst/>
          </a:prstGeom>
        </p:spPr>
      </p:pic>
      <p:pic>
        <p:nvPicPr>
          <p:cNvPr id="65" name="Picture 4" descr="D:\Dropbox\_mobiLead IMAGES REFs\logos\iso.emf"/>
          <p:cNvPicPr>
            <a:picLocks noChangeArrowheads="1"/>
          </p:cNvPicPr>
          <p:nvPr/>
        </p:nvPicPr>
        <p:blipFill>
          <a:blip r:embed="rId14" cstate="print">
            <a:extLst>
              <a:ext uri="{28A0092B-C50C-407E-A947-70E740481C1C}">
                <a14:useLocalDpi xmlns:a14="http://schemas.microsoft.com/office/drawing/2010/main"/>
              </a:ext>
            </a:extLst>
          </a:blip>
          <a:stretch>
            <a:fillRect/>
          </a:stretch>
        </p:blipFill>
        <p:spPr bwMode="auto">
          <a:xfrm>
            <a:off x="1847479" y="1510955"/>
            <a:ext cx="943488" cy="570330"/>
          </a:xfrm>
          <a:prstGeom prst="rect">
            <a:avLst/>
          </a:prstGeom>
          <a:noFill/>
          <a:ln>
            <a:noFill/>
          </a:ln>
        </p:spPr>
      </p:pic>
      <p:pic>
        <p:nvPicPr>
          <p:cNvPr id="66" name="Picture 2" descr="C:\Documents and Settings\Laurent T.LAURENT-11A161F\Bureau\aipia_logo.png"/>
          <p:cNvPicPr>
            <a:picLocks noChangeAspect="1" noChangeArrowheads="1"/>
          </p:cNvPicPr>
          <p:nvPr/>
        </p:nvPicPr>
        <p:blipFill>
          <a:blip r:embed="rId15" cstate="print"/>
          <a:srcRect/>
          <a:stretch>
            <a:fillRect/>
          </a:stretch>
        </p:blipFill>
        <p:spPr bwMode="auto">
          <a:xfrm>
            <a:off x="2864980" y="1695399"/>
            <a:ext cx="2411664" cy="1028751"/>
          </a:xfrm>
          <a:prstGeom prst="rect">
            <a:avLst/>
          </a:prstGeom>
          <a:noFill/>
        </p:spPr>
      </p:pic>
      <p:pic>
        <p:nvPicPr>
          <p:cNvPr id="67" name="Image 6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66554" y="3451950"/>
            <a:ext cx="719975" cy="720000"/>
          </a:xfrm>
          <a:prstGeom prst="rect">
            <a:avLst/>
          </a:prstGeom>
        </p:spPr>
      </p:pic>
      <p:sp>
        <p:nvSpPr>
          <p:cNvPr id="68" name="Rectangle 67"/>
          <p:cNvSpPr/>
          <p:nvPr/>
        </p:nvSpPr>
        <p:spPr>
          <a:xfrm>
            <a:off x="6661698" y="3451950"/>
            <a:ext cx="2329902" cy="584775"/>
          </a:xfrm>
          <a:prstGeom prst="rect">
            <a:avLst/>
          </a:prstGeom>
        </p:spPr>
        <p:txBody>
          <a:bodyPr wrap="square">
            <a:spAutoFit/>
          </a:bodyPr>
          <a:lstStyle/>
          <a:p>
            <a:r>
              <a:rPr lang="fr-FR" sz="1600" b="1" dirty="0" err="1">
                <a:solidFill>
                  <a:srgbClr val="7F7F7F"/>
                </a:solidFill>
                <a:latin typeface="Arial" panose="020B0604020202020204" pitchFamily="34" charset="0"/>
                <a:cs typeface="Arial" panose="020B0604020202020204" pitchFamily="34" charset="0"/>
              </a:rPr>
              <a:t>fTag</a:t>
            </a:r>
            <a:endParaRPr lang="fr-FR" sz="1600" b="1" dirty="0">
              <a:solidFill>
                <a:srgbClr val="7F7F7F"/>
              </a:solidFill>
              <a:latin typeface="Arial" panose="020B0604020202020204" pitchFamily="34" charset="0"/>
              <a:cs typeface="Arial" panose="020B0604020202020204" pitchFamily="34" charset="0"/>
            </a:endParaRPr>
          </a:p>
          <a:p>
            <a:r>
              <a:rPr lang="fr-FR" sz="1600" b="1" dirty="0" err="1">
                <a:solidFill>
                  <a:srgbClr val="7F7F7F"/>
                </a:solidFill>
                <a:latin typeface="Arial" panose="020B0604020202020204" pitchFamily="34" charset="0"/>
                <a:cs typeface="Arial" panose="020B0604020202020204" pitchFamily="34" charset="0"/>
              </a:rPr>
              <a:t>food</a:t>
            </a:r>
            <a:r>
              <a:rPr lang="fr-FR" sz="1600" b="1" dirty="0">
                <a:solidFill>
                  <a:srgbClr val="7F7F7F"/>
                </a:solidFill>
                <a:latin typeface="Arial" panose="020B0604020202020204" pitchFamily="34" charset="0"/>
                <a:cs typeface="Arial" panose="020B0604020202020204" pitchFamily="34" charset="0"/>
              </a:rPr>
              <a:t> </a:t>
            </a:r>
            <a:r>
              <a:rPr lang="fr-FR" sz="1600" b="1" dirty="0" err="1">
                <a:solidFill>
                  <a:srgbClr val="7F7F7F"/>
                </a:solidFill>
                <a:latin typeface="Arial" panose="020B0604020202020204" pitchFamily="34" charset="0"/>
                <a:cs typeface="Arial" panose="020B0604020202020204" pitchFamily="34" charset="0"/>
              </a:rPr>
              <a:t>allergens</a:t>
            </a:r>
            <a:endParaRPr lang="fr-FR" sz="1600" b="1" dirty="0">
              <a:solidFill>
                <a:srgbClr val="7F7F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293914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sz="2400" dirty="0"/>
              <a:t>Individualisation</a:t>
            </a:r>
            <a:br>
              <a:rPr lang="fr-FR" sz="2400" dirty="0"/>
            </a:br>
            <a:r>
              <a:rPr lang="fr-FR" sz="2400" dirty="0"/>
              <a:t>Personnalisation, </a:t>
            </a:r>
            <a:r>
              <a:rPr lang="fr-FR" sz="2400" dirty="0" smtClean="0"/>
              <a:t>sur </a:t>
            </a:r>
            <a:r>
              <a:rPr lang="fr-FR" sz="2400" dirty="0"/>
              <a:t>mesure</a:t>
            </a:r>
            <a:br>
              <a:rPr lang="fr-FR" sz="2400" dirty="0"/>
            </a:br>
            <a:endParaRPr lang="en-US" dirty="0"/>
          </a:p>
        </p:txBody>
      </p:sp>
      <p:sp>
        <p:nvSpPr>
          <p:cNvPr id="11" name="Espace réservé du contenu 10"/>
          <p:cNvSpPr>
            <a:spLocks noGrp="1"/>
          </p:cNvSpPr>
          <p:nvPr>
            <p:ph sz="half" idx="1"/>
          </p:nvPr>
        </p:nvSpPr>
        <p:spPr>
          <a:xfrm>
            <a:off x="457200" y="1200151"/>
            <a:ext cx="4495800" cy="3394472"/>
          </a:xfrm>
        </p:spPr>
        <p:txBody>
          <a:bodyPr>
            <a:noAutofit/>
          </a:bodyPr>
          <a:lstStyle/>
          <a:p>
            <a:pPr marL="0" indent="0">
              <a:buNone/>
            </a:pPr>
            <a:r>
              <a:rPr lang="fr-FR" sz="2200" dirty="0" smtClean="0"/>
              <a:t>Individu</a:t>
            </a:r>
          </a:p>
          <a:p>
            <a:pPr marL="0" indent="0">
              <a:buNone/>
            </a:pPr>
            <a:r>
              <a:rPr lang="fr-FR" sz="2200" dirty="0"/>
              <a:t>	</a:t>
            </a:r>
            <a:r>
              <a:rPr lang="fr-FR" sz="2200" dirty="0" smtClean="0"/>
              <a:t>Préférences</a:t>
            </a:r>
          </a:p>
          <a:p>
            <a:pPr marL="0" indent="0">
              <a:buNone/>
            </a:pPr>
            <a:r>
              <a:rPr lang="fr-FR" sz="2200" dirty="0" smtClean="0"/>
              <a:t>	Carnation</a:t>
            </a:r>
          </a:p>
          <a:p>
            <a:pPr marL="0" indent="0">
              <a:buNone/>
            </a:pPr>
            <a:r>
              <a:rPr lang="fr-FR" sz="2200" dirty="0"/>
              <a:t>	</a:t>
            </a:r>
            <a:r>
              <a:rPr lang="fr-FR" sz="2200" dirty="0" smtClean="0"/>
              <a:t>Pathologie</a:t>
            </a:r>
          </a:p>
          <a:p>
            <a:pPr marL="0" indent="0">
              <a:buNone/>
            </a:pPr>
            <a:r>
              <a:rPr lang="fr-FR" sz="2200" dirty="0" smtClean="0"/>
              <a:t>Produit</a:t>
            </a:r>
          </a:p>
          <a:p>
            <a:pPr marL="0" indent="0">
              <a:buNone/>
            </a:pPr>
            <a:r>
              <a:rPr lang="fr-FR" sz="2200" dirty="0"/>
              <a:t>	</a:t>
            </a:r>
            <a:r>
              <a:rPr lang="fr-FR" sz="2200" dirty="0" smtClean="0"/>
              <a:t>Personnalisation</a:t>
            </a:r>
          </a:p>
          <a:p>
            <a:pPr marL="0" indent="0">
              <a:buNone/>
            </a:pPr>
            <a:r>
              <a:rPr lang="fr-FR" sz="2200" dirty="0"/>
              <a:t>	</a:t>
            </a:r>
            <a:r>
              <a:rPr lang="fr-FR" sz="2200" dirty="0" smtClean="0"/>
              <a:t>Individualisation</a:t>
            </a:r>
            <a:endParaRPr lang="fr-FR" sz="2200" dirty="0"/>
          </a:p>
          <a:p>
            <a:pPr marL="0" indent="0">
              <a:buNone/>
            </a:pPr>
            <a:r>
              <a:rPr lang="fr-FR" sz="2200" dirty="0"/>
              <a:t>	</a:t>
            </a:r>
            <a:r>
              <a:rPr lang="fr-FR" sz="2200" b="1" dirty="0" smtClean="0"/>
              <a:t>Sur mesure</a:t>
            </a:r>
            <a:r>
              <a:rPr lang="fr-FR" sz="2200" dirty="0"/>
              <a:t>	</a:t>
            </a:r>
            <a:endParaRPr lang="fr-FR" sz="2200" dirty="0" smtClean="0"/>
          </a:p>
          <a:p>
            <a:pPr marL="0" indent="0">
              <a:buNone/>
            </a:pPr>
            <a:r>
              <a:rPr lang="fr-FR" sz="2200" dirty="0"/>
              <a:t>	</a:t>
            </a:r>
            <a:endParaRPr lang="fr-FR" sz="2200" dirty="0" smtClean="0"/>
          </a:p>
          <a:p>
            <a:pPr marL="0" indent="0">
              <a:buNone/>
            </a:pPr>
            <a:r>
              <a:rPr lang="fr-FR" sz="2200" dirty="0"/>
              <a:t>	</a:t>
            </a: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9433" y="2190750"/>
            <a:ext cx="1388969" cy="454897"/>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3633" y="3571628"/>
            <a:ext cx="1801769" cy="362444"/>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2033" y="2235822"/>
            <a:ext cx="1389964" cy="388350"/>
          </a:xfrm>
          <a:prstGeom prst="rect">
            <a:avLst/>
          </a:prstGeom>
        </p:spPr>
      </p:pic>
      <p:sp>
        <p:nvSpPr>
          <p:cNvPr id="13" name="Rectangle 12"/>
          <p:cNvSpPr/>
          <p:nvPr/>
        </p:nvSpPr>
        <p:spPr>
          <a:xfrm>
            <a:off x="5069633" y="2624021"/>
            <a:ext cx="3693367" cy="584775"/>
          </a:xfrm>
          <a:prstGeom prst="rect">
            <a:avLst/>
          </a:prstGeom>
        </p:spPr>
        <p:txBody>
          <a:bodyPr wrap="square">
            <a:spAutoFit/>
          </a:bodyPr>
          <a:lstStyle/>
          <a:p>
            <a:pPr algn="ctr"/>
            <a:r>
              <a:rPr lang="fr-FR" sz="3200" b="1" dirty="0" smtClean="0">
                <a:solidFill>
                  <a:srgbClr val="000000"/>
                </a:solidFill>
                <a:latin typeface="ITC Avant Garde Gothic LT" pitchFamily="50" charset="0"/>
              </a:rPr>
              <a:t>P</a:t>
            </a:r>
            <a:r>
              <a:rPr lang="fr-FR" sz="3200" b="1" dirty="0" smtClean="0">
                <a:solidFill>
                  <a:srgbClr val="E20014"/>
                </a:solidFill>
                <a:latin typeface="ITC Avant Garde Gothic LT" pitchFamily="50" charset="0"/>
              </a:rPr>
              <a:t>ersonnalisation</a:t>
            </a:r>
            <a:endParaRPr lang="fr-FR" b="1" dirty="0" smtClean="0">
              <a:solidFill>
                <a:srgbClr val="E20014"/>
              </a:solidFill>
              <a:latin typeface="ITC Avant Garde Gothic LT" pitchFamily="50" charset="0"/>
            </a:endParaRPr>
          </a:p>
        </p:txBody>
      </p:sp>
      <p:sp>
        <p:nvSpPr>
          <p:cNvPr id="22" name="Rectangle 21"/>
          <p:cNvSpPr/>
          <p:nvPr/>
        </p:nvSpPr>
        <p:spPr>
          <a:xfrm>
            <a:off x="3581400" y="1487025"/>
            <a:ext cx="2057400" cy="369332"/>
          </a:xfrm>
          <a:prstGeom prst="rect">
            <a:avLst/>
          </a:prstGeom>
        </p:spPr>
        <p:txBody>
          <a:bodyPr wrap="square">
            <a:spAutoFit/>
          </a:bodyPr>
          <a:lstStyle/>
          <a:p>
            <a:r>
              <a:rPr lang="fr-FR" b="1" dirty="0" smtClean="0">
                <a:solidFill>
                  <a:srgbClr val="595959"/>
                </a:solidFill>
              </a:rPr>
              <a:t>Profil</a:t>
            </a:r>
            <a:endParaRPr lang="fr-FR" b="1" dirty="0">
              <a:solidFill>
                <a:srgbClr val="595959"/>
              </a:solidFill>
            </a:endParaRPr>
          </a:p>
        </p:txBody>
      </p:sp>
      <p:grpSp>
        <p:nvGrpSpPr>
          <p:cNvPr id="42" name="Groupe 41"/>
          <p:cNvGrpSpPr/>
          <p:nvPr/>
        </p:nvGrpSpPr>
        <p:grpSpPr>
          <a:xfrm>
            <a:off x="3682916" y="1856357"/>
            <a:ext cx="1061111" cy="1896493"/>
            <a:chOff x="3682916" y="1856357"/>
            <a:chExt cx="1061111" cy="1896493"/>
          </a:xfrm>
        </p:grpSpPr>
        <p:cxnSp>
          <p:nvCxnSpPr>
            <p:cNvPr id="30" name="Straight Arrow Connector 24"/>
            <p:cNvCxnSpPr/>
            <p:nvPr/>
          </p:nvCxnSpPr>
          <p:spPr>
            <a:xfrm>
              <a:off x="4708686" y="1856357"/>
              <a:ext cx="0" cy="1896493"/>
            </a:xfrm>
            <a:prstGeom prst="straightConnector1">
              <a:avLst/>
            </a:prstGeom>
            <a:ln w="76200">
              <a:solidFill>
                <a:srgbClr val="59595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flipH="1">
              <a:off x="3682916" y="1893600"/>
              <a:ext cx="1061111" cy="0"/>
            </a:xfrm>
            <a:prstGeom prst="line">
              <a:avLst/>
            </a:prstGeom>
            <a:ln w="76200">
              <a:solidFill>
                <a:srgbClr val="59595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3" name="Rectangle 42"/>
          <p:cNvSpPr/>
          <p:nvPr/>
        </p:nvSpPr>
        <p:spPr>
          <a:xfrm>
            <a:off x="3581400" y="3714750"/>
            <a:ext cx="3124200" cy="369332"/>
          </a:xfrm>
          <a:prstGeom prst="rect">
            <a:avLst/>
          </a:prstGeom>
        </p:spPr>
        <p:txBody>
          <a:bodyPr wrap="square">
            <a:spAutoFit/>
          </a:bodyPr>
          <a:lstStyle/>
          <a:p>
            <a:r>
              <a:rPr lang="fr-FR" b="1" dirty="0" smtClean="0">
                <a:solidFill>
                  <a:srgbClr val="595959"/>
                </a:solidFill>
              </a:rPr>
              <a:t>Ensemble des informations</a:t>
            </a:r>
            <a:endParaRPr lang="fr-FR" b="1" dirty="0">
              <a:solidFill>
                <a:srgbClr val="595959"/>
              </a:solidFill>
            </a:endParaRPr>
          </a:p>
        </p:txBody>
      </p:sp>
      <p:cxnSp>
        <p:nvCxnSpPr>
          <p:cNvPr id="44" name="Straight Arrow Connector 24"/>
          <p:cNvCxnSpPr/>
          <p:nvPr/>
        </p:nvCxnSpPr>
        <p:spPr>
          <a:xfrm>
            <a:off x="3682916" y="4242316"/>
            <a:ext cx="2540168" cy="1"/>
          </a:xfrm>
          <a:prstGeom prst="straightConnector1">
            <a:avLst/>
          </a:prstGeom>
          <a:ln w="76200">
            <a:solidFill>
              <a:srgbClr val="9154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3945729" y="4363819"/>
            <a:ext cx="2378871" cy="646331"/>
          </a:xfrm>
          <a:prstGeom prst="rect">
            <a:avLst/>
          </a:prstGeom>
        </p:spPr>
        <p:txBody>
          <a:bodyPr wrap="square">
            <a:spAutoFit/>
          </a:bodyPr>
          <a:lstStyle/>
          <a:p>
            <a:pPr algn="r"/>
            <a:r>
              <a:rPr lang="fr-FR" b="1" dirty="0" smtClean="0">
                <a:solidFill>
                  <a:srgbClr val="915415"/>
                </a:solidFill>
              </a:rPr>
              <a:t>Contenu adapté</a:t>
            </a:r>
          </a:p>
          <a:p>
            <a:pPr algn="r"/>
            <a:r>
              <a:rPr lang="fr-FR" dirty="0" smtClean="0">
                <a:solidFill>
                  <a:srgbClr val="915415"/>
                </a:solidFill>
              </a:rPr>
              <a:t>« Sur mesure »</a:t>
            </a:r>
            <a:endParaRPr lang="fr-FR" dirty="0">
              <a:solidFill>
                <a:srgbClr val="915415"/>
              </a:solidFill>
            </a:endParaRPr>
          </a:p>
        </p:txBody>
      </p:sp>
      <p:cxnSp>
        <p:nvCxnSpPr>
          <p:cNvPr id="46" name="Straight Arrow Connector 24"/>
          <p:cNvCxnSpPr/>
          <p:nvPr/>
        </p:nvCxnSpPr>
        <p:spPr>
          <a:xfrm>
            <a:off x="3682916" y="4242316"/>
            <a:ext cx="1270084" cy="0"/>
          </a:xfrm>
          <a:prstGeom prst="straightConnector1">
            <a:avLst/>
          </a:prstGeom>
          <a:ln w="15240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3172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 name="Picture 34" descr="noelGS1-EN[1]_shape_00086.emf"/>
          <p:cNvPicPr>
            <a:picLocks noChangeAspect="1"/>
          </p:cNvPicPr>
          <p:nvPr/>
        </p:nvPicPr>
        <p:blipFill>
          <a:blip r:embed="rId3" cstate="print"/>
          <a:stretch>
            <a:fillRect/>
          </a:stretch>
        </p:blipFill>
        <p:spPr>
          <a:xfrm>
            <a:off x="0" y="2114550"/>
            <a:ext cx="9144000" cy="1782893"/>
          </a:xfrm>
          <a:prstGeom prst="rect">
            <a:avLst/>
          </a:prstGeom>
        </p:spPr>
      </p:pic>
      <p:pic>
        <p:nvPicPr>
          <p:cNvPr id="27" name="Picture 2" descr="C:\Documents and Settings\Laurent T.LAURENT-11A161F\Bureau\NEW TREE\Image tags\NFC+QR_s2.emf"/>
          <p:cNvPicPr>
            <a:picLocks noChangeAspect="1" noChangeArrowheads="1"/>
          </p:cNvPicPr>
          <p:nvPr/>
        </p:nvPicPr>
        <p:blipFill>
          <a:blip r:embed="rId4" cstate="print"/>
          <a:srcRect/>
          <a:stretch>
            <a:fillRect/>
          </a:stretch>
        </p:blipFill>
        <p:spPr bwMode="auto">
          <a:xfrm>
            <a:off x="3581400" y="2111550"/>
            <a:ext cx="1908000" cy="1908000"/>
          </a:xfrm>
          <a:prstGeom prst="rect">
            <a:avLst/>
          </a:prstGeom>
          <a:noFill/>
        </p:spPr>
      </p:pic>
      <p:sp>
        <p:nvSpPr>
          <p:cNvPr id="36" name="Rectangle 35"/>
          <p:cNvSpPr/>
          <p:nvPr/>
        </p:nvSpPr>
        <p:spPr>
          <a:xfrm>
            <a:off x="510794" y="3798153"/>
            <a:ext cx="2384806" cy="707886"/>
          </a:xfrm>
          <a:prstGeom prst="rect">
            <a:avLst/>
          </a:prstGeom>
        </p:spPr>
        <p:txBody>
          <a:bodyPr wrap="square">
            <a:spAutoFit/>
          </a:bodyPr>
          <a:lstStyle/>
          <a:p>
            <a:r>
              <a:rPr lang="fr-FR" sz="2000" b="1" dirty="0" err="1" smtClean="0">
                <a:solidFill>
                  <a:schemeClr val="bg1">
                    <a:lumMod val="65000"/>
                  </a:schemeClr>
                </a:solidFill>
              </a:rPr>
              <a:t>With</a:t>
            </a:r>
            <a:r>
              <a:rPr lang="fr-FR" sz="2000" b="1" dirty="0" smtClean="0">
                <a:solidFill>
                  <a:schemeClr val="bg1">
                    <a:lumMod val="65000"/>
                  </a:schemeClr>
                </a:solidFill>
              </a:rPr>
              <a:t>…</a:t>
            </a:r>
          </a:p>
          <a:p>
            <a:r>
              <a:rPr lang="fr-FR" sz="2000" b="1" dirty="0" smtClean="0"/>
              <a:t>Visual Identifier </a:t>
            </a:r>
            <a:endParaRPr lang="fr-FR" sz="2000" b="1" dirty="0"/>
          </a:p>
        </p:txBody>
      </p:sp>
      <p:sp>
        <p:nvSpPr>
          <p:cNvPr id="38" name="Rectangle 37"/>
          <p:cNvSpPr/>
          <p:nvPr/>
        </p:nvSpPr>
        <p:spPr>
          <a:xfrm>
            <a:off x="6310606" y="3798153"/>
            <a:ext cx="2398800" cy="707886"/>
          </a:xfrm>
          <a:prstGeom prst="rect">
            <a:avLst/>
          </a:prstGeom>
        </p:spPr>
        <p:txBody>
          <a:bodyPr wrap="square">
            <a:spAutoFit/>
          </a:bodyPr>
          <a:lstStyle/>
          <a:p>
            <a:pPr algn="r"/>
            <a:r>
              <a:rPr lang="fr-FR" sz="2000" b="1" dirty="0" err="1">
                <a:solidFill>
                  <a:schemeClr val="bg1">
                    <a:lumMod val="65000"/>
                  </a:schemeClr>
                </a:solidFill>
              </a:rPr>
              <a:t>What</a:t>
            </a:r>
            <a:r>
              <a:rPr lang="fr-FR" sz="2000" b="1" dirty="0">
                <a:solidFill>
                  <a:schemeClr val="bg1">
                    <a:lumMod val="65000"/>
                  </a:schemeClr>
                </a:solidFill>
              </a:rPr>
              <a:t>…</a:t>
            </a:r>
          </a:p>
          <a:p>
            <a:pPr algn="r"/>
            <a:r>
              <a:rPr lang="fr-FR" sz="2000" b="1" dirty="0"/>
              <a:t>GTIN Identifier</a:t>
            </a:r>
          </a:p>
        </p:txBody>
      </p:sp>
      <p:sp>
        <p:nvSpPr>
          <p:cNvPr id="39" name="Rectangle 38"/>
          <p:cNvSpPr/>
          <p:nvPr/>
        </p:nvSpPr>
        <p:spPr>
          <a:xfrm>
            <a:off x="510794" y="2449748"/>
            <a:ext cx="2110994" cy="1015663"/>
          </a:xfrm>
          <a:prstGeom prst="rect">
            <a:avLst/>
          </a:prstGeom>
        </p:spPr>
        <p:txBody>
          <a:bodyPr wrap="square">
            <a:spAutoFit/>
          </a:bodyPr>
          <a:lstStyle/>
          <a:p>
            <a:r>
              <a:rPr lang="fr-FR" sz="2000" b="1" dirty="0" err="1" smtClean="0">
                <a:solidFill>
                  <a:schemeClr val="bg1">
                    <a:lumMod val="65000"/>
                  </a:schemeClr>
                </a:solidFill>
              </a:rPr>
              <a:t>When</a:t>
            </a:r>
            <a:r>
              <a:rPr lang="fr-FR" sz="2000" b="1" dirty="0" smtClean="0">
                <a:solidFill>
                  <a:schemeClr val="bg1">
                    <a:lumMod val="65000"/>
                  </a:schemeClr>
                </a:solidFill>
              </a:rPr>
              <a:t>…</a:t>
            </a:r>
          </a:p>
          <a:p>
            <a:r>
              <a:rPr lang="fr-FR" sz="2000" b="1" dirty="0" err="1" smtClean="0"/>
              <a:t>Timestamp</a:t>
            </a:r>
            <a:r>
              <a:rPr lang="fr-FR" sz="2000" b="1" dirty="0"/>
              <a:t/>
            </a:r>
            <a:br>
              <a:rPr lang="fr-FR" sz="2000" b="1" dirty="0"/>
            </a:br>
            <a:r>
              <a:rPr lang="fr-FR" sz="2000" b="1" dirty="0" err="1"/>
              <a:t>Period</a:t>
            </a:r>
            <a:r>
              <a:rPr lang="fr-FR" sz="2000" b="1" dirty="0"/>
              <a:t> of </a:t>
            </a:r>
            <a:r>
              <a:rPr lang="fr-FR" sz="2000" b="1" dirty="0" smtClean="0"/>
              <a:t>Time</a:t>
            </a:r>
          </a:p>
        </p:txBody>
      </p:sp>
      <p:sp>
        <p:nvSpPr>
          <p:cNvPr id="40" name="Rectangle 39"/>
          <p:cNvSpPr/>
          <p:nvPr/>
        </p:nvSpPr>
        <p:spPr>
          <a:xfrm>
            <a:off x="6096000" y="1047750"/>
            <a:ext cx="2613406" cy="1015663"/>
          </a:xfrm>
          <a:prstGeom prst="rect">
            <a:avLst/>
          </a:prstGeom>
        </p:spPr>
        <p:txBody>
          <a:bodyPr wrap="square">
            <a:spAutoFit/>
          </a:bodyPr>
          <a:lstStyle/>
          <a:p>
            <a:pPr algn="r"/>
            <a:r>
              <a:rPr lang="fr-FR" sz="2000" b="1" dirty="0" err="1" smtClean="0">
                <a:solidFill>
                  <a:schemeClr val="bg1">
                    <a:lumMod val="65000"/>
                  </a:schemeClr>
                </a:solidFill>
              </a:rPr>
              <a:t>What</a:t>
            </a:r>
            <a:r>
              <a:rPr lang="fr-FR" sz="2000" b="1" dirty="0" smtClean="0">
                <a:solidFill>
                  <a:schemeClr val="bg1">
                    <a:lumMod val="65000"/>
                  </a:schemeClr>
                </a:solidFill>
              </a:rPr>
              <a:t>…</a:t>
            </a:r>
          </a:p>
          <a:p>
            <a:pPr algn="r"/>
            <a:r>
              <a:rPr lang="fr-FR" sz="2000" b="1" dirty="0" smtClean="0"/>
              <a:t>Label Signature</a:t>
            </a:r>
            <a:br>
              <a:rPr lang="fr-FR" sz="2000" b="1" dirty="0" smtClean="0"/>
            </a:br>
            <a:r>
              <a:rPr lang="fr-FR" sz="2000" b="1" dirty="0" smtClean="0"/>
              <a:t>Product Signature</a:t>
            </a:r>
          </a:p>
        </p:txBody>
      </p:sp>
      <p:cxnSp>
        <p:nvCxnSpPr>
          <p:cNvPr id="18" name="Straight Arrow Connector 14"/>
          <p:cNvCxnSpPr/>
          <p:nvPr/>
        </p:nvCxnSpPr>
        <p:spPr>
          <a:xfrm>
            <a:off x="2238600" y="2918251"/>
            <a:ext cx="1800000" cy="0"/>
          </a:xfrm>
          <a:prstGeom prst="straightConnector1">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14"/>
          <p:cNvCxnSpPr/>
          <p:nvPr/>
        </p:nvCxnSpPr>
        <p:spPr>
          <a:xfrm rot="18900000">
            <a:off x="2502203" y="3817747"/>
            <a:ext cx="1800000" cy="0"/>
          </a:xfrm>
          <a:prstGeom prst="straightConnector1">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14"/>
          <p:cNvCxnSpPr/>
          <p:nvPr/>
        </p:nvCxnSpPr>
        <p:spPr>
          <a:xfrm rot="2700000" flipV="1">
            <a:off x="2502203" y="1912747"/>
            <a:ext cx="1800000" cy="0"/>
          </a:xfrm>
          <a:prstGeom prst="straightConnector1">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14"/>
          <p:cNvCxnSpPr/>
          <p:nvPr/>
        </p:nvCxnSpPr>
        <p:spPr>
          <a:xfrm flipH="1">
            <a:off x="5105400" y="2918251"/>
            <a:ext cx="1800000" cy="0"/>
          </a:xfrm>
          <a:prstGeom prst="straightConnector1">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14"/>
          <p:cNvCxnSpPr/>
          <p:nvPr/>
        </p:nvCxnSpPr>
        <p:spPr>
          <a:xfrm rot="2700000" flipH="1">
            <a:off x="4841797" y="3817747"/>
            <a:ext cx="1800000" cy="0"/>
          </a:xfrm>
          <a:prstGeom prst="straightConnector1">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14"/>
          <p:cNvCxnSpPr/>
          <p:nvPr/>
        </p:nvCxnSpPr>
        <p:spPr>
          <a:xfrm rot="18900000" flipH="1" flipV="1">
            <a:off x="4841797" y="1912748"/>
            <a:ext cx="1800000" cy="0"/>
          </a:xfrm>
          <a:prstGeom prst="straightConnector1">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310606" y="2449749"/>
            <a:ext cx="2398800" cy="707886"/>
          </a:xfrm>
          <a:prstGeom prst="rect">
            <a:avLst/>
          </a:prstGeom>
        </p:spPr>
        <p:txBody>
          <a:bodyPr wrap="square">
            <a:spAutoFit/>
          </a:bodyPr>
          <a:lstStyle/>
          <a:p>
            <a:pPr algn="r"/>
            <a:r>
              <a:rPr lang="fr-FR" sz="2000" b="1" dirty="0" err="1" smtClean="0">
                <a:solidFill>
                  <a:schemeClr val="bg1">
                    <a:lumMod val="65000"/>
                  </a:schemeClr>
                </a:solidFill>
              </a:rPr>
              <a:t>What</a:t>
            </a:r>
            <a:r>
              <a:rPr lang="fr-FR" sz="2000" b="1" dirty="0" smtClean="0">
                <a:solidFill>
                  <a:schemeClr val="bg1">
                    <a:lumMod val="65000"/>
                  </a:schemeClr>
                </a:solidFill>
              </a:rPr>
              <a:t>…</a:t>
            </a:r>
          </a:p>
          <a:p>
            <a:pPr algn="r"/>
            <a:r>
              <a:rPr lang="fr-FR" sz="2000" b="1" dirty="0" smtClean="0"/>
              <a:t>ERP Identifier</a:t>
            </a:r>
          </a:p>
        </p:txBody>
      </p:sp>
      <p:sp>
        <p:nvSpPr>
          <p:cNvPr id="19" name="Rectangle 18"/>
          <p:cNvSpPr/>
          <p:nvPr/>
        </p:nvSpPr>
        <p:spPr>
          <a:xfrm>
            <a:off x="510794" y="1047750"/>
            <a:ext cx="1905000" cy="1015663"/>
          </a:xfrm>
          <a:prstGeom prst="rect">
            <a:avLst/>
          </a:prstGeom>
        </p:spPr>
        <p:txBody>
          <a:bodyPr wrap="square">
            <a:spAutoFit/>
          </a:bodyPr>
          <a:lstStyle/>
          <a:p>
            <a:r>
              <a:rPr lang="fr-FR" sz="2000" b="1" dirty="0" err="1" smtClean="0">
                <a:solidFill>
                  <a:schemeClr val="bg1">
                    <a:lumMod val="65000"/>
                  </a:schemeClr>
                </a:solidFill>
              </a:rPr>
              <a:t>Where</a:t>
            </a:r>
            <a:r>
              <a:rPr lang="fr-FR" sz="2000" b="1" dirty="0" smtClean="0">
                <a:solidFill>
                  <a:schemeClr val="bg1">
                    <a:lumMod val="65000"/>
                  </a:schemeClr>
                </a:solidFill>
              </a:rPr>
              <a:t>…</a:t>
            </a:r>
            <a:br>
              <a:rPr lang="fr-FR" sz="2000" b="1" dirty="0" smtClean="0">
                <a:solidFill>
                  <a:schemeClr val="bg1">
                    <a:lumMod val="65000"/>
                  </a:schemeClr>
                </a:solidFill>
              </a:rPr>
            </a:br>
            <a:r>
              <a:rPr lang="fr-FR" sz="2000" b="1" dirty="0" err="1" smtClean="0"/>
              <a:t>Geocoding</a:t>
            </a:r>
            <a:r>
              <a:rPr lang="fr-FR" sz="2000" b="1" dirty="0" smtClean="0"/>
              <a:t/>
            </a:r>
            <a:br>
              <a:rPr lang="fr-FR" sz="2000" b="1" dirty="0" smtClean="0"/>
            </a:br>
            <a:r>
              <a:rPr lang="fr-FR" sz="2000" b="1" dirty="0" smtClean="0"/>
              <a:t>Region</a:t>
            </a:r>
          </a:p>
        </p:txBody>
      </p:sp>
      <p:sp>
        <p:nvSpPr>
          <p:cNvPr id="22" name="Rectangle 21"/>
          <p:cNvSpPr/>
          <p:nvPr/>
        </p:nvSpPr>
        <p:spPr>
          <a:xfrm>
            <a:off x="3582900" y="4026753"/>
            <a:ext cx="1905000" cy="954107"/>
          </a:xfrm>
          <a:prstGeom prst="rect">
            <a:avLst/>
          </a:prstGeom>
        </p:spPr>
        <p:txBody>
          <a:bodyPr wrap="square">
            <a:spAutoFit/>
          </a:bodyPr>
          <a:lstStyle/>
          <a:p>
            <a:pPr algn="ctr"/>
            <a:r>
              <a:rPr lang="fr-FR" sz="2800" b="1" dirty="0" err="1" smtClean="0"/>
              <a:t>Coded</a:t>
            </a:r>
            <a:endParaRPr lang="fr-FR" sz="2800" b="1" dirty="0" smtClean="0"/>
          </a:p>
          <a:p>
            <a:pPr algn="ctr"/>
            <a:r>
              <a:rPr lang="fr-FR" sz="2800" b="1" dirty="0" err="1" smtClean="0"/>
              <a:t>Cyphered</a:t>
            </a:r>
            <a:endParaRPr lang="fr-FR" sz="2800" b="1" dirty="0"/>
          </a:p>
        </p:txBody>
      </p:sp>
      <p:sp>
        <p:nvSpPr>
          <p:cNvPr id="23" name="Rectangle 22"/>
          <p:cNvSpPr/>
          <p:nvPr/>
        </p:nvSpPr>
        <p:spPr>
          <a:xfrm>
            <a:off x="3582900" y="1276350"/>
            <a:ext cx="1905000" cy="954107"/>
          </a:xfrm>
          <a:prstGeom prst="rect">
            <a:avLst/>
          </a:prstGeom>
        </p:spPr>
        <p:txBody>
          <a:bodyPr wrap="square">
            <a:spAutoFit/>
          </a:bodyPr>
          <a:lstStyle/>
          <a:p>
            <a:pPr algn="ctr"/>
            <a:r>
              <a:rPr lang="fr-FR" sz="2800" b="1" dirty="0" smtClean="0"/>
              <a:t>URL </a:t>
            </a:r>
            <a:r>
              <a:rPr lang="fr-FR" sz="2800" b="1" dirty="0" err="1" smtClean="0"/>
              <a:t>based</a:t>
            </a:r>
            <a:r>
              <a:rPr lang="fr-FR" sz="2800" b="1" dirty="0" smtClean="0"/>
              <a:t/>
            </a:r>
            <a:br>
              <a:rPr lang="fr-FR" sz="2800" b="1" dirty="0" smtClean="0"/>
            </a:br>
            <a:r>
              <a:rPr lang="fr-FR" sz="2800" b="1" dirty="0" smtClean="0"/>
              <a:t>Unique ID</a:t>
            </a:r>
            <a:endParaRPr lang="fr-FR" sz="2800" b="1" dirty="0"/>
          </a:p>
        </p:txBody>
      </p:sp>
      <p:pic>
        <p:nvPicPr>
          <p:cNvPr id="26" name="Imag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2308" y="205979"/>
            <a:ext cx="584493" cy="805784"/>
          </a:xfrm>
          <a:prstGeom prst="rect">
            <a:avLst/>
          </a:prstGeom>
        </p:spPr>
      </p:pic>
      <p:sp>
        <p:nvSpPr>
          <p:cNvPr id="6" name="Titre 5"/>
          <p:cNvSpPr>
            <a:spLocks noGrp="1"/>
          </p:cNvSpPr>
          <p:nvPr>
            <p:ph type="title"/>
          </p:nvPr>
        </p:nvSpPr>
        <p:spPr/>
        <p:txBody>
          <a:bodyPr>
            <a:normAutofit/>
          </a:bodyPr>
          <a:lstStyle/>
          <a:p>
            <a:r>
              <a:rPr lang="fr-FR" dirty="0"/>
              <a:t>About </a:t>
            </a:r>
            <a:r>
              <a:rPr lang="fr-FR" dirty="0" smtClean="0"/>
              <a:t>mobiLead</a:t>
            </a:r>
            <a:br>
              <a:rPr lang="fr-FR" dirty="0" smtClean="0"/>
            </a:br>
            <a:r>
              <a:rPr lang="fr-FR" dirty="0" smtClean="0"/>
              <a:t>Smart and Unique </a:t>
            </a:r>
            <a:r>
              <a:rPr lang="fr-FR" dirty="0" err="1" smtClean="0"/>
              <a:t>Identifiers</a:t>
            </a:r>
            <a:endParaRPr lang="en-US" dirty="0"/>
          </a:p>
        </p:txBody>
      </p:sp>
    </p:spTree>
    <p:extLst>
      <p:ext uri="{BB962C8B-B14F-4D97-AF65-F5344CB8AC3E}">
        <p14:creationId xmlns:p14="http://schemas.microsoft.com/office/powerpoint/2010/main" val="218688246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le 8"/>
          <p:cNvSpPr>
            <a:spLocks noGrp="1"/>
          </p:cNvSpPr>
          <p:nvPr>
            <p:ph type="title"/>
          </p:nvPr>
        </p:nvSpPr>
        <p:spPr/>
        <p:txBody>
          <a:bodyPr>
            <a:normAutofit/>
          </a:bodyPr>
          <a:lstStyle/>
          <a:p>
            <a:pPr lvl="0"/>
            <a:r>
              <a:rPr lang="en-US" dirty="0"/>
              <a:t>What are you looking for at the </a:t>
            </a:r>
            <a:r>
              <a:rPr lang="en-US" dirty="0" smtClean="0"/>
              <a:t>accelerator</a:t>
            </a:r>
            <a:br>
              <a:rPr lang="en-US" dirty="0" smtClean="0"/>
            </a:br>
            <a:r>
              <a:rPr lang="en-US" dirty="0"/>
              <a:t>The more you know the more you dare</a:t>
            </a:r>
            <a:endParaRPr lang="fr-FR" dirty="0"/>
          </a:p>
        </p:txBody>
      </p:sp>
      <p:sp>
        <p:nvSpPr>
          <p:cNvPr id="4" name="Espace réservé du contenu 3"/>
          <p:cNvSpPr>
            <a:spLocks noGrp="1"/>
          </p:cNvSpPr>
          <p:nvPr>
            <p:ph idx="1"/>
          </p:nvPr>
        </p:nvSpPr>
        <p:spPr/>
        <p:txBody>
          <a:bodyPr>
            <a:normAutofit fontScale="55000" lnSpcReduction="20000"/>
          </a:bodyPr>
          <a:lstStyle/>
          <a:p>
            <a:pPr marL="0" indent="0">
              <a:buNone/>
            </a:pPr>
            <a:r>
              <a:rPr lang="en-US" dirty="0"/>
              <a:t>After several years of Research &amp; Development, Prototypes, and Proof of Concept, our unique vision is now coming to fruition into a specific food Allergies software solution: </a:t>
            </a:r>
            <a:r>
              <a:rPr lang="en-US" dirty="0" err="1"/>
              <a:t>fTag</a:t>
            </a:r>
            <a:r>
              <a:rPr lang="en-US" dirty="0"/>
              <a:t>.</a:t>
            </a:r>
          </a:p>
          <a:p>
            <a:pPr marL="0" indent="0">
              <a:buNone/>
            </a:pPr>
            <a:r>
              <a:rPr lang="en-US" dirty="0"/>
              <a:t> </a:t>
            </a:r>
          </a:p>
          <a:p>
            <a:pPr marL="0" indent="0">
              <a:buNone/>
            </a:pPr>
            <a:r>
              <a:rPr lang="en-US" dirty="0"/>
              <a:t>Joining the </a:t>
            </a:r>
            <a:r>
              <a:rPr lang="en-US" dirty="0" smtClean="0"/>
              <a:t>accelerator </a:t>
            </a:r>
            <a:r>
              <a:rPr lang="en-US" dirty="0"/>
              <a:t>is a rare opportunity for some technical innovations to find their market through challenged business opportunities; a unique opportunity to achieve in few months, the goals that would have been reached in years.</a:t>
            </a:r>
          </a:p>
          <a:p>
            <a:pPr marL="0" indent="0">
              <a:buNone/>
            </a:pPr>
            <a:r>
              <a:rPr lang="en-US" dirty="0"/>
              <a:t> </a:t>
            </a:r>
          </a:p>
          <a:p>
            <a:pPr marL="0" indent="0">
              <a:buNone/>
            </a:pPr>
            <a:r>
              <a:rPr lang="en-US" dirty="0"/>
              <a:t>It is key for any company, especially those based on technical innovations, to be as creative on the business side as on the technical side. A Minimum Viable Product (MVP) is nothing if not related to a Minimum Viable Business (MVB</a:t>
            </a:r>
            <a:r>
              <a:rPr lang="en-US" dirty="0" smtClean="0"/>
              <a:t>).</a:t>
            </a:r>
            <a:endParaRPr lang="en-US" dirty="0"/>
          </a:p>
        </p:txBody>
      </p:sp>
      <p:sp>
        <p:nvSpPr>
          <p:cNvPr id="6" name="Rectangle 5"/>
          <p:cNvSpPr/>
          <p:nvPr/>
        </p:nvSpPr>
        <p:spPr>
          <a:xfrm>
            <a:off x="3600713" y="4091285"/>
            <a:ext cx="1905000" cy="461665"/>
          </a:xfrm>
          <a:prstGeom prst="rect">
            <a:avLst/>
          </a:prstGeom>
        </p:spPr>
        <p:txBody>
          <a:bodyPr wrap="square">
            <a:spAutoFit/>
          </a:bodyPr>
          <a:lstStyle/>
          <a:p>
            <a:pPr algn="ctr"/>
            <a:r>
              <a:rPr lang="fr-FR" sz="2400" dirty="0" smtClean="0">
                <a:solidFill>
                  <a:srgbClr val="4F81BD"/>
                </a:solidFill>
              </a:rPr>
              <a:t>MVB</a:t>
            </a:r>
            <a:endParaRPr lang="fr-FR" sz="2400" dirty="0">
              <a:solidFill>
                <a:srgbClr val="4F81BD"/>
              </a:solidFill>
            </a:endParaRPr>
          </a:p>
        </p:txBody>
      </p:sp>
      <p:sp>
        <p:nvSpPr>
          <p:cNvPr id="7" name="Rectangle 6"/>
          <p:cNvSpPr/>
          <p:nvPr/>
        </p:nvSpPr>
        <p:spPr>
          <a:xfrm>
            <a:off x="772806" y="4091285"/>
            <a:ext cx="1905000" cy="461665"/>
          </a:xfrm>
          <a:prstGeom prst="rect">
            <a:avLst/>
          </a:prstGeom>
        </p:spPr>
        <p:txBody>
          <a:bodyPr wrap="square">
            <a:spAutoFit/>
          </a:bodyPr>
          <a:lstStyle/>
          <a:p>
            <a:pPr algn="ctr"/>
            <a:r>
              <a:rPr lang="fr-FR" sz="2400" dirty="0" smtClean="0">
                <a:solidFill>
                  <a:srgbClr val="4F81BD"/>
                </a:solidFill>
              </a:rPr>
              <a:t>MVP</a:t>
            </a:r>
            <a:endParaRPr lang="fr-FR" sz="2400" dirty="0">
              <a:solidFill>
                <a:srgbClr val="4F81BD"/>
              </a:solidFill>
            </a:endParaRPr>
          </a:p>
        </p:txBody>
      </p:sp>
      <p:cxnSp>
        <p:nvCxnSpPr>
          <p:cNvPr id="8" name="Straight Arrow Connector 14"/>
          <p:cNvCxnSpPr/>
          <p:nvPr/>
        </p:nvCxnSpPr>
        <p:spPr>
          <a:xfrm>
            <a:off x="668786" y="4091285"/>
            <a:ext cx="4512814" cy="0"/>
          </a:xfrm>
          <a:prstGeom prst="straightConnector1">
            <a:avLst/>
          </a:prstGeom>
          <a:ln w="76200">
            <a:solidFill>
              <a:srgbClr val="6B94C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31513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le 8"/>
          <p:cNvSpPr>
            <a:spLocks noGrp="1"/>
          </p:cNvSpPr>
          <p:nvPr>
            <p:ph type="title"/>
          </p:nvPr>
        </p:nvSpPr>
        <p:spPr/>
        <p:txBody>
          <a:bodyPr>
            <a:normAutofit/>
          </a:bodyPr>
          <a:lstStyle/>
          <a:p>
            <a:r>
              <a:rPr lang="fr-FR" dirty="0" smtClean="0"/>
              <a:t>About mobiLead</a:t>
            </a:r>
            <a:br>
              <a:rPr lang="fr-FR" dirty="0" smtClean="0"/>
            </a:br>
            <a:r>
              <a:rPr lang="fr-FR" dirty="0" err="1" smtClean="0"/>
              <a:t>Committed</a:t>
            </a:r>
            <a:r>
              <a:rPr lang="fr-FR" dirty="0" smtClean="0"/>
              <a:t> </a:t>
            </a:r>
            <a:r>
              <a:rPr lang="fr-FR" dirty="0"/>
              <a:t>to </a:t>
            </a:r>
            <a:r>
              <a:rPr lang="fr-FR" dirty="0" smtClean="0"/>
              <a:t>standards / </a:t>
            </a:r>
            <a:r>
              <a:rPr lang="fr-FR" dirty="0" err="1" smtClean="0"/>
              <a:t>Industy</a:t>
            </a:r>
            <a:r>
              <a:rPr lang="fr-FR" dirty="0" smtClean="0"/>
              <a:t> </a:t>
            </a:r>
            <a:r>
              <a:rPr lang="fr-FR" dirty="0" err="1" smtClean="0"/>
              <a:t>focused</a:t>
            </a:r>
            <a:endParaRPr lang="fr-FR" dirty="0"/>
          </a:p>
        </p:txBody>
      </p:sp>
      <p:pic>
        <p:nvPicPr>
          <p:cNvPr id="26" name="Imag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0490" y="3451950"/>
            <a:ext cx="719975" cy="720000"/>
          </a:xfrm>
          <a:prstGeom prst="rect">
            <a:avLst/>
          </a:prstGeom>
        </p:spPr>
      </p:pic>
      <p:pic>
        <p:nvPicPr>
          <p:cNvPr id="27" name="Imag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25" y="3451950"/>
            <a:ext cx="719975" cy="720000"/>
          </a:xfrm>
          <a:prstGeom prst="rect">
            <a:avLst/>
          </a:prstGeom>
        </p:spPr>
      </p:pic>
      <p:sp>
        <p:nvSpPr>
          <p:cNvPr id="29" name="Rectangle 28"/>
          <p:cNvSpPr/>
          <p:nvPr/>
        </p:nvSpPr>
        <p:spPr>
          <a:xfrm>
            <a:off x="1718806" y="3451950"/>
            <a:ext cx="1924835" cy="584775"/>
          </a:xfrm>
          <a:prstGeom prst="rect">
            <a:avLst/>
          </a:prstGeom>
        </p:spPr>
        <p:txBody>
          <a:bodyPr wrap="square">
            <a:spAutoFit/>
          </a:bodyPr>
          <a:lstStyle/>
          <a:p>
            <a:r>
              <a:rPr lang="fr-FR" sz="1600" b="1" dirty="0">
                <a:solidFill>
                  <a:srgbClr val="7F7F7F"/>
                </a:solidFill>
                <a:latin typeface="Arial" panose="020B0604020202020204" pitchFamily="34" charset="0"/>
                <a:cs typeface="Arial" panose="020B0604020202020204" pitchFamily="34" charset="0"/>
              </a:rPr>
              <a:t>8Tag</a:t>
            </a:r>
          </a:p>
          <a:p>
            <a:r>
              <a:rPr lang="fr-FR" sz="1600" b="1" dirty="0">
                <a:solidFill>
                  <a:srgbClr val="7F7F7F"/>
                </a:solidFill>
                <a:latin typeface="Arial" panose="020B0604020202020204" pitchFamily="34" charset="0"/>
                <a:cs typeface="Arial" panose="020B0604020202020204" pitchFamily="34" charset="0"/>
              </a:rPr>
              <a:t>blockchain</a:t>
            </a:r>
          </a:p>
        </p:txBody>
      </p:sp>
      <p:sp>
        <p:nvSpPr>
          <p:cNvPr id="32" name="Rectangle 31"/>
          <p:cNvSpPr/>
          <p:nvPr/>
        </p:nvSpPr>
        <p:spPr>
          <a:xfrm>
            <a:off x="4190054" y="3451950"/>
            <a:ext cx="1925232" cy="584775"/>
          </a:xfrm>
          <a:prstGeom prst="rect">
            <a:avLst/>
          </a:prstGeom>
        </p:spPr>
        <p:txBody>
          <a:bodyPr wrap="square">
            <a:spAutoFit/>
          </a:bodyPr>
          <a:lstStyle/>
          <a:p>
            <a:r>
              <a:rPr lang="fr-FR" sz="1600" b="1" dirty="0" err="1">
                <a:solidFill>
                  <a:srgbClr val="7F7F7F"/>
                </a:solidFill>
                <a:latin typeface="Arial" panose="020B0604020202020204" pitchFamily="34" charset="0"/>
                <a:cs typeface="Arial" panose="020B0604020202020204" pitchFamily="34" charset="0"/>
              </a:rPr>
              <a:t>mTag</a:t>
            </a:r>
            <a:endParaRPr lang="fr-FR" sz="1600" b="1" dirty="0">
              <a:solidFill>
                <a:srgbClr val="7F7F7F"/>
              </a:solidFill>
              <a:latin typeface="Arial" panose="020B0604020202020204" pitchFamily="34" charset="0"/>
              <a:cs typeface="Arial" panose="020B0604020202020204" pitchFamily="34" charset="0"/>
            </a:endParaRPr>
          </a:p>
          <a:p>
            <a:r>
              <a:rPr lang="fr-FR" sz="1600" b="1" dirty="0" err="1">
                <a:solidFill>
                  <a:srgbClr val="7F7F7F"/>
                </a:solidFill>
                <a:latin typeface="Arial" panose="020B0604020202020204" pitchFamily="34" charset="0"/>
                <a:cs typeface="Arial" panose="020B0604020202020204" pitchFamily="34" charset="0"/>
              </a:rPr>
              <a:t>tracking</a:t>
            </a:r>
            <a:endParaRPr lang="fr-FR" sz="1600" b="1" dirty="0">
              <a:solidFill>
                <a:srgbClr val="7F7F7F"/>
              </a:solidFill>
              <a:latin typeface="Arial" panose="020B0604020202020204" pitchFamily="34" charset="0"/>
              <a:cs typeface="Arial" panose="020B0604020202020204" pitchFamily="34" charset="0"/>
            </a:endParaRPr>
          </a:p>
        </p:txBody>
      </p:sp>
      <p:pic>
        <p:nvPicPr>
          <p:cNvPr id="48" name="Image 4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11091" y="2224952"/>
            <a:ext cx="2402122" cy="575398"/>
          </a:xfrm>
          <a:prstGeom prst="rect">
            <a:avLst/>
          </a:prstGeom>
        </p:spPr>
      </p:pic>
      <p:pic>
        <p:nvPicPr>
          <p:cNvPr id="49" name="Picture 2" descr="D:\temp\axicon_logo.wmf"/>
          <p:cNvPicPr>
            <a:picLocks noChangeAspect="1" noChangeArrowheads="1"/>
          </p:cNvPicPr>
          <p:nvPr/>
        </p:nvPicPr>
        <p:blipFill>
          <a:blip r:embed="rId6" cstate="print"/>
          <a:srcRect/>
          <a:stretch>
            <a:fillRect/>
          </a:stretch>
        </p:blipFill>
        <p:spPr bwMode="auto">
          <a:xfrm>
            <a:off x="4823687" y="2238242"/>
            <a:ext cx="1600200" cy="548819"/>
          </a:xfrm>
          <a:prstGeom prst="rect">
            <a:avLst/>
          </a:prstGeom>
          <a:noFill/>
        </p:spPr>
      </p:pic>
      <p:pic>
        <p:nvPicPr>
          <p:cNvPr id="50" name="Imag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0600" y="1614675"/>
            <a:ext cx="2162503" cy="362890"/>
          </a:xfrm>
          <a:prstGeom prst="rect">
            <a:avLst/>
          </a:prstGeom>
        </p:spPr>
      </p:pic>
      <p:pic>
        <p:nvPicPr>
          <p:cNvPr id="51" name="Picture 2" descr="D:\Dropbox\mobiLead Helene\_TimeLine\20140824 GS1\Présentation mobiLead\logo_HP2.emf"/>
          <p:cNvPicPr>
            <a:picLocks noChangeAspect="1" noChangeArrowheads="1"/>
          </p:cNvPicPr>
          <p:nvPr/>
        </p:nvPicPr>
        <p:blipFill>
          <a:blip r:embed="rId8" cstate="print"/>
          <a:srcRect/>
          <a:stretch>
            <a:fillRect/>
          </a:stretch>
        </p:blipFill>
        <p:spPr bwMode="auto">
          <a:xfrm>
            <a:off x="7780521" y="1401491"/>
            <a:ext cx="789259" cy="789259"/>
          </a:xfrm>
          <a:prstGeom prst="rect">
            <a:avLst/>
          </a:prstGeom>
          <a:noFill/>
        </p:spPr>
      </p:pic>
      <p:pic>
        <p:nvPicPr>
          <p:cNvPr id="57" name="Picture 4" descr="D:\Dropbox\_mobiLead IMAGES REFs\logos\iso.emf"/>
          <p:cNvPicPr>
            <a:picLocks noChangeAspect="1" noChangeArrowheads="1"/>
          </p:cNvPicPr>
          <p:nvPr/>
        </p:nvPicPr>
        <p:blipFill>
          <a:blip r:embed="rId9" cstate="print">
            <a:extLst>
              <a:ext uri="{28A0092B-C50C-407E-A947-70E740481C1C}">
                <a14:useLocalDpi xmlns:a14="http://schemas.microsoft.com/office/drawing/2010/main"/>
              </a:ext>
            </a:extLst>
          </a:blip>
          <a:stretch>
            <a:fillRect/>
          </a:stretch>
        </p:blipFill>
        <p:spPr bwMode="auto">
          <a:xfrm>
            <a:off x="591416" y="2233636"/>
            <a:ext cx="611133" cy="558031"/>
          </a:xfrm>
          <a:prstGeom prst="rect">
            <a:avLst/>
          </a:prstGeom>
          <a:noFill/>
          <a:ln>
            <a:noFill/>
          </a:ln>
        </p:spPr>
      </p:pic>
      <p:pic>
        <p:nvPicPr>
          <p:cNvPr id="62" name="Picture 3" descr="C:\Documents and Settings\Laurent T.LAURENT-11A161F\Bureau\afnor.emf"/>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09486" y="1621463"/>
            <a:ext cx="1277072" cy="349314"/>
          </a:xfrm>
          <a:prstGeom prst="rect">
            <a:avLst/>
          </a:prstGeom>
          <a:noFill/>
        </p:spPr>
      </p:pic>
      <p:pic>
        <p:nvPicPr>
          <p:cNvPr id="64" name="Picture 14" descr="w3cmember-v.emf"/>
          <p:cNvPicPr>
            <a:picLocks noChangeAspect="1"/>
          </p:cNvPicPr>
          <p:nvPr/>
        </p:nvPicPr>
        <p:blipFill>
          <a:blip r:embed="rId11" cstate="print">
            <a:extLst>
              <a:ext uri="{28A0092B-C50C-407E-A947-70E740481C1C}">
                <a14:useLocalDpi xmlns:a14="http://schemas.microsoft.com/office/drawing/2010/main"/>
              </a:ext>
            </a:extLst>
          </a:blip>
          <a:srcRect b="22785"/>
          <a:stretch>
            <a:fillRect/>
          </a:stretch>
        </p:blipFill>
        <p:spPr>
          <a:xfrm>
            <a:off x="1552928" y="2264082"/>
            <a:ext cx="961672" cy="497138"/>
          </a:xfrm>
          <a:prstGeom prst="rect">
            <a:avLst/>
          </a:prstGeom>
        </p:spPr>
      </p:pic>
      <p:pic>
        <p:nvPicPr>
          <p:cNvPr id="65" name="Picture 4" descr="D:\Dropbox\_mobiLead IMAGES REFs\logos\iso.emf"/>
          <p:cNvPicPr>
            <a:picLocks noChangeArrowheads="1"/>
          </p:cNvPicPr>
          <p:nvPr/>
        </p:nvPicPr>
        <p:blipFill>
          <a:blip r:embed="rId12" cstate="print">
            <a:extLst>
              <a:ext uri="{28A0092B-C50C-407E-A947-70E740481C1C}">
                <a14:useLocalDpi xmlns:a14="http://schemas.microsoft.com/office/drawing/2010/main"/>
              </a:ext>
            </a:extLst>
          </a:blip>
          <a:stretch>
            <a:fillRect/>
          </a:stretch>
        </p:blipFill>
        <p:spPr bwMode="auto">
          <a:xfrm>
            <a:off x="1847479" y="1510955"/>
            <a:ext cx="943488" cy="570330"/>
          </a:xfrm>
          <a:prstGeom prst="rect">
            <a:avLst/>
          </a:prstGeom>
          <a:noFill/>
          <a:ln>
            <a:noFill/>
          </a:ln>
        </p:spPr>
      </p:pic>
      <p:pic>
        <p:nvPicPr>
          <p:cNvPr id="66" name="Picture 2" descr="C:\Documents and Settings\Laurent T.LAURENT-11A161F\Bureau\aipia_logo.png"/>
          <p:cNvPicPr>
            <a:picLocks noChangeAspect="1" noChangeArrowheads="1"/>
          </p:cNvPicPr>
          <p:nvPr/>
        </p:nvPicPr>
        <p:blipFill>
          <a:blip r:embed="rId13" cstate="print"/>
          <a:srcRect/>
          <a:stretch>
            <a:fillRect/>
          </a:stretch>
        </p:blipFill>
        <p:spPr bwMode="auto">
          <a:xfrm>
            <a:off x="2864980" y="1695399"/>
            <a:ext cx="2411664" cy="1028751"/>
          </a:xfrm>
          <a:prstGeom prst="rect">
            <a:avLst/>
          </a:prstGeom>
          <a:noFill/>
        </p:spPr>
      </p:pic>
      <p:pic>
        <p:nvPicPr>
          <p:cNvPr id="67" name="Image 6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66554" y="3451950"/>
            <a:ext cx="719975" cy="720000"/>
          </a:xfrm>
          <a:prstGeom prst="rect">
            <a:avLst/>
          </a:prstGeom>
        </p:spPr>
      </p:pic>
      <p:sp>
        <p:nvSpPr>
          <p:cNvPr id="68" name="Rectangle 67"/>
          <p:cNvSpPr/>
          <p:nvPr/>
        </p:nvSpPr>
        <p:spPr>
          <a:xfrm>
            <a:off x="6661698" y="3451950"/>
            <a:ext cx="2329902" cy="584775"/>
          </a:xfrm>
          <a:prstGeom prst="rect">
            <a:avLst/>
          </a:prstGeom>
        </p:spPr>
        <p:txBody>
          <a:bodyPr wrap="square">
            <a:spAutoFit/>
          </a:bodyPr>
          <a:lstStyle/>
          <a:p>
            <a:r>
              <a:rPr lang="fr-FR" sz="1600" b="1" dirty="0" err="1">
                <a:solidFill>
                  <a:srgbClr val="7F7F7F"/>
                </a:solidFill>
                <a:latin typeface="Arial" panose="020B0604020202020204" pitchFamily="34" charset="0"/>
                <a:cs typeface="Arial" panose="020B0604020202020204" pitchFamily="34" charset="0"/>
              </a:rPr>
              <a:t>fTag</a:t>
            </a:r>
            <a:endParaRPr lang="fr-FR" sz="1600" b="1" dirty="0">
              <a:solidFill>
                <a:srgbClr val="7F7F7F"/>
              </a:solidFill>
              <a:latin typeface="Arial" panose="020B0604020202020204" pitchFamily="34" charset="0"/>
              <a:cs typeface="Arial" panose="020B0604020202020204" pitchFamily="34" charset="0"/>
            </a:endParaRPr>
          </a:p>
          <a:p>
            <a:r>
              <a:rPr lang="fr-FR" sz="1600" b="1" dirty="0" err="1">
                <a:solidFill>
                  <a:srgbClr val="7F7F7F"/>
                </a:solidFill>
                <a:latin typeface="Arial" panose="020B0604020202020204" pitchFamily="34" charset="0"/>
                <a:cs typeface="Arial" panose="020B0604020202020204" pitchFamily="34" charset="0"/>
              </a:rPr>
              <a:t>food</a:t>
            </a:r>
            <a:r>
              <a:rPr lang="fr-FR" sz="1600" b="1" dirty="0">
                <a:solidFill>
                  <a:srgbClr val="7F7F7F"/>
                </a:solidFill>
                <a:latin typeface="Arial" panose="020B0604020202020204" pitchFamily="34" charset="0"/>
                <a:cs typeface="Arial" panose="020B0604020202020204" pitchFamily="34" charset="0"/>
              </a:rPr>
              <a:t> </a:t>
            </a:r>
            <a:r>
              <a:rPr lang="fr-FR" sz="1600" b="1" dirty="0" err="1">
                <a:solidFill>
                  <a:srgbClr val="7F7F7F"/>
                </a:solidFill>
                <a:latin typeface="Arial" panose="020B0604020202020204" pitchFamily="34" charset="0"/>
                <a:cs typeface="Arial" panose="020B0604020202020204" pitchFamily="34" charset="0"/>
              </a:rPr>
              <a:t>allergens</a:t>
            </a:r>
            <a:endParaRPr lang="fr-FR" sz="1600" b="1" dirty="0">
              <a:solidFill>
                <a:srgbClr val="7F7F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519675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Imag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435" y="285750"/>
            <a:ext cx="1544566" cy="450423"/>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0" y="2117939"/>
            <a:ext cx="1483350" cy="2362200"/>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9000" y="2117939"/>
            <a:ext cx="1483350" cy="2362200"/>
          </a:xfrm>
          <a:prstGeom prst="rect">
            <a:avLst/>
          </a:prstGeom>
        </p:spPr>
      </p:pic>
      <p:pic>
        <p:nvPicPr>
          <p:cNvPr id="7" name="Imag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62200" y="1352550"/>
            <a:ext cx="1483350" cy="2362200"/>
          </a:xfrm>
          <a:prstGeom prst="rect">
            <a:avLst/>
          </a:prstGeom>
        </p:spPr>
      </p:pic>
      <p:pic>
        <p:nvPicPr>
          <p:cNvPr id="8" name="Image 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15000" y="1352550"/>
            <a:ext cx="1483350" cy="2362200"/>
          </a:xfrm>
          <a:prstGeom prst="rect">
            <a:avLst/>
          </a:prstGeom>
        </p:spPr>
      </p:pic>
      <p:sp>
        <p:nvSpPr>
          <p:cNvPr id="26" name="Title 15"/>
          <p:cNvSpPr>
            <a:spLocks noGrp="1"/>
          </p:cNvSpPr>
          <p:nvPr>
            <p:ph type="title"/>
          </p:nvPr>
        </p:nvSpPr>
        <p:spPr>
          <a:xfrm>
            <a:off x="1586558" y="205979"/>
            <a:ext cx="6414442" cy="857250"/>
          </a:xfrm>
        </p:spPr>
        <p:txBody>
          <a:bodyPr>
            <a:normAutofit/>
          </a:bodyPr>
          <a:lstStyle/>
          <a:p>
            <a:r>
              <a:rPr lang="en-US" dirty="0"/>
              <a:t>Food allergy and intolerance usage</a:t>
            </a:r>
            <a:br>
              <a:rPr lang="en-US" dirty="0"/>
            </a:br>
            <a:r>
              <a:rPr lang="en-US" dirty="0" err="1" smtClean="0"/>
              <a:t>fTag</a:t>
            </a:r>
            <a:r>
              <a:rPr lang="en-US" dirty="0" smtClean="0"/>
              <a:t> </a:t>
            </a:r>
            <a:r>
              <a:rPr lang="en-US"/>
              <a:t>with </a:t>
            </a:r>
            <a:r>
              <a:rPr lang="en-US" smtClean="0"/>
              <a:t>INPI @ </a:t>
            </a:r>
            <a:r>
              <a:rPr lang="en-US" dirty="0" err="1" smtClean="0"/>
              <a:t>Vivatech</a:t>
            </a:r>
            <a:endParaRPr lang="fr-FR" dirty="0"/>
          </a:p>
        </p:txBody>
      </p:sp>
      <p:sp>
        <p:nvSpPr>
          <p:cNvPr id="2" name="Rectangle 1"/>
          <p:cNvSpPr/>
          <p:nvPr/>
        </p:nvSpPr>
        <p:spPr>
          <a:xfrm>
            <a:off x="2286000" y="2110085"/>
            <a:ext cx="4572000" cy="923330"/>
          </a:xfrm>
          <a:prstGeom prst="rect">
            <a:avLst/>
          </a:prstGeom>
        </p:spPr>
        <p:txBody>
          <a:bodyPr>
            <a:spAutoFit/>
          </a:bodyPr>
          <a:lstStyle/>
          <a:p>
            <a:r>
              <a:rPr lang="fr-FR" dirty="0"/>
              <a:t>Croiser les données nutritionnelles et le profil santé du consommateur pour traquer les allergènes</a:t>
            </a:r>
            <a:endParaRPr lang="en-US" dirty="0"/>
          </a:p>
        </p:txBody>
      </p:sp>
    </p:spTree>
    <p:extLst>
      <p:ext uri="{BB962C8B-B14F-4D97-AF65-F5344CB8AC3E}">
        <p14:creationId xmlns:p14="http://schemas.microsoft.com/office/powerpoint/2010/main" val="316671170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8"/>
          <p:cNvSpPr>
            <a:spLocks noGrp="1"/>
          </p:cNvSpPr>
          <p:nvPr>
            <p:ph type="title"/>
          </p:nvPr>
        </p:nvSpPr>
        <p:spPr/>
        <p:txBody>
          <a:bodyPr>
            <a:normAutofit/>
          </a:bodyPr>
          <a:lstStyle/>
          <a:p>
            <a:r>
              <a:rPr lang="fr-FR" dirty="0" smtClean="0"/>
              <a:t>Smart </a:t>
            </a:r>
            <a:r>
              <a:rPr lang="fr-FR" dirty="0" err="1" smtClean="0"/>
              <a:t>Identifiers</a:t>
            </a:r>
            <a:r>
              <a:rPr lang="fr-FR" dirty="0" smtClean="0"/>
              <a:t/>
            </a:r>
            <a:br>
              <a:rPr lang="fr-FR" dirty="0" smtClean="0"/>
            </a:br>
            <a:r>
              <a:rPr lang="fr-FR" dirty="0" smtClean="0"/>
              <a:t>Smart </a:t>
            </a:r>
            <a:r>
              <a:rPr lang="fr-FR" dirty="0" err="1" smtClean="0"/>
              <a:t>uages</a:t>
            </a:r>
            <a:endParaRPr lang="fr-FR" dirty="0"/>
          </a:p>
        </p:txBody>
      </p:sp>
      <p:sp>
        <p:nvSpPr>
          <p:cNvPr id="2" name="Espace réservé du contenu 1"/>
          <p:cNvSpPr>
            <a:spLocks noGrp="1"/>
          </p:cNvSpPr>
          <p:nvPr>
            <p:ph idx="1"/>
          </p:nvPr>
        </p:nvSpPr>
        <p:spPr/>
        <p:txBody>
          <a:bodyPr>
            <a:normAutofit fontScale="62500" lnSpcReduction="20000"/>
          </a:bodyPr>
          <a:lstStyle/>
          <a:p>
            <a:pPr marL="0" indent="0">
              <a:buNone/>
            </a:pPr>
            <a:r>
              <a:rPr lang="en-US" dirty="0" smtClean="0"/>
              <a:t>Involved </a:t>
            </a:r>
            <a:r>
              <a:rPr lang="en-US" dirty="0"/>
              <a:t>in norms at ISO / </a:t>
            </a:r>
            <a:r>
              <a:rPr lang="en-US" dirty="0" smtClean="0"/>
              <a:t>AFNOR, including TC307 Blockchain.</a:t>
            </a:r>
          </a:p>
          <a:p>
            <a:pPr marL="0" indent="0">
              <a:buNone/>
            </a:pPr>
            <a:r>
              <a:rPr lang="en-US" dirty="0"/>
              <a:t>&gt; able to share </a:t>
            </a:r>
            <a:r>
              <a:rPr lang="en-US" dirty="0" smtClean="0"/>
              <a:t>technical </a:t>
            </a:r>
            <a:r>
              <a:rPr lang="en-US" dirty="0"/>
              <a:t>expertise </a:t>
            </a:r>
            <a:r>
              <a:rPr lang="en-US" dirty="0" smtClean="0"/>
              <a:t>of norms and standards</a:t>
            </a:r>
            <a:endParaRPr lang="en-US" dirty="0"/>
          </a:p>
          <a:p>
            <a:pPr marL="0" indent="0">
              <a:buNone/>
            </a:pPr>
            <a:endParaRPr lang="en-US" dirty="0" smtClean="0"/>
          </a:p>
          <a:p>
            <a:pPr marL="0" indent="0">
              <a:buNone/>
            </a:pPr>
            <a:r>
              <a:rPr lang="en-US" dirty="0"/>
              <a:t> </a:t>
            </a:r>
          </a:p>
          <a:p>
            <a:pPr marL="0" indent="0">
              <a:buNone/>
            </a:pPr>
            <a:r>
              <a:rPr lang="fr-FR" dirty="0"/>
              <a:t>INPI </a:t>
            </a:r>
            <a:r>
              <a:rPr lang="fr-FR" dirty="0" smtClean="0"/>
              <a:t>and </a:t>
            </a:r>
            <a:r>
              <a:rPr lang="en-US" dirty="0" smtClean="0"/>
              <a:t>FRANCE BREVETS </a:t>
            </a:r>
            <a:r>
              <a:rPr lang="en-US" dirty="0"/>
              <a:t>selected partner, </a:t>
            </a:r>
            <a:r>
              <a:rPr lang="en-US" dirty="0" smtClean="0"/>
              <a:t>investment </a:t>
            </a:r>
            <a:r>
              <a:rPr lang="en-US" dirty="0"/>
              <a:t>fund dedicated to </a:t>
            </a:r>
            <a:r>
              <a:rPr lang="en-US" dirty="0" smtClean="0"/>
              <a:t>IP.</a:t>
            </a:r>
          </a:p>
          <a:p>
            <a:pPr marL="0" indent="0">
              <a:buNone/>
            </a:pPr>
            <a:r>
              <a:rPr lang="en-US" dirty="0" smtClean="0"/>
              <a:t>&gt; able </a:t>
            </a:r>
            <a:r>
              <a:rPr lang="en-US" dirty="0"/>
              <a:t>to share our </a:t>
            </a:r>
            <a:r>
              <a:rPr lang="en-US" dirty="0" smtClean="0"/>
              <a:t>knowledge </a:t>
            </a:r>
            <a:r>
              <a:rPr lang="en-US" dirty="0"/>
              <a:t>of patent and patent licensing in </a:t>
            </a:r>
            <a:r>
              <a:rPr lang="en-US" dirty="0" smtClean="0"/>
              <a:t>software</a:t>
            </a:r>
            <a:endParaRPr lang="en-US" dirty="0"/>
          </a:p>
          <a:p>
            <a:pPr marL="0" indent="0">
              <a:buNone/>
            </a:pPr>
            <a:r>
              <a:rPr lang="en-US" dirty="0"/>
              <a:t> </a:t>
            </a:r>
            <a:endParaRPr lang="en-US" dirty="0" smtClean="0"/>
          </a:p>
          <a:p>
            <a:pPr marL="0" indent="0">
              <a:buNone/>
            </a:pPr>
            <a:endParaRPr lang="en-US" dirty="0"/>
          </a:p>
          <a:p>
            <a:pPr marL="0" indent="0">
              <a:buNone/>
            </a:pPr>
            <a:r>
              <a:rPr lang="en-US" dirty="0" smtClean="0"/>
              <a:t>ORACLE </a:t>
            </a:r>
            <a:r>
              <a:rPr lang="en-US" dirty="0"/>
              <a:t>Corporation Product Manager based in Redwood </a:t>
            </a:r>
            <a:r>
              <a:rPr lang="en-US" dirty="0" smtClean="0"/>
              <a:t>Shores.</a:t>
            </a:r>
          </a:p>
          <a:p>
            <a:pPr marL="0" indent="0">
              <a:buNone/>
            </a:pPr>
            <a:r>
              <a:rPr lang="en-US" dirty="0" smtClean="0"/>
              <a:t>&gt; able to share my experience in the software industry based in USA</a:t>
            </a:r>
            <a:endParaRPr lang="en-US" dirty="0"/>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8437" y="3079762"/>
            <a:ext cx="1404328" cy="504448"/>
          </a:xfrm>
          <a:prstGeom prst="rect">
            <a:avLst/>
          </a:prstGeom>
        </p:spPr>
      </p:pic>
      <p:pic>
        <p:nvPicPr>
          <p:cNvPr id="6" name="Picture 4" descr="D:\Dropbox\_mobiLead IMAGES REFs\logos\iso.emf"/>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5027667" y="1885950"/>
            <a:ext cx="611133" cy="558031"/>
          </a:xfrm>
          <a:prstGeom prst="rect">
            <a:avLst/>
          </a:prstGeom>
          <a:noFill/>
          <a:ln>
            <a:noFill/>
          </a:ln>
        </p:spPr>
      </p:pic>
      <p:pic>
        <p:nvPicPr>
          <p:cNvPr id="7" name="Picture 3" descr="C:\Documents and Settings\Laurent T.LAURENT-11A161F\Bureau\afnor.em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458437" y="1990308"/>
            <a:ext cx="1277072" cy="349314"/>
          </a:xfrm>
          <a:prstGeom prst="rect">
            <a:avLst/>
          </a:prstGeom>
          <a:noFill/>
        </p:spPr>
      </p:pic>
      <p:pic>
        <p:nvPicPr>
          <p:cNvPr id="8" name="Imag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95700" y="4324350"/>
            <a:ext cx="1752600" cy="250203"/>
          </a:xfrm>
          <a:prstGeom prst="rect">
            <a:avLst/>
          </a:prstGeom>
        </p:spPr>
      </p:pic>
      <p:pic>
        <p:nvPicPr>
          <p:cNvPr id="3" name="Imag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3837" y="3129799"/>
            <a:ext cx="808763" cy="404374"/>
          </a:xfrm>
          <a:prstGeom prst="rect">
            <a:avLst/>
          </a:prstGeom>
        </p:spPr>
      </p:pic>
    </p:spTree>
    <p:extLst>
      <p:ext uri="{BB962C8B-B14F-4D97-AF65-F5344CB8AC3E}">
        <p14:creationId xmlns:p14="http://schemas.microsoft.com/office/powerpoint/2010/main" val="1632328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3">
            <a:lum contrast="40000"/>
            <a:extLst>
              <a:ext uri="{28A0092B-C50C-407E-A947-70E740481C1C}">
                <a14:useLocalDpi xmlns:a14="http://schemas.microsoft.com/office/drawing/2010/main" val="0"/>
              </a:ext>
            </a:extLst>
          </a:blip>
          <a:stretch>
            <a:fillRect/>
          </a:stretch>
        </p:blipFill>
        <p:spPr>
          <a:xfrm>
            <a:off x="0" y="2199378"/>
            <a:ext cx="9144000" cy="2944122"/>
          </a:xfrm>
          <a:prstGeom prst="rect">
            <a:avLst/>
          </a:prstGeom>
        </p:spPr>
      </p:pic>
      <p:pic>
        <p:nvPicPr>
          <p:cNvPr id="5" name="Image 4"/>
          <p:cNvPicPr>
            <a:picLocks noChangeAspect="1"/>
          </p:cNvPicPr>
          <p:nvPr/>
        </p:nvPicPr>
        <p:blipFill rotWithShape="1">
          <a:blip r:embed="rId4" cstate="print">
            <a:extLst>
              <a:ext uri="{28A0092B-C50C-407E-A947-70E740481C1C}">
                <a14:useLocalDpi xmlns:a14="http://schemas.microsoft.com/office/drawing/2010/main" val="0"/>
              </a:ext>
            </a:extLst>
          </a:blip>
          <a:srcRect l="5568" t="-3486" r="12204" b="3486"/>
          <a:stretch/>
        </p:blipFill>
        <p:spPr>
          <a:xfrm>
            <a:off x="0" y="285750"/>
            <a:ext cx="2438400" cy="1065201"/>
          </a:xfrm>
          <a:prstGeom prst="rect">
            <a:avLst/>
          </a:prstGeom>
        </p:spPr>
      </p:pic>
      <p:pic>
        <p:nvPicPr>
          <p:cNvPr id="28" name="Imag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6070" y="1504950"/>
            <a:ext cx="3857130" cy="1133996"/>
          </a:xfrm>
          <a:prstGeom prst="rect">
            <a:avLst/>
          </a:prstGeom>
        </p:spPr>
      </p:pic>
      <p:grpSp>
        <p:nvGrpSpPr>
          <p:cNvPr id="18" name="Groupe 17"/>
          <p:cNvGrpSpPr/>
          <p:nvPr/>
        </p:nvGrpSpPr>
        <p:grpSpPr>
          <a:xfrm>
            <a:off x="2475021" y="416064"/>
            <a:ext cx="1612295" cy="707886"/>
            <a:chOff x="5361770" y="1897729"/>
            <a:chExt cx="3839697" cy="1685835"/>
          </a:xfrm>
        </p:grpSpPr>
        <p:sp>
          <p:nvSpPr>
            <p:cNvPr id="19" name="ZoneTexte 18"/>
            <p:cNvSpPr txBox="1"/>
            <p:nvPr userDrawn="1"/>
          </p:nvSpPr>
          <p:spPr>
            <a:xfrm>
              <a:off x="6681872" y="1897729"/>
              <a:ext cx="2519595" cy="1685835"/>
            </a:xfrm>
            <a:prstGeom prst="rect">
              <a:avLst/>
            </a:prstGeom>
            <a:noFill/>
          </p:spPr>
          <p:txBody>
            <a:bodyPr wrap="none" rtlCol="0">
              <a:spAutoFit/>
            </a:bodyPr>
            <a:lstStyle/>
            <a:p>
              <a:pPr algn="r"/>
              <a:r>
                <a:rPr lang="fr-FR" sz="4000" b="1" dirty="0" err="1">
                  <a:solidFill>
                    <a:srgbClr val="6D6D6D"/>
                  </a:solidFill>
                </a:rPr>
                <a:t>fTag</a:t>
              </a:r>
              <a:endParaRPr lang="en-US" sz="4000" b="1" dirty="0">
                <a:solidFill>
                  <a:srgbClr val="6D6D6D"/>
                </a:solidFill>
              </a:endParaRPr>
            </a:p>
          </p:txBody>
        </p:sp>
        <p:pic>
          <p:nvPicPr>
            <p:cNvPr id="20" name="Imag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61770" y="2044063"/>
              <a:ext cx="1334637" cy="1314922"/>
            </a:xfrm>
            <a:prstGeom prst="rect">
              <a:avLst/>
            </a:prstGeom>
          </p:spPr>
        </p:pic>
      </p:grpSp>
      <p:pic>
        <p:nvPicPr>
          <p:cNvPr id="16" name="Imag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7400" y="784575"/>
            <a:ext cx="2088000" cy="3463575"/>
          </a:xfrm>
          <a:prstGeom prst="rect">
            <a:avLst/>
          </a:prstGeom>
        </p:spPr>
      </p:pic>
      <p:pic>
        <p:nvPicPr>
          <p:cNvPr id="22" name="Imag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14425" y="566850"/>
            <a:ext cx="719975" cy="720000"/>
          </a:xfrm>
          <a:prstGeom prst="rect">
            <a:avLst/>
          </a:prstGeom>
        </p:spPr>
      </p:pic>
      <p:sp>
        <p:nvSpPr>
          <p:cNvPr id="23" name="Rectangle 22"/>
          <p:cNvSpPr/>
          <p:nvPr/>
        </p:nvSpPr>
        <p:spPr>
          <a:xfrm>
            <a:off x="838202" y="4442996"/>
            <a:ext cx="5568739" cy="338554"/>
          </a:xfrm>
          <a:prstGeom prst="rect">
            <a:avLst/>
          </a:prstGeom>
        </p:spPr>
        <p:txBody>
          <a:bodyPr wrap="square">
            <a:spAutoFit/>
          </a:bodyPr>
          <a:lstStyle/>
          <a:p>
            <a:r>
              <a:rPr lang="en-US" sz="1600" dirty="0" smtClean="0"/>
              <a:t>2017, September 19</a:t>
            </a:r>
            <a:r>
              <a:rPr lang="en-US" sz="1600" baseline="30000" dirty="0" smtClean="0"/>
              <a:t>th  </a:t>
            </a:r>
            <a:r>
              <a:rPr lang="en-US" sz="1600" b="1" dirty="0" smtClean="0"/>
              <a:t>Smart Packaging, Cologne</a:t>
            </a:r>
            <a:endParaRPr lang="fr-FR" sz="1200" b="1" dirty="0"/>
          </a:p>
        </p:txBody>
      </p:sp>
      <p:pic>
        <p:nvPicPr>
          <p:cNvPr id="24" name="Imag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216352"/>
            <a:ext cx="1404328" cy="504448"/>
          </a:xfrm>
          <a:prstGeom prst="rect">
            <a:avLst/>
          </a:prstGeom>
        </p:spPr>
      </p:pic>
      <p:sp>
        <p:nvSpPr>
          <p:cNvPr id="25" name="Rectangle 24"/>
          <p:cNvSpPr/>
          <p:nvPr/>
        </p:nvSpPr>
        <p:spPr>
          <a:xfrm>
            <a:off x="838203" y="3675074"/>
            <a:ext cx="5568739" cy="338554"/>
          </a:xfrm>
          <a:prstGeom prst="rect">
            <a:avLst/>
          </a:prstGeom>
        </p:spPr>
        <p:txBody>
          <a:bodyPr wrap="square">
            <a:spAutoFit/>
          </a:bodyPr>
          <a:lstStyle/>
          <a:p>
            <a:r>
              <a:rPr lang="en-US" sz="1600" dirty="0" smtClean="0"/>
              <a:t>2017, June 15-17</a:t>
            </a:r>
            <a:r>
              <a:rPr lang="en-US" sz="1600" baseline="30000" dirty="0" smtClean="0"/>
              <a:t>th</a:t>
            </a:r>
            <a:r>
              <a:rPr lang="en-US" sz="1600" dirty="0" smtClean="0"/>
              <a:t>  with </a:t>
            </a:r>
            <a:r>
              <a:rPr lang="en-US" sz="1600" b="1" dirty="0" smtClean="0"/>
              <a:t>INPI</a:t>
            </a:r>
            <a:r>
              <a:rPr lang="en-US" sz="1600" dirty="0" smtClean="0"/>
              <a:t> at </a:t>
            </a:r>
            <a:r>
              <a:rPr lang="en-US" sz="1600" b="1" dirty="0" err="1" smtClean="0"/>
              <a:t>Vivatech</a:t>
            </a:r>
            <a:r>
              <a:rPr lang="en-US" sz="1600" b="1" dirty="0" smtClean="0"/>
              <a:t>, Paris</a:t>
            </a:r>
            <a:endParaRPr lang="fr-FR" sz="1200" b="1" dirty="0"/>
          </a:p>
        </p:txBody>
      </p:sp>
      <p:pic>
        <p:nvPicPr>
          <p:cNvPr id="26" name="Image 2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676400" y="3173035"/>
            <a:ext cx="1368555" cy="504445"/>
          </a:xfrm>
          <a:prstGeom prst="rect">
            <a:avLst/>
          </a:prstGeom>
        </p:spPr>
      </p:pic>
      <p:pic>
        <p:nvPicPr>
          <p:cNvPr id="27" name="Imag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8800" y="4061550"/>
            <a:ext cx="719975" cy="720000"/>
          </a:xfrm>
          <a:prstGeom prst="rect">
            <a:avLst/>
          </a:prstGeom>
        </p:spPr>
      </p:pic>
      <p:pic>
        <p:nvPicPr>
          <p:cNvPr id="29" name="Imag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200" y="4019944"/>
            <a:ext cx="1268322" cy="380606"/>
          </a:xfrm>
          <a:prstGeom prst="rect">
            <a:avLst/>
          </a:prstGeom>
        </p:spPr>
      </p:pic>
      <p:sp>
        <p:nvSpPr>
          <p:cNvPr id="36" name="Rectangle 35"/>
          <p:cNvSpPr/>
          <p:nvPr/>
        </p:nvSpPr>
        <p:spPr>
          <a:xfrm>
            <a:off x="6433944" y="4086375"/>
            <a:ext cx="2329902" cy="584775"/>
          </a:xfrm>
          <a:prstGeom prst="rect">
            <a:avLst/>
          </a:prstGeom>
        </p:spPr>
        <p:txBody>
          <a:bodyPr wrap="square">
            <a:spAutoFit/>
          </a:bodyPr>
          <a:lstStyle/>
          <a:p>
            <a:r>
              <a:rPr lang="fr-FR" sz="1600" b="1" dirty="0" err="1">
                <a:solidFill>
                  <a:srgbClr val="7F7F7F"/>
                </a:solidFill>
                <a:latin typeface="Arial" panose="020B0604020202020204" pitchFamily="34" charset="0"/>
                <a:cs typeface="Arial" panose="020B0604020202020204" pitchFamily="34" charset="0"/>
              </a:rPr>
              <a:t>fTag</a:t>
            </a:r>
            <a:endParaRPr lang="fr-FR" sz="1600" b="1" dirty="0">
              <a:solidFill>
                <a:srgbClr val="7F7F7F"/>
              </a:solidFill>
              <a:latin typeface="Arial" panose="020B0604020202020204" pitchFamily="34" charset="0"/>
              <a:cs typeface="Arial" panose="020B0604020202020204" pitchFamily="34" charset="0"/>
            </a:endParaRPr>
          </a:p>
          <a:p>
            <a:r>
              <a:rPr lang="fr-FR" sz="1600" b="1" dirty="0" err="1">
                <a:solidFill>
                  <a:srgbClr val="7F7F7F"/>
                </a:solidFill>
                <a:latin typeface="Arial" panose="020B0604020202020204" pitchFamily="34" charset="0"/>
                <a:cs typeface="Arial" panose="020B0604020202020204" pitchFamily="34" charset="0"/>
              </a:rPr>
              <a:t>food</a:t>
            </a:r>
            <a:r>
              <a:rPr lang="fr-FR" sz="1600" b="1" dirty="0">
                <a:solidFill>
                  <a:srgbClr val="7F7F7F"/>
                </a:solidFill>
                <a:latin typeface="Arial" panose="020B0604020202020204" pitchFamily="34" charset="0"/>
                <a:cs typeface="Arial" panose="020B0604020202020204" pitchFamily="34" charset="0"/>
              </a:rPr>
              <a:t> </a:t>
            </a:r>
            <a:r>
              <a:rPr lang="fr-FR" sz="1600" b="1" dirty="0" err="1">
                <a:solidFill>
                  <a:srgbClr val="7F7F7F"/>
                </a:solidFill>
                <a:latin typeface="Arial" panose="020B0604020202020204" pitchFamily="34" charset="0"/>
                <a:cs typeface="Arial" panose="020B0604020202020204" pitchFamily="34" charset="0"/>
              </a:rPr>
              <a:t>allergens</a:t>
            </a:r>
            <a:endParaRPr lang="fr-FR" sz="1600" b="1" dirty="0">
              <a:solidFill>
                <a:srgbClr val="7F7F7F"/>
              </a:solidFill>
              <a:latin typeface="Arial" panose="020B0604020202020204" pitchFamily="34" charset="0"/>
              <a:cs typeface="Arial" panose="020B0604020202020204" pitchFamily="34" charset="0"/>
            </a:endParaRPr>
          </a:p>
        </p:txBody>
      </p:sp>
      <p:pic>
        <p:nvPicPr>
          <p:cNvPr id="17" name="Imag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1038" y="2655779"/>
            <a:ext cx="740640" cy="261428"/>
          </a:xfrm>
          <a:prstGeom prst="rect">
            <a:avLst/>
          </a:prstGeom>
        </p:spPr>
      </p:pic>
      <p:pic>
        <p:nvPicPr>
          <p:cNvPr id="21" name="Imag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7200" y="1733550"/>
            <a:ext cx="1734596" cy="623084"/>
          </a:xfrm>
          <a:prstGeom prst="rect">
            <a:avLst/>
          </a:prstGeom>
        </p:spPr>
      </p:pic>
    </p:spTree>
    <p:extLst>
      <p:ext uri="{BB962C8B-B14F-4D97-AF65-F5344CB8AC3E}">
        <p14:creationId xmlns:p14="http://schemas.microsoft.com/office/powerpoint/2010/main" val="222225205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 name="Picture 38" descr="noelGS1-EN[1]_shape_00086.emf"/>
          <p:cNvPicPr>
            <a:picLocks noChangeAspect="1"/>
          </p:cNvPicPr>
          <p:nvPr/>
        </p:nvPicPr>
        <p:blipFill>
          <a:blip r:embed="rId3" cstate="print"/>
          <a:stretch>
            <a:fillRect/>
          </a:stretch>
        </p:blipFill>
        <p:spPr>
          <a:xfrm>
            <a:off x="0" y="2114550"/>
            <a:ext cx="9144000" cy="1782893"/>
          </a:xfrm>
          <a:prstGeom prst="rect">
            <a:avLst/>
          </a:prstGeom>
        </p:spPr>
      </p:pic>
      <p:sp>
        <p:nvSpPr>
          <p:cNvPr id="22" name="Rectangle 21"/>
          <p:cNvSpPr/>
          <p:nvPr/>
        </p:nvSpPr>
        <p:spPr>
          <a:xfrm>
            <a:off x="1409337" y="2876550"/>
            <a:ext cx="1943463" cy="584775"/>
          </a:xfrm>
          <a:prstGeom prst="rect">
            <a:avLst/>
          </a:prstGeom>
        </p:spPr>
        <p:txBody>
          <a:bodyPr wrap="square">
            <a:spAutoFit/>
          </a:bodyPr>
          <a:lstStyle/>
          <a:p>
            <a:r>
              <a:rPr lang="fr-FR" sz="3200" b="1" dirty="0" err="1" smtClean="0"/>
              <a:t>Print</a:t>
            </a:r>
            <a:endParaRPr lang="fr-FR" sz="3200" b="1" dirty="0" smtClean="0"/>
          </a:p>
        </p:txBody>
      </p:sp>
      <p:sp>
        <p:nvSpPr>
          <p:cNvPr id="23" name="Rectangle 22"/>
          <p:cNvSpPr/>
          <p:nvPr/>
        </p:nvSpPr>
        <p:spPr>
          <a:xfrm>
            <a:off x="5486400" y="2876550"/>
            <a:ext cx="1752600" cy="1077218"/>
          </a:xfrm>
          <a:prstGeom prst="rect">
            <a:avLst/>
          </a:prstGeom>
        </p:spPr>
        <p:txBody>
          <a:bodyPr wrap="square">
            <a:spAutoFit/>
          </a:bodyPr>
          <a:lstStyle/>
          <a:p>
            <a:r>
              <a:rPr lang="fr-FR" sz="3200" b="1" dirty="0" smtClean="0"/>
              <a:t>Mobile</a:t>
            </a:r>
            <a:br>
              <a:rPr lang="fr-FR" sz="3200" b="1" dirty="0" smtClean="0"/>
            </a:br>
            <a:r>
              <a:rPr lang="fr-FR" sz="3200" b="1" dirty="0" smtClean="0"/>
              <a:t>Content</a:t>
            </a:r>
            <a:endParaRPr lang="fr-FR" sz="3200" dirty="0" smtClean="0"/>
          </a:p>
        </p:txBody>
      </p:sp>
      <p:sp>
        <p:nvSpPr>
          <p:cNvPr id="24" name="Rectangle 23"/>
          <p:cNvSpPr/>
          <p:nvPr/>
        </p:nvSpPr>
        <p:spPr>
          <a:xfrm>
            <a:off x="2857500" y="2876550"/>
            <a:ext cx="2743200" cy="1692771"/>
          </a:xfrm>
          <a:prstGeom prst="rect">
            <a:avLst/>
          </a:prstGeom>
        </p:spPr>
        <p:txBody>
          <a:bodyPr wrap="square">
            <a:spAutoFit/>
          </a:bodyPr>
          <a:lstStyle/>
          <a:p>
            <a:pPr algn="ctr"/>
            <a:r>
              <a:rPr lang="fr-FR" sz="3200" b="1" dirty="0" smtClean="0"/>
              <a:t>URL</a:t>
            </a:r>
          </a:p>
          <a:p>
            <a:pPr algn="ctr"/>
            <a:endParaRPr lang="fr-FR" sz="2400" b="1" dirty="0" smtClean="0"/>
          </a:p>
          <a:p>
            <a:pPr algn="ctr"/>
            <a:r>
              <a:rPr lang="fr-FR" sz="2400" dirty="0" smtClean="0"/>
              <a:t>NFC Tag </a:t>
            </a:r>
            <a:br>
              <a:rPr lang="fr-FR" sz="2400" dirty="0" smtClean="0"/>
            </a:br>
            <a:r>
              <a:rPr lang="fr-FR" sz="2400" dirty="0" smtClean="0"/>
              <a:t>QR Code</a:t>
            </a:r>
            <a:r>
              <a:rPr lang="fr-FR" sz="2400" b="1" dirty="0" smtClean="0"/>
              <a:t>   </a:t>
            </a:r>
            <a:endParaRPr lang="fr-FR" dirty="0" smtClean="0"/>
          </a:p>
        </p:txBody>
      </p:sp>
      <p:cxnSp>
        <p:nvCxnSpPr>
          <p:cNvPr id="25" name="Straight Arrow Connector 24"/>
          <p:cNvCxnSpPr/>
          <p:nvPr/>
        </p:nvCxnSpPr>
        <p:spPr>
          <a:xfrm>
            <a:off x="2946232" y="2876550"/>
            <a:ext cx="2540168" cy="1"/>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itle 8"/>
          <p:cNvSpPr>
            <a:spLocks noGrp="1"/>
          </p:cNvSpPr>
          <p:nvPr>
            <p:ph type="title"/>
          </p:nvPr>
        </p:nvSpPr>
        <p:spPr>
          <a:xfrm>
            <a:off x="1371600" y="205979"/>
            <a:ext cx="7315200" cy="857250"/>
          </a:xfrm>
        </p:spPr>
        <p:txBody>
          <a:bodyPr>
            <a:normAutofit/>
          </a:bodyPr>
          <a:lstStyle/>
          <a:p>
            <a:pPr lvl="0" algn="r"/>
            <a:r>
              <a:rPr lang="en-US" dirty="0"/>
              <a:t>f</a:t>
            </a:r>
            <a:r>
              <a:rPr lang="en-US" dirty="0" smtClean="0"/>
              <a:t>rom Product Information </a:t>
            </a:r>
            <a:br>
              <a:rPr lang="en-US" dirty="0" smtClean="0"/>
            </a:br>
            <a:r>
              <a:rPr lang="en-US" dirty="0" smtClean="0"/>
              <a:t>to Print and Mobile Content</a:t>
            </a:r>
            <a:endParaRPr lang="fr-FR" dirty="0"/>
          </a:p>
        </p:txBody>
      </p:sp>
      <p:sp>
        <p:nvSpPr>
          <p:cNvPr id="21" name="Rectangle 20"/>
          <p:cNvSpPr/>
          <p:nvPr/>
        </p:nvSpPr>
        <p:spPr>
          <a:xfrm>
            <a:off x="2590800" y="1057081"/>
            <a:ext cx="5334000" cy="584775"/>
          </a:xfrm>
          <a:prstGeom prst="rect">
            <a:avLst/>
          </a:prstGeom>
        </p:spPr>
        <p:txBody>
          <a:bodyPr wrap="square">
            <a:spAutoFit/>
          </a:bodyPr>
          <a:lstStyle/>
          <a:p>
            <a:r>
              <a:rPr lang="fr-FR" sz="3200" b="1" dirty="0" smtClean="0"/>
              <a:t>Product Information</a:t>
            </a:r>
            <a:endParaRPr lang="fr-FR" sz="3200" dirty="0" smtClean="0"/>
          </a:p>
        </p:txBody>
      </p:sp>
      <p:cxnSp>
        <p:nvCxnSpPr>
          <p:cNvPr id="26" name="Straight Arrow Connector 14"/>
          <p:cNvCxnSpPr/>
          <p:nvPr/>
        </p:nvCxnSpPr>
        <p:spPr>
          <a:xfrm rot="18900000" flipH="1" flipV="1">
            <a:off x="2155475" y="2240153"/>
            <a:ext cx="1800000" cy="0"/>
          </a:xfrm>
          <a:prstGeom prst="straightConnector1">
            <a:avLst/>
          </a:prstGeom>
          <a:ln w="7620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14"/>
          <p:cNvCxnSpPr/>
          <p:nvPr/>
        </p:nvCxnSpPr>
        <p:spPr>
          <a:xfrm rot="2700000" flipV="1">
            <a:off x="4864403" y="2240153"/>
            <a:ext cx="1800000" cy="0"/>
          </a:xfrm>
          <a:prstGeom prst="straightConnector1">
            <a:avLst/>
          </a:prstGeom>
          <a:ln w="7620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27400" y="209550"/>
            <a:ext cx="2088000" cy="3463575"/>
          </a:xfrm>
          <a:prstGeom prst="rect">
            <a:avLst/>
          </a:prstGeom>
        </p:spPr>
      </p:pic>
    </p:spTree>
    <p:extLst>
      <p:ext uri="{BB962C8B-B14F-4D97-AF65-F5344CB8AC3E}">
        <p14:creationId xmlns:p14="http://schemas.microsoft.com/office/powerpoint/2010/main" val="9651618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03"/>
            <a:ext cx="9144000" cy="5142094"/>
          </a:xfrm>
          <a:prstGeom prst="rect">
            <a:avLst/>
          </a:prstGeom>
        </p:spPr>
      </p:pic>
      <p:sp>
        <p:nvSpPr>
          <p:cNvPr id="31" name="TextBox 20"/>
          <p:cNvSpPr txBox="1"/>
          <p:nvPr/>
        </p:nvSpPr>
        <p:spPr>
          <a:xfrm>
            <a:off x="3124200" y="4781550"/>
            <a:ext cx="2895600" cy="338554"/>
          </a:xfrm>
          <a:prstGeom prst="rect">
            <a:avLst/>
          </a:prstGeom>
          <a:noFill/>
        </p:spPr>
        <p:txBody>
          <a:bodyPr wrap="square" rtlCol="0">
            <a:spAutoFit/>
          </a:bodyPr>
          <a:lstStyle/>
          <a:p>
            <a:pPr algn="ctr"/>
            <a:r>
              <a:rPr lang="en-US" sz="1600" i="1" dirty="0" smtClean="0">
                <a:solidFill>
                  <a:schemeClr val="bg1"/>
                </a:solidFill>
              </a:rPr>
              <a:t>Ralls</a:t>
            </a:r>
            <a:r>
              <a:rPr lang="en-US" sz="1600" i="1" dirty="0">
                <a:solidFill>
                  <a:schemeClr val="bg1"/>
                </a:solidFill>
              </a:rPr>
              <a:t>, Texas </a:t>
            </a:r>
            <a:r>
              <a:rPr lang="en-US" sz="1600" i="1" dirty="0" smtClean="0">
                <a:solidFill>
                  <a:schemeClr val="bg1"/>
                </a:solidFill>
              </a:rPr>
              <a:t>– Grain silos</a:t>
            </a:r>
            <a:endParaRPr lang="en-US" sz="1600" i="1" dirty="0">
              <a:solidFill>
                <a:schemeClr val="bg1"/>
              </a:solidFill>
            </a:endParaRPr>
          </a:p>
        </p:txBody>
      </p:sp>
      <p:sp>
        <p:nvSpPr>
          <p:cNvPr id="13" name="Title 16"/>
          <p:cNvSpPr txBox="1">
            <a:spLocks/>
          </p:cNvSpPr>
          <p:nvPr/>
        </p:nvSpPr>
        <p:spPr>
          <a:xfrm>
            <a:off x="2438400" y="895351"/>
            <a:ext cx="6477000" cy="1523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kern="1200">
                <a:solidFill>
                  <a:schemeClr val="tx1"/>
                </a:solidFill>
                <a:latin typeface="+mj-lt"/>
                <a:ea typeface="+mj-ea"/>
                <a:cs typeface="+mj-cs"/>
              </a:defRPr>
            </a:lvl1pPr>
          </a:lstStyle>
          <a:p>
            <a:pPr algn="r"/>
            <a:r>
              <a:rPr lang="fr-FR" sz="3200" cap="all" dirty="0" smtClean="0">
                <a:solidFill>
                  <a:schemeClr val="bg1"/>
                </a:solidFill>
                <a:effectLst>
                  <a:outerShdw blurRad="38100" dist="38100" dir="2700000" algn="tl">
                    <a:srgbClr val="000000">
                      <a:alpha val="43137"/>
                    </a:srgbClr>
                  </a:outerShdw>
                </a:effectLst>
              </a:rPr>
              <a:t>Silos</a:t>
            </a:r>
            <a:endParaRPr lang="fr-FR" sz="4400" b="0" dirty="0">
              <a:solidFill>
                <a:schemeClr val="bg1"/>
              </a:solidFill>
              <a:effectLst>
                <a:outerShdw blurRad="38100" dist="38100" dir="2700000" algn="tl">
                  <a:srgbClr val="000000">
                    <a:alpha val="43137"/>
                  </a:srgbClr>
                </a:outerShdw>
              </a:effectLst>
            </a:endParaRPr>
          </a:p>
        </p:txBody>
      </p:sp>
      <p:sp>
        <p:nvSpPr>
          <p:cNvPr id="15" name="TextBox 7"/>
          <p:cNvSpPr txBox="1"/>
          <p:nvPr/>
        </p:nvSpPr>
        <p:spPr>
          <a:xfrm>
            <a:off x="0" y="4774168"/>
            <a:ext cx="2899063" cy="338554"/>
          </a:xfrm>
          <a:prstGeom prst="rect">
            <a:avLst/>
          </a:prstGeom>
          <a:noFill/>
        </p:spPr>
        <p:txBody>
          <a:bodyPr wrap="none" rtlCol="0">
            <a:spAutoFit/>
          </a:bodyPr>
          <a:lstStyle/>
          <a:p>
            <a:r>
              <a:rPr lang="fr-FR" sz="1600" dirty="0" smtClean="0">
                <a:solidFill>
                  <a:schemeClr val="bg1"/>
                </a:solidFill>
                <a:effectLst>
                  <a:outerShdw blurRad="38100" dist="38100" dir="2700000" algn="tl">
                    <a:srgbClr val="000000">
                      <a:alpha val="43137"/>
                    </a:srgbClr>
                  </a:outerShdw>
                </a:effectLst>
              </a:rPr>
              <a:t>Marketing, Commerce, </a:t>
            </a:r>
            <a:r>
              <a:rPr lang="fr-FR" sz="1600" dirty="0" err="1" smtClean="0">
                <a:solidFill>
                  <a:schemeClr val="bg1"/>
                </a:solidFill>
                <a:effectLst>
                  <a:outerShdw blurRad="38100" dist="38100" dir="2700000" algn="tl">
                    <a:srgbClr val="000000">
                      <a:alpha val="43137"/>
                    </a:srgbClr>
                  </a:outerShdw>
                </a:effectLst>
              </a:rPr>
              <a:t>Logistic</a:t>
            </a:r>
            <a:r>
              <a:rPr lang="fr-FR" sz="1600" dirty="0" smtClean="0">
                <a:solidFill>
                  <a:schemeClr val="bg1"/>
                </a:solidFill>
                <a:effectLst>
                  <a:outerShdw blurRad="38100" dist="38100" dir="2700000" algn="tl">
                    <a:srgbClr val="000000">
                      <a:alpha val="43137"/>
                    </a:srgbClr>
                  </a:outerShdw>
                </a:effectLst>
              </a:rPr>
              <a:t>…</a:t>
            </a:r>
            <a:endParaRPr lang="fr-FR"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858283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a:ext>
            </a:extLst>
          </a:blip>
          <a:stretch>
            <a:fillRect/>
          </a:stretch>
        </p:blipFill>
        <p:spPr>
          <a:xfrm>
            <a:off x="0" y="703"/>
            <a:ext cx="9144000" cy="5142094"/>
          </a:xfrm>
          <a:prstGeom prst="rect">
            <a:avLst/>
          </a:prstGeom>
        </p:spPr>
      </p:pic>
      <p:sp>
        <p:nvSpPr>
          <p:cNvPr id="31" name="TextBox 20"/>
          <p:cNvSpPr txBox="1"/>
          <p:nvPr/>
        </p:nvSpPr>
        <p:spPr>
          <a:xfrm>
            <a:off x="3124200" y="4781550"/>
            <a:ext cx="2895600" cy="338554"/>
          </a:xfrm>
          <a:prstGeom prst="rect">
            <a:avLst/>
          </a:prstGeom>
          <a:noFill/>
        </p:spPr>
        <p:txBody>
          <a:bodyPr wrap="square" rtlCol="0">
            <a:spAutoFit/>
          </a:bodyPr>
          <a:lstStyle/>
          <a:p>
            <a:pPr algn="ctr"/>
            <a:r>
              <a:rPr lang="fr-FR" sz="1600" i="1" dirty="0" smtClean="0">
                <a:solidFill>
                  <a:schemeClr val="bg1"/>
                </a:solidFill>
              </a:rPr>
              <a:t>Babel Tour, Pieter Bruegel</a:t>
            </a:r>
            <a:endParaRPr lang="en-US" sz="1600" i="1" dirty="0">
              <a:solidFill>
                <a:schemeClr val="bg1"/>
              </a:solidFill>
            </a:endParaRPr>
          </a:p>
        </p:txBody>
      </p:sp>
      <p:sp>
        <p:nvSpPr>
          <p:cNvPr id="10" name="Title 16"/>
          <p:cNvSpPr txBox="1">
            <a:spLocks/>
          </p:cNvSpPr>
          <p:nvPr/>
        </p:nvSpPr>
        <p:spPr>
          <a:xfrm>
            <a:off x="2438400" y="895351"/>
            <a:ext cx="6477000" cy="1523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kern="1200">
                <a:solidFill>
                  <a:schemeClr val="tx1"/>
                </a:solidFill>
                <a:latin typeface="+mj-lt"/>
                <a:ea typeface="+mj-ea"/>
                <a:cs typeface="+mj-cs"/>
              </a:defRPr>
            </a:lvl1pPr>
          </a:lstStyle>
          <a:p>
            <a:pPr algn="r"/>
            <a:r>
              <a:rPr lang="fr-FR" sz="3200" cap="all" dirty="0" smtClean="0">
                <a:solidFill>
                  <a:schemeClr val="bg1"/>
                </a:solidFill>
                <a:effectLst>
                  <a:outerShdw blurRad="38100" dist="38100" dir="2700000" algn="tl">
                    <a:srgbClr val="000000">
                      <a:alpha val="43137"/>
                    </a:srgbClr>
                  </a:outerShdw>
                </a:effectLst>
              </a:rPr>
              <a:t>SEVERAL TECHNOLOGIES</a:t>
            </a:r>
            <a:endParaRPr lang="fr-FR" sz="4400" b="0" dirty="0">
              <a:solidFill>
                <a:schemeClr val="bg1"/>
              </a:solidFill>
              <a:effectLst>
                <a:outerShdw blurRad="38100" dist="38100" dir="2700000" algn="tl">
                  <a:srgbClr val="000000">
                    <a:alpha val="43137"/>
                  </a:srgbClr>
                </a:outerShdw>
              </a:effectLst>
            </a:endParaRPr>
          </a:p>
        </p:txBody>
      </p:sp>
      <p:sp>
        <p:nvSpPr>
          <p:cNvPr id="12" name="TextBox 7"/>
          <p:cNvSpPr txBox="1"/>
          <p:nvPr/>
        </p:nvSpPr>
        <p:spPr>
          <a:xfrm>
            <a:off x="0" y="4774168"/>
            <a:ext cx="1863523" cy="338554"/>
          </a:xfrm>
          <a:prstGeom prst="rect">
            <a:avLst/>
          </a:prstGeom>
          <a:noFill/>
        </p:spPr>
        <p:txBody>
          <a:bodyPr wrap="none" rtlCol="0">
            <a:spAutoFit/>
          </a:bodyPr>
          <a:lstStyle/>
          <a:p>
            <a:r>
              <a:rPr lang="fr-FR" sz="1600" dirty="0" smtClean="0">
                <a:solidFill>
                  <a:schemeClr val="bg1"/>
                </a:solidFill>
                <a:effectLst>
                  <a:outerShdw blurRad="38100" dist="38100" dir="2700000" algn="tl">
                    <a:srgbClr val="000000">
                      <a:alpha val="43137"/>
                    </a:srgbClr>
                  </a:outerShdw>
                </a:effectLst>
              </a:rPr>
              <a:t>QR, DM, UPC, NFC…</a:t>
            </a:r>
            <a:endParaRPr lang="fr-FR" sz="1600" dirty="0">
              <a:solidFill>
                <a:schemeClr val="bg1"/>
              </a:solidFill>
              <a:effectLst>
                <a:outerShdw blurRad="38100" dist="38100" dir="2700000" algn="tl">
                  <a:srgbClr val="000000">
                    <a:alpha val="43137"/>
                  </a:srgbClr>
                </a:outerShdw>
              </a:effectLst>
            </a:endParaRPr>
          </a:p>
        </p:txBody>
      </p:sp>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814" y="588775"/>
            <a:ext cx="532445" cy="187940"/>
          </a:xfrm>
          <a:prstGeom prst="rect">
            <a:avLst/>
          </a:prstGeom>
        </p:spPr>
      </p:pic>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000" y="209550"/>
            <a:ext cx="1247000" cy="447934"/>
          </a:xfrm>
          <a:prstGeom prst="rect">
            <a:avLst/>
          </a:prstGeom>
        </p:spPr>
      </p:pic>
    </p:spTree>
    <p:extLst>
      <p:ext uri="{BB962C8B-B14F-4D97-AF65-F5344CB8AC3E}">
        <p14:creationId xmlns:p14="http://schemas.microsoft.com/office/powerpoint/2010/main" val="428294446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TextBox 20"/>
          <p:cNvSpPr txBox="1"/>
          <p:nvPr/>
        </p:nvSpPr>
        <p:spPr>
          <a:xfrm>
            <a:off x="3124200" y="4781550"/>
            <a:ext cx="2895600" cy="338554"/>
          </a:xfrm>
          <a:prstGeom prst="rect">
            <a:avLst/>
          </a:prstGeom>
          <a:noFill/>
        </p:spPr>
        <p:txBody>
          <a:bodyPr wrap="square" rtlCol="0">
            <a:spAutoFit/>
          </a:bodyPr>
          <a:lstStyle/>
          <a:p>
            <a:pPr algn="ctr"/>
            <a:r>
              <a:rPr lang="fr-FR" sz="1600" i="1" dirty="0" smtClean="0">
                <a:solidFill>
                  <a:schemeClr val="bg1"/>
                </a:solidFill>
              </a:rPr>
              <a:t>Babel Tour, Pieter Bruegel</a:t>
            </a:r>
            <a:endParaRPr lang="en-US" sz="1600" i="1" dirty="0">
              <a:solidFill>
                <a:schemeClr val="bg1"/>
              </a:solidFill>
            </a:endParaRPr>
          </a:p>
        </p:txBody>
      </p:sp>
      <p:sp>
        <p:nvSpPr>
          <p:cNvPr id="10" name="Title 16"/>
          <p:cNvSpPr txBox="1">
            <a:spLocks/>
          </p:cNvSpPr>
          <p:nvPr/>
        </p:nvSpPr>
        <p:spPr>
          <a:xfrm>
            <a:off x="2438400" y="895351"/>
            <a:ext cx="6477000" cy="1523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kern="1200">
                <a:solidFill>
                  <a:schemeClr val="tx1"/>
                </a:solidFill>
                <a:latin typeface="+mj-lt"/>
                <a:ea typeface="+mj-ea"/>
                <a:cs typeface="+mj-cs"/>
              </a:defRPr>
            </a:lvl1pPr>
          </a:lstStyle>
          <a:p>
            <a:pPr algn="r"/>
            <a:r>
              <a:rPr lang="fr-FR" sz="3200" cap="all" dirty="0" smtClean="0">
                <a:solidFill>
                  <a:schemeClr val="bg1"/>
                </a:solidFill>
                <a:effectLst>
                  <a:outerShdw blurRad="38100" dist="38100" dir="2700000" algn="tl">
                    <a:srgbClr val="000000">
                      <a:alpha val="43137"/>
                    </a:srgbClr>
                  </a:outerShdw>
                </a:effectLst>
              </a:rPr>
              <a:t>SEVERAL TECHNOLOGIES</a:t>
            </a:r>
            <a:endParaRPr lang="fr-FR" sz="4400" b="0" dirty="0">
              <a:solidFill>
                <a:schemeClr val="bg1"/>
              </a:solidFill>
              <a:effectLst>
                <a:outerShdw blurRad="38100" dist="38100" dir="2700000" algn="tl">
                  <a:srgbClr val="000000">
                    <a:alpha val="43137"/>
                  </a:srgbClr>
                </a:outerShdw>
              </a:effectLst>
            </a:endParaRPr>
          </a:p>
        </p:txBody>
      </p:sp>
      <p:sp>
        <p:nvSpPr>
          <p:cNvPr id="12" name="TextBox 7"/>
          <p:cNvSpPr txBox="1"/>
          <p:nvPr/>
        </p:nvSpPr>
        <p:spPr>
          <a:xfrm>
            <a:off x="0" y="4774168"/>
            <a:ext cx="1863523" cy="338554"/>
          </a:xfrm>
          <a:prstGeom prst="rect">
            <a:avLst/>
          </a:prstGeom>
          <a:noFill/>
        </p:spPr>
        <p:txBody>
          <a:bodyPr wrap="none" rtlCol="0">
            <a:spAutoFit/>
          </a:bodyPr>
          <a:lstStyle/>
          <a:p>
            <a:r>
              <a:rPr lang="fr-FR" sz="1600" dirty="0" smtClean="0">
                <a:solidFill>
                  <a:schemeClr val="bg1"/>
                </a:solidFill>
                <a:effectLst>
                  <a:outerShdw blurRad="38100" dist="38100" dir="2700000" algn="tl">
                    <a:srgbClr val="000000">
                      <a:alpha val="43137"/>
                    </a:srgbClr>
                  </a:outerShdw>
                </a:effectLst>
              </a:rPr>
              <a:t>QR, DM, UPC, NFC…</a:t>
            </a:r>
            <a:endParaRPr lang="fr-FR" sz="1600" dirty="0">
              <a:solidFill>
                <a:schemeClr val="bg1"/>
              </a:solidFill>
              <a:effectLst>
                <a:outerShdw blurRad="38100" dist="38100" dir="2700000" algn="tl">
                  <a:srgbClr val="000000">
                    <a:alpha val="43137"/>
                  </a:srgbClr>
                </a:outerShdw>
              </a:effectLst>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144" y="0"/>
            <a:ext cx="7700856" cy="5143500"/>
          </a:xfrm>
          <a:prstGeom prst="rect">
            <a:avLst/>
          </a:prstGeom>
        </p:spPr>
      </p:pic>
    </p:spTree>
    <p:extLst>
      <p:ext uri="{BB962C8B-B14F-4D97-AF65-F5344CB8AC3E}">
        <p14:creationId xmlns:p14="http://schemas.microsoft.com/office/powerpoint/2010/main" val="374096073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2"/>
          <a:stretch>
            <a:fillRect/>
          </a:stretch>
        </p:blipFill>
        <p:spPr>
          <a:xfrm>
            <a:off x="381000" y="0"/>
            <a:ext cx="7926487" cy="4780874"/>
          </a:xfrm>
          <a:prstGeom prst="rect">
            <a:avLst/>
          </a:prstGeom>
        </p:spPr>
      </p:pic>
      <p:sp>
        <p:nvSpPr>
          <p:cNvPr id="5" name="Rectangle 4"/>
          <p:cNvSpPr/>
          <p:nvPr/>
        </p:nvSpPr>
        <p:spPr>
          <a:xfrm>
            <a:off x="152400" y="4872075"/>
            <a:ext cx="7923113" cy="246221"/>
          </a:xfrm>
          <a:prstGeom prst="rect">
            <a:avLst/>
          </a:prstGeom>
        </p:spPr>
        <p:txBody>
          <a:bodyPr wrap="square">
            <a:spAutoFit/>
          </a:bodyPr>
          <a:lstStyle/>
          <a:p>
            <a:r>
              <a:rPr lang="fr-FR" sz="1000" dirty="0" smtClean="0">
                <a:latin typeface="GillSans-Light"/>
              </a:rPr>
              <a:t>Source: Etude Inquiétude OCHA – CERTOP – CREDOC 2016 c</a:t>
            </a:r>
            <a:endParaRPr lang="fr-FR" sz="1000" dirty="0"/>
          </a:p>
        </p:txBody>
      </p:sp>
    </p:spTree>
    <p:extLst>
      <p:ext uri="{BB962C8B-B14F-4D97-AF65-F5344CB8AC3E}">
        <p14:creationId xmlns:p14="http://schemas.microsoft.com/office/powerpoint/2010/main" val="2881194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Bleu vert">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63500">
          <a:solidFill>
            <a:schemeClr val="accent6">
              <a:lumMod val="60000"/>
              <a:lumOff val="40000"/>
            </a:schemeClr>
          </a:solidFill>
          <a:headEnd type="triangl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4010</TotalTime>
  <Words>1582</Words>
  <Application>Microsoft Office PowerPoint</Application>
  <PresentationFormat>Affichage à l'écran (16:9)</PresentationFormat>
  <Paragraphs>554</Paragraphs>
  <Slides>45</Slides>
  <Notes>43</Notes>
  <HiddenSlides>28</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45</vt:i4>
      </vt:variant>
    </vt:vector>
  </HeadingPairs>
  <TitlesOfParts>
    <vt:vector size="53" baseType="lpstr">
      <vt:lpstr>Arial</vt:lpstr>
      <vt:lpstr>Calibri</vt:lpstr>
      <vt:lpstr>Courier New</vt:lpstr>
      <vt:lpstr>Eras Light ITC</vt:lpstr>
      <vt:lpstr>GillSans-Light</vt:lpstr>
      <vt:lpstr>ITC Avant Garde Gothic LT</vt:lpstr>
      <vt:lpstr>Times New Roman</vt:lpstr>
      <vt:lpstr>Office Theme</vt:lpstr>
      <vt:lpstr>Présentation PowerPoint</vt:lpstr>
      <vt:lpstr>CONFERENCE INPI CONCESSION DE LICENCES Un business model dans l’IOT</vt:lpstr>
      <vt:lpstr>Emballage:  Protéger, informer</vt:lpstr>
      <vt:lpstr>Individualisation Personnalisation, sur mesure </vt:lpstr>
      <vt:lpstr>from Product Information  to Print and Mobile Content</vt:lpstr>
      <vt:lpstr>Présentation PowerPoint</vt:lpstr>
      <vt:lpstr>Présentation PowerPoint</vt:lpstr>
      <vt:lpstr>Présentation PowerPoint</vt:lpstr>
      <vt:lpstr>Présentation PowerPoint</vt:lpstr>
      <vt:lpstr>Présentation PowerPoint</vt:lpstr>
      <vt:lpstr>28 000 00 identifiants uniques Jeu concours</vt:lpstr>
      <vt:lpstr>Identifiants sur l’ensemble des produits Information produits</vt:lpstr>
      <vt:lpstr>Identifiants sur l’ensemble des produits Information produits</vt:lpstr>
      <vt:lpstr>Approche industrielle Technique et Graphique</vt:lpstr>
      <vt:lpstr>Approche industrielle Concept Pack</vt:lpstr>
      <vt:lpstr>Présentation PowerPoint</vt:lpstr>
      <vt:lpstr>from mobiLead’s Smart and Unique Identifiers  to fTag as a solution</vt:lpstr>
      <vt:lpstr>xTag  in the packaging ecosystem</vt:lpstr>
      <vt:lpstr>from silos to convergence Smart and Unique Identifiers</vt:lpstr>
      <vt:lpstr>Food allergy and intolerance a serious medical issue </vt:lpstr>
      <vt:lpstr>Food allergy and intolerance management INCO – European Union (EU)'s 1169/2011 regulation</vt:lpstr>
      <vt:lpstr>Food allergy and intolerance management INCO – European Union (EU)'s 1169/2011 regulation</vt:lpstr>
      <vt:lpstr>Printed information vs Digital mobile comparaison</vt:lpstr>
      <vt:lpstr>from Brand owner to End user bridging the Gap on Consumer Good Package </vt:lpstr>
      <vt:lpstr>Présentation PowerPoint</vt:lpstr>
      <vt:lpstr>Food allergy and intolerance usage fTag with Carrefour @ Vivatech</vt:lpstr>
      <vt:lpstr>from Product Information to Tailored Content with the fTag solution in few steps</vt:lpstr>
      <vt:lpstr>Food allergy and intolerance management fTag – as easy as ABC</vt:lpstr>
      <vt:lpstr>Food allergy and intolerance management fTag – as easy as ABC</vt:lpstr>
      <vt:lpstr>fTag team, from Oracle  to data driven business</vt:lpstr>
      <vt:lpstr>B2C / user ecosystem tailored card </vt:lpstr>
      <vt:lpstr>B2B / CPG Brand owner ecosystem 3 Targets, 3 Phases</vt:lpstr>
      <vt:lpstr>Présentation PowerPoint</vt:lpstr>
      <vt:lpstr>Ils nous font déjà confiance/notre écosystème</vt:lpstr>
      <vt:lpstr>key features  fTag Tags and Labels</vt:lpstr>
      <vt:lpstr>key features fTag Mobile A pplications</vt:lpstr>
      <vt:lpstr>key features fTag Data</vt:lpstr>
      <vt:lpstr>What are you looking for at the accelerator Explorer new businesses</vt:lpstr>
      <vt:lpstr>About mobiLead Committed to standards / Industy focused</vt:lpstr>
      <vt:lpstr>About mobiLead Smart and Unique Identifiers</vt:lpstr>
      <vt:lpstr>What are you looking for at the accelerator The more you know the more you dare</vt:lpstr>
      <vt:lpstr>About mobiLead Committed to standards / Industy focused</vt:lpstr>
      <vt:lpstr>Food allergy and intolerance usage fTag with INPI @ Vivatech</vt:lpstr>
      <vt:lpstr>Smart Identifiers Smart uages</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fTag by mobiLead</dc:title>
  <dc:subject>from product identification to related content and services</dc:subject>
  <dc:creator>Laurent TONNELIER, mobiLead CEO</dc:creator>
  <cp:keywords>fTag by mobiLead</cp:keywords>
  <dc:description>QR for VQR, NFC for APC</dc:description>
  <cp:lastModifiedBy>Laurent Tonnelier</cp:lastModifiedBy>
  <cp:revision>826</cp:revision>
  <cp:lastPrinted>2017-02-27T19:16:28Z</cp:lastPrinted>
  <dcterms:created xsi:type="dcterms:W3CDTF">2006-08-16T00:00:00Z</dcterms:created>
  <dcterms:modified xsi:type="dcterms:W3CDTF">2017-06-13T22:27:25Z</dcterms:modified>
  <cp:category>fTag by mobiLead</cp:category>
</cp:coreProperties>
</file>