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898" r:id="rId2"/>
    <p:sldId id="895" r:id="rId3"/>
    <p:sldId id="896" r:id="rId4"/>
    <p:sldId id="791" r:id="rId5"/>
    <p:sldId id="879" r:id="rId6"/>
    <p:sldId id="887" r:id="rId7"/>
    <p:sldId id="894" r:id="rId8"/>
    <p:sldId id="899" r:id="rId9"/>
    <p:sldId id="900" r:id="rId10"/>
    <p:sldId id="871" r:id="rId11"/>
    <p:sldId id="897" r:id="rId12"/>
  </p:sldIdLst>
  <p:sldSz cx="9144000" cy="5143500" type="screen16x9"/>
  <p:notesSz cx="6669088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 userDrawn="1">
          <p15:clr>
            <a:srgbClr val="A4A3A4"/>
          </p15:clr>
        </p15:guide>
        <p15:guide id="2" pos="210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5959"/>
    <a:srgbClr val="E61D2A"/>
    <a:srgbClr val="000000"/>
    <a:srgbClr val="E20014"/>
    <a:srgbClr val="6F3B22"/>
    <a:srgbClr val="6B94C6"/>
    <a:srgbClr val="B4BCC3"/>
    <a:srgbClr val="9BA5AF"/>
    <a:srgbClr val="0D57A6"/>
    <a:srgbClr val="F9F9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6090" autoAdjust="0"/>
    <p:restoredTop sz="74206" autoAdjust="0"/>
  </p:normalViewPr>
  <p:slideViewPr>
    <p:cSldViewPr>
      <p:cViewPr varScale="1">
        <p:scale>
          <a:sx n="135" d="100"/>
          <a:sy n="135" d="100"/>
        </p:scale>
        <p:origin x="546" y="11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42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97" d="100"/>
          <a:sy n="97" d="100"/>
        </p:scale>
        <p:origin x="3654" y="84"/>
      </p:cViewPr>
      <p:guideLst>
        <p:guide orient="horz" pos="3110"/>
        <p:guide pos="21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4"/>
            <a:ext cx="2889940" cy="493634"/>
          </a:xfrm>
          <a:prstGeom prst="rect">
            <a:avLst/>
          </a:prstGeom>
        </p:spPr>
        <p:txBody>
          <a:bodyPr vert="horz" lIns="91464" tIns="45733" rIns="91464" bIns="45733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8" y="4"/>
            <a:ext cx="2889940" cy="493634"/>
          </a:xfrm>
          <a:prstGeom prst="rect">
            <a:avLst/>
          </a:prstGeom>
        </p:spPr>
        <p:txBody>
          <a:bodyPr vert="horz" lIns="91464" tIns="45733" rIns="91464" bIns="45733" rtlCol="0"/>
          <a:lstStyle>
            <a:lvl1pPr algn="r">
              <a:defRPr sz="1300"/>
            </a:lvl1pPr>
          </a:lstStyle>
          <a:p>
            <a:fld id="{5F1F6DD3-640B-4BDD-9747-AF035BCAD5D4}" type="datetimeFigureOut">
              <a:rPr lang="fr-FR" smtClean="0"/>
              <a:pPr/>
              <a:t>16/06/2017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377320"/>
            <a:ext cx="2889940" cy="493634"/>
          </a:xfrm>
          <a:prstGeom prst="rect">
            <a:avLst/>
          </a:prstGeom>
        </p:spPr>
        <p:txBody>
          <a:bodyPr vert="horz" lIns="91464" tIns="45733" rIns="91464" bIns="45733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8" y="9377320"/>
            <a:ext cx="2889940" cy="493634"/>
          </a:xfrm>
          <a:prstGeom prst="rect">
            <a:avLst/>
          </a:prstGeom>
        </p:spPr>
        <p:txBody>
          <a:bodyPr vert="horz" lIns="91464" tIns="45733" rIns="91464" bIns="45733" rtlCol="0" anchor="b"/>
          <a:lstStyle>
            <a:lvl1pPr algn="r">
              <a:defRPr sz="1300"/>
            </a:lvl1pPr>
          </a:lstStyle>
          <a:p>
            <a:fld id="{C34B7DCB-BA24-4AA2-8683-76724D79683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64427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4"/>
            <a:ext cx="2889940" cy="493634"/>
          </a:xfrm>
          <a:prstGeom prst="rect">
            <a:avLst/>
          </a:prstGeom>
        </p:spPr>
        <p:txBody>
          <a:bodyPr vert="horz" lIns="91464" tIns="45733" rIns="91464" bIns="45733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8" y="4"/>
            <a:ext cx="2889940" cy="493634"/>
          </a:xfrm>
          <a:prstGeom prst="rect">
            <a:avLst/>
          </a:prstGeom>
        </p:spPr>
        <p:txBody>
          <a:bodyPr vert="horz" lIns="91464" tIns="45733" rIns="91464" bIns="45733" rtlCol="0"/>
          <a:lstStyle>
            <a:lvl1pPr algn="r">
              <a:defRPr sz="1300"/>
            </a:lvl1pPr>
          </a:lstStyle>
          <a:p>
            <a:fld id="{2DFAFBA4-7F77-40CF-A247-F8D156A946DA}" type="datetimeFigureOut">
              <a:rPr lang="fr-FR" smtClean="0"/>
              <a:pPr/>
              <a:t>16/06/2017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6038" y="739775"/>
            <a:ext cx="6577012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64" tIns="45733" rIns="91464" bIns="45733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689515"/>
            <a:ext cx="5335270" cy="4442699"/>
          </a:xfrm>
          <a:prstGeom prst="rect">
            <a:avLst/>
          </a:prstGeom>
        </p:spPr>
        <p:txBody>
          <a:bodyPr vert="horz" lIns="91464" tIns="45733" rIns="91464" bIns="4573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377320"/>
            <a:ext cx="2889940" cy="493634"/>
          </a:xfrm>
          <a:prstGeom prst="rect">
            <a:avLst/>
          </a:prstGeom>
        </p:spPr>
        <p:txBody>
          <a:bodyPr vert="horz" lIns="91464" tIns="45733" rIns="91464" bIns="45733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8" y="9377320"/>
            <a:ext cx="2889940" cy="493634"/>
          </a:xfrm>
          <a:prstGeom prst="rect">
            <a:avLst/>
          </a:prstGeom>
        </p:spPr>
        <p:txBody>
          <a:bodyPr vert="horz" lIns="91464" tIns="45733" rIns="91464" bIns="45733" rtlCol="0" anchor="b"/>
          <a:lstStyle>
            <a:lvl1pPr algn="r">
              <a:defRPr sz="1300"/>
            </a:lvl1pPr>
          </a:lstStyle>
          <a:p>
            <a:fld id="{C91E57C9-92A7-4417-A233-FC753F8BD2F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2784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0982">
              <a:defRPr/>
            </a:pPr>
            <a:r>
              <a:rPr lang="fr-FR" smtClean="0"/>
              <a:t>https://challenges.vivatechnology.com/en/challenges/carrefour-5/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59164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ISO, W3C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63422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0982">
              <a:defRPr/>
            </a:pPr>
            <a:r>
              <a:rPr lang="fr-FR" dirty="0" smtClean="0"/>
              <a:t>https://challenges.vivatechnology.com/en/challenges/carrefour-5/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81162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50630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91382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64291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dirty="0" smtClean="0"/>
              <a:t>de </a:t>
            </a:r>
            <a:r>
              <a:rPr lang="en-US" sz="1200" dirty="0" err="1" smtClean="0"/>
              <a:t>l’identification</a:t>
            </a:r>
            <a:r>
              <a:rPr lang="en-US" sz="1200" dirty="0" smtClean="0"/>
              <a:t> </a:t>
            </a:r>
            <a:r>
              <a:rPr lang="en-US" sz="1200" dirty="0" err="1" smtClean="0"/>
              <a:t>unitaire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(</a:t>
            </a:r>
            <a:r>
              <a:rPr lang="en-US" sz="1200" dirty="0" err="1" smtClean="0"/>
              <a:t>produit</a:t>
            </a:r>
            <a:r>
              <a:rPr lang="en-US" sz="1200" dirty="0" smtClean="0"/>
              <a:t>, </a:t>
            </a:r>
            <a:r>
              <a:rPr lang="en-US" sz="1200" dirty="0" err="1" smtClean="0"/>
              <a:t>emballage</a:t>
            </a:r>
            <a:r>
              <a:rPr lang="en-US" sz="1200" dirty="0" smtClean="0"/>
              <a:t>, </a:t>
            </a:r>
            <a:r>
              <a:rPr lang="en-US" sz="1200" dirty="0" err="1" smtClean="0"/>
              <a:t>étiquette</a:t>
            </a:r>
            <a:r>
              <a:rPr lang="en-US" sz="1200" dirty="0" smtClean="0"/>
              <a:t>)</a:t>
            </a:r>
            <a:br>
              <a:rPr lang="en-US" sz="1200" dirty="0" smtClean="0"/>
            </a:br>
            <a:r>
              <a:rPr lang="en-US" sz="1200" dirty="0" smtClean="0"/>
              <a:t>au </a:t>
            </a:r>
            <a:r>
              <a:rPr lang="en-US" sz="1200" dirty="0" err="1" smtClean="0"/>
              <a:t>contenu</a:t>
            </a:r>
            <a:r>
              <a:rPr lang="en-US" sz="1200" dirty="0" smtClean="0"/>
              <a:t> et services </a:t>
            </a:r>
            <a:r>
              <a:rPr lang="en-US" sz="1200" dirty="0" err="1" smtClean="0"/>
              <a:t>associés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15718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82029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sz="1200" dirty="0" smtClean="0"/>
              <a:t>Limited </a:t>
            </a:r>
            <a:r>
              <a:rPr lang="fr-FR" sz="1200" dirty="0" err="1" smtClean="0"/>
              <a:t>space</a:t>
            </a:r>
            <a:r>
              <a:rPr lang="fr-FR" sz="1200" dirty="0" smtClean="0"/>
              <a:t> on pack</a:t>
            </a:r>
          </a:p>
          <a:p>
            <a:pPr marL="0" indent="0">
              <a:buNone/>
            </a:pPr>
            <a:r>
              <a:rPr lang="fr-FR" sz="1200" dirty="0" smtClean="0"/>
              <a:t>Few </a:t>
            </a:r>
            <a:r>
              <a:rPr lang="fr-FR" sz="1200" dirty="0" err="1" smtClean="0"/>
              <a:t>languages</a:t>
            </a:r>
            <a:endParaRPr lang="fr-FR" sz="1200" dirty="0" smtClean="0"/>
          </a:p>
          <a:p>
            <a:pPr marL="0" indent="0">
              <a:buNone/>
            </a:pPr>
            <a:r>
              <a:rPr lang="fr-FR" sz="1200" dirty="0" err="1" smtClean="0"/>
              <a:t>Generic</a:t>
            </a:r>
            <a:endParaRPr lang="fr-FR" sz="1200" dirty="0" smtClean="0"/>
          </a:p>
          <a:p>
            <a:pPr marL="0" indent="0">
              <a:buNone/>
            </a:pPr>
            <a:r>
              <a:rPr lang="fr-FR" sz="1200" dirty="0" smtClean="0"/>
              <a:t>Hard to </a:t>
            </a:r>
            <a:r>
              <a:rPr lang="fr-FR" sz="1200" dirty="0" err="1" smtClean="0"/>
              <a:t>read</a:t>
            </a:r>
            <a:endParaRPr lang="fr-FR" sz="1200" dirty="0" smtClean="0"/>
          </a:p>
          <a:p>
            <a:pPr marL="0" indent="0">
              <a:buNone/>
            </a:pPr>
            <a:r>
              <a:rPr lang="fr-FR" sz="1200" dirty="0" err="1" smtClean="0"/>
              <a:t>Complex</a:t>
            </a:r>
            <a:endParaRPr lang="fr-FR" sz="1200" dirty="0" smtClean="0"/>
          </a:p>
          <a:p>
            <a:pPr marL="0" indent="0">
              <a:buNone/>
            </a:pPr>
            <a:r>
              <a:rPr lang="fr-FR" sz="1200" dirty="0" err="1" smtClean="0"/>
              <a:t>Legal</a:t>
            </a:r>
            <a:endParaRPr lang="en-US" sz="1200" dirty="0" smtClean="0"/>
          </a:p>
          <a:p>
            <a:endParaRPr lang="fr-FR" dirty="0" smtClean="0"/>
          </a:p>
          <a:p>
            <a:pPr marL="0" indent="0">
              <a:buNone/>
            </a:pPr>
            <a:r>
              <a:rPr lang="fr-FR" sz="1200" dirty="0" err="1" smtClean="0"/>
              <a:t>Unlimited</a:t>
            </a:r>
            <a:r>
              <a:rPr lang="fr-FR" sz="1200" dirty="0" smtClean="0"/>
              <a:t> </a:t>
            </a:r>
            <a:r>
              <a:rPr lang="fr-FR" sz="1200" dirty="0" err="1" smtClean="0"/>
              <a:t>space</a:t>
            </a:r>
            <a:r>
              <a:rPr lang="fr-FR" sz="1200" dirty="0" smtClean="0"/>
              <a:t> on mobile</a:t>
            </a:r>
          </a:p>
          <a:p>
            <a:pPr marL="0" indent="0">
              <a:buNone/>
            </a:pPr>
            <a:r>
              <a:rPr lang="fr-FR" sz="1200" dirty="0" err="1" smtClean="0"/>
              <a:t>Unlimited</a:t>
            </a:r>
            <a:r>
              <a:rPr lang="fr-FR" sz="1200" dirty="0" smtClean="0"/>
              <a:t> </a:t>
            </a:r>
            <a:r>
              <a:rPr lang="fr-FR" sz="1200" dirty="0" err="1" smtClean="0"/>
              <a:t>languages</a:t>
            </a:r>
            <a:endParaRPr lang="fr-FR" sz="1200" dirty="0" smtClean="0"/>
          </a:p>
          <a:p>
            <a:pPr marL="0" indent="0">
              <a:buNone/>
            </a:pPr>
            <a:r>
              <a:rPr lang="fr-FR" sz="1200" dirty="0" err="1" smtClean="0"/>
              <a:t>Tailored</a:t>
            </a:r>
            <a:endParaRPr lang="fr-FR" sz="1200" dirty="0" smtClean="0"/>
          </a:p>
          <a:p>
            <a:pPr marL="0" indent="0">
              <a:buNone/>
            </a:pPr>
            <a:r>
              <a:rPr lang="fr-FR" sz="1200" dirty="0" err="1" smtClean="0"/>
              <a:t>Easy</a:t>
            </a:r>
            <a:r>
              <a:rPr lang="fr-FR" sz="1200" dirty="0" smtClean="0"/>
              <a:t> to </a:t>
            </a:r>
            <a:r>
              <a:rPr lang="fr-FR" sz="1200" dirty="0" err="1" smtClean="0"/>
              <a:t>read</a:t>
            </a:r>
            <a:endParaRPr lang="fr-FR" sz="1200" dirty="0" smtClean="0"/>
          </a:p>
          <a:p>
            <a:pPr marL="0" indent="0">
              <a:buNone/>
            </a:pPr>
            <a:r>
              <a:rPr lang="fr-FR" sz="1200" dirty="0" smtClean="0"/>
              <a:t>Trivial</a:t>
            </a:r>
          </a:p>
          <a:p>
            <a:pPr marL="0" indent="0">
              <a:buNone/>
            </a:pPr>
            <a:r>
              <a:rPr lang="fr-FR" sz="1200" dirty="0" err="1" smtClean="0"/>
              <a:t>Legal</a:t>
            </a:r>
            <a:r>
              <a:rPr lang="fr-FR" sz="1200" dirty="0" smtClean="0"/>
              <a:t> </a:t>
            </a:r>
            <a:r>
              <a:rPr lang="fr-FR" sz="1200" dirty="0" err="1" smtClean="0"/>
              <a:t>with</a:t>
            </a:r>
            <a:r>
              <a:rPr lang="fr-FR" sz="1200" dirty="0" smtClean="0"/>
              <a:t> </a:t>
            </a:r>
            <a:r>
              <a:rPr lang="fr-FR" sz="1200" dirty="0" err="1" smtClean="0"/>
              <a:t>fTag</a:t>
            </a:r>
            <a:endParaRPr lang="fr-FR" sz="1200" dirty="0" smtClean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06997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sz="1200" dirty="0" smtClean="0"/>
              <a:t>Limited </a:t>
            </a:r>
            <a:r>
              <a:rPr lang="fr-FR" sz="1200" dirty="0" err="1" smtClean="0"/>
              <a:t>space</a:t>
            </a:r>
            <a:r>
              <a:rPr lang="fr-FR" sz="1200" dirty="0" smtClean="0"/>
              <a:t> on pack</a:t>
            </a:r>
          </a:p>
          <a:p>
            <a:pPr marL="0" indent="0">
              <a:buNone/>
            </a:pPr>
            <a:r>
              <a:rPr lang="fr-FR" sz="1200" dirty="0" smtClean="0"/>
              <a:t>Few </a:t>
            </a:r>
            <a:r>
              <a:rPr lang="fr-FR" sz="1200" dirty="0" err="1" smtClean="0"/>
              <a:t>languages</a:t>
            </a:r>
            <a:endParaRPr lang="fr-FR" sz="1200" dirty="0" smtClean="0"/>
          </a:p>
          <a:p>
            <a:pPr marL="0" indent="0">
              <a:buNone/>
            </a:pPr>
            <a:r>
              <a:rPr lang="fr-FR" sz="1200" dirty="0" err="1" smtClean="0"/>
              <a:t>Generic</a:t>
            </a:r>
            <a:endParaRPr lang="fr-FR" sz="1200" dirty="0" smtClean="0"/>
          </a:p>
          <a:p>
            <a:pPr marL="0" indent="0">
              <a:buNone/>
            </a:pPr>
            <a:r>
              <a:rPr lang="fr-FR" sz="1200" dirty="0" smtClean="0"/>
              <a:t>Hard to </a:t>
            </a:r>
            <a:r>
              <a:rPr lang="fr-FR" sz="1200" dirty="0" err="1" smtClean="0"/>
              <a:t>read</a:t>
            </a:r>
            <a:endParaRPr lang="fr-FR" sz="1200" dirty="0" smtClean="0"/>
          </a:p>
          <a:p>
            <a:pPr marL="0" indent="0">
              <a:buNone/>
            </a:pPr>
            <a:r>
              <a:rPr lang="fr-FR" sz="1200" dirty="0" err="1" smtClean="0"/>
              <a:t>Complex</a:t>
            </a:r>
            <a:endParaRPr lang="fr-FR" sz="1200" dirty="0" smtClean="0"/>
          </a:p>
          <a:p>
            <a:pPr marL="0" indent="0">
              <a:buNone/>
            </a:pPr>
            <a:r>
              <a:rPr lang="fr-FR" sz="1200" dirty="0" err="1" smtClean="0"/>
              <a:t>Legal</a:t>
            </a:r>
            <a:endParaRPr lang="en-US" sz="1200" dirty="0" smtClean="0"/>
          </a:p>
          <a:p>
            <a:endParaRPr lang="fr-FR" dirty="0" smtClean="0"/>
          </a:p>
          <a:p>
            <a:pPr marL="0" indent="0">
              <a:buNone/>
            </a:pPr>
            <a:r>
              <a:rPr lang="fr-FR" sz="1200" dirty="0" err="1" smtClean="0"/>
              <a:t>Unlimited</a:t>
            </a:r>
            <a:r>
              <a:rPr lang="fr-FR" sz="1200" dirty="0" smtClean="0"/>
              <a:t> </a:t>
            </a:r>
            <a:r>
              <a:rPr lang="fr-FR" sz="1200" dirty="0" err="1" smtClean="0"/>
              <a:t>space</a:t>
            </a:r>
            <a:r>
              <a:rPr lang="fr-FR" sz="1200" dirty="0" smtClean="0"/>
              <a:t> on mobile</a:t>
            </a:r>
          </a:p>
          <a:p>
            <a:pPr marL="0" indent="0">
              <a:buNone/>
            </a:pPr>
            <a:r>
              <a:rPr lang="fr-FR" sz="1200" dirty="0" err="1" smtClean="0"/>
              <a:t>Unlimited</a:t>
            </a:r>
            <a:r>
              <a:rPr lang="fr-FR" sz="1200" dirty="0" smtClean="0"/>
              <a:t> </a:t>
            </a:r>
            <a:r>
              <a:rPr lang="fr-FR" sz="1200" dirty="0" err="1" smtClean="0"/>
              <a:t>languages</a:t>
            </a:r>
            <a:endParaRPr lang="fr-FR" sz="1200" dirty="0" smtClean="0"/>
          </a:p>
          <a:p>
            <a:pPr marL="0" indent="0">
              <a:buNone/>
            </a:pPr>
            <a:r>
              <a:rPr lang="fr-FR" sz="1200" dirty="0" err="1" smtClean="0"/>
              <a:t>Tailored</a:t>
            </a:r>
            <a:endParaRPr lang="fr-FR" sz="1200" dirty="0" smtClean="0"/>
          </a:p>
          <a:p>
            <a:pPr marL="0" indent="0">
              <a:buNone/>
            </a:pPr>
            <a:r>
              <a:rPr lang="fr-FR" sz="1200" dirty="0" err="1" smtClean="0"/>
              <a:t>Easy</a:t>
            </a:r>
            <a:r>
              <a:rPr lang="fr-FR" sz="1200" dirty="0" smtClean="0"/>
              <a:t> to </a:t>
            </a:r>
            <a:r>
              <a:rPr lang="fr-FR" sz="1200" dirty="0" err="1" smtClean="0"/>
              <a:t>read</a:t>
            </a:r>
            <a:endParaRPr lang="fr-FR" sz="1200" dirty="0" smtClean="0"/>
          </a:p>
          <a:p>
            <a:pPr marL="0" indent="0">
              <a:buNone/>
            </a:pPr>
            <a:r>
              <a:rPr lang="fr-FR" sz="1200" dirty="0" smtClean="0"/>
              <a:t>Trivial</a:t>
            </a:r>
          </a:p>
          <a:p>
            <a:pPr marL="0" indent="0">
              <a:buNone/>
            </a:pPr>
            <a:r>
              <a:rPr lang="fr-FR" sz="1200" dirty="0" err="1" smtClean="0"/>
              <a:t>Legal</a:t>
            </a:r>
            <a:r>
              <a:rPr lang="fr-FR" sz="1200" dirty="0" smtClean="0"/>
              <a:t> </a:t>
            </a:r>
            <a:r>
              <a:rPr lang="fr-FR" sz="1200" dirty="0" err="1" smtClean="0"/>
              <a:t>with</a:t>
            </a:r>
            <a:r>
              <a:rPr lang="fr-FR" sz="1200" dirty="0" smtClean="0"/>
              <a:t> </a:t>
            </a:r>
            <a:r>
              <a:rPr lang="fr-FR" sz="1200" dirty="0" err="1" smtClean="0"/>
              <a:t>fTag</a:t>
            </a:r>
            <a:endParaRPr lang="fr-FR" sz="1200" dirty="0" smtClean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40043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ISO, W3C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E57C9-92A7-4417-A233-FC753F8BD2F7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2962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3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9" y="1200150"/>
            <a:ext cx="3391456" cy="33940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0" name="Picture 9" descr="noelGS1-EN[1]_shape_00086.emf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1" name="Content Placeholder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9" y="1200150"/>
            <a:ext cx="3391456" cy="3394075"/>
          </a:xfrm>
          <a:prstGeom prst="rect">
            <a:avLst/>
          </a:prstGeom>
        </p:spPr>
      </p:pic>
      <p:grpSp>
        <p:nvGrpSpPr>
          <p:cNvPr id="12" name="Groupe 11"/>
          <p:cNvGrpSpPr/>
          <p:nvPr userDrawn="1"/>
        </p:nvGrpSpPr>
        <p:grpSpPr>
          <a:xfrm>
            <a:off x="7772400" y="4676831"/>
            <a:ext cx="1037029" cy="461665"/>
            <a:chOff x="5361766" y="485538"/>
            <a:chExt cx="2104342" cy="936811"/>
          </a:xfrm>
        </p:grpSpPr>
        <p:sp>
          <p:nvSpPr>
            <p:cNvPr id="13" name="ZoneTexte 12"/>
            <p:cNvSpPr txBox="1"/>
            <p:nvPr userDrawn="1"/>
          </p:nvSpPr>
          <p:spPr>
            <a:xfrm>
              <a:off x="6026149" y="485538"/>
              <a:ext cx="1439959" cy="9368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 err="1">
                  <a:solidFill>
                    <a:srgbClr val="6D6D6D"/>
                  </a:solidFill>
                </a:rPr>
                <a:t>fTag</a:t>
              </a:r>
              <a:endParaRPr lang="en-US" b="1" dirty="0">
                <a:solidFill>
                  <a:srgbClr val="6D6D6D"/>
                </a:solidFill>
              </a:endParaRPr>
            </a:p>
          </p:txBody>
        </p:sp>
        <p:pic>
          <p:nvPicPr>
            <p:cNvPr id="14" name="Image 13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1766" y="573751"/>
              <a:ext cx="664384" cy="65457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0" name="Content Placeholder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9" y="1200150"/>
            <a:ext cx="3391456" cy="3394075"/>
          </a:xfrm>
          <a:prstGeom prst="rect">
            <a:avLst/>
          </a:prstGeom>
        </p:spPr>
      </p:pic>
      <p:grpSp>
        <p:nvGrpSpPr>
          <p:cNvPr id="11" name="Groupe 10"/>
          <p:cNvGrpSpPr/>
          <p:nvPr userDrawn="1"/>
        </p:nvGrpSpPr>
        <p:grpSpPr>
          <a:xfrm>
            <a:off x="7772400" y="4676831"/>
            <a:ext cx="1037029" cy="461665"/>
            <a:chOff x="5361766" y="485538"/>
            <a:chExt cx="2104342" cy="936811"/>
          </a:xfrm>
        </p:grpSpPr>
        <p:sp>
          <p:nvSpPr>
            <p:cNvPr id="12" name="ZoneTexte 11"/>
            <p:cNvSpPr txBox="1"/>
            <p:nvPr userDrawn="1"/>
          </p:nvSpPr>
          <p:spPr>
            <a:xfrm>
              <a:off x="6026149" y="485538"/>
              <a:ext cx="1439959" cy="9368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 err="1">
                  <a:solidFill>
                    <a:srgbClr val="6D6D6D"/>
                  </a:solidFill>
                </a:rPr>
                <a:t>fTag</a:t>
              </a:r>
              <a:endParaRPr lang="en-US" b="1" dirty="0">
                <a:solidFill>
                  <a:srgbClr val="6D6D6D"/>
                </a:solidFill>
              </a:endParaRPr>
            </a:p>
          </p:txBody>
        </p:sp>
        <p:pic>
          <p:nvPicPr>
            <p:cNvPr id="13" name="Image 1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1766" y="573751"/>
              <a:ext cx="664384" cy="65457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0" name="Content Placeholder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9" y="1200150"/>
            <a:ext cx="3391456" cy="3394075"/>
          </a:xfrm>
          <a:prstGeom prst="rect">
            <a:avLst/>
          </a:prstGeom>
        </p:spPr>
      </p:pic>
      <p:grpSp>
        <p:nvGrpSpPr>
          <p:cNvPr id="11" name="Groupe 10"/>
          <p:cNvGrpSpPr/>
          <p:nvPr userDrawn="1"/>
        </p:nvGrpSpPr>
        <p:grpSpPr>
          <a:xfrm>
            <a:off x="7772400" y="4676831"/>
            <a:ext cx="1037029" cy="461665"/>
            <a:chOff x="5361766" y="485538"/>
            <a:chExt cx="2104342" cy="936811"/>
          </a:xfrm>
        </p:grpSpPr>
        <p:sp>
          <p:nvSpPr>
            <p:cNvPr id="12" name="ZoneTexte 11"/>
            <p:cNvSpPr txBox="1"/>
            <p:nvPr userDrawn="1"/>
          </p:nvSpPr>
          <p:spPr>
            <a:xfrm>
              <a:off x="6026149" y="485538"/>
              <a:ext cx="1439959" cy="9368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 err="1">
                  <a:solidFill>
                    <a:srgbClr val="6D6D6D"/>
                  </a:solidFill>
                </a:rPr>
                <a:t>fTag</a:t>
              </a:r>
              <a:endParaRPr lang="en-US" b="1" dirty="0">
                <a:solidFill>
                  <a:srgbClr val="6D6D6D"/>
                </a:solidFill>
              </a:endParaRPr>
            </a:p>
          </p:txBody>
        </p:sp>
        <p:pic>
          <p:nvPicPr>
            <p:cNvPr id="13" name="Image 1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1766" y="573751"/>
              <a:ext cx="664384" cy="65457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6/16/2017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3"/>
          </p:nvPr>
        </p:nvSpPr>
        <p:spPr>
          <a:xfrm>
            <a:off x="0" y="1733550"/>
            <a:ext cx="2895600" cy="25146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/>
          </p:nvPr>
        </p:nvSpPr>
        <p:spPr>
          <a:xfrm>
            <a:off x="3124200" y="1733550"/>
            <a:ext cx="2895600" cy="251460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15"/>
          </p:nvPr>
        </p:nvSpPr>
        <p:spPr>
          <a:xfrm>
            <a:off x="6248400" y="1733550"/>
            <a:ext cx="2895600" cy="25146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12" name="Content Placeholder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9" y="1200150"/>
            <a:ext cx="3391456" cy="33940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0" y="4549500"/>
            <a:ext cx="9144000" cy="594000"/>
          </a:xfrm>
          <a:prstGeom prst="rect">
            <a:avLst/>
          </a:prstGeom>
          <a:solidFill>
            <a:schemeClr val="bg2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107504" y="195487"/>
            <a:ext cx="2592288" cy="44644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fr-FR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2774032" y="1253207"/>
            <a:ext cx="6118448" cy="958503"/>
          </a:xfrm>
        </p:spPr>
        <p:txBody>
          <a:bodyPr>
            <a:normAutofit/>
          </a:bodyPr>
          <a:lstStyle>
            <a:lvl1pPr algn="ctr">
              <a:defRPr sz="3800"/>
            </a:lvl1pPr>
          </a:lstStyle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2771800" y="2283718"/>
            <a:ext cx="6120680" cy="2376264"/>
          </a:xfrm>
        </p:spPr>
        <p:txBody>
          <a:bodyPr>
            <a:normAutofit/>
          </a:bodyPr>
          <a:lstStyle>
            <a:lvl1pPr marL="0" indent="0" algn="ctr">
              <a:buNone/>
              <a:defRPr sz="2400" b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fr-FR" dirty="0"/>
          </a:p>
        </p:txBody>
      </p:sp>
      <p:pic>
        <p:nvPicPr>
          <p:cNvPr id="18" name="Picture 3" descr="C:\Documents and Settings\Laurent T.LAURENT-11A161F\Bureau\Interquest_logob.em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587974"/>
            <a:ext cx="577309" cy="529200"/>
          </a:xfrm>
          <a:prstGeom prst="rect">
            <a:avLst/>
          </a:prstGeom>
          <a:noFill/>
        </p:spPr>
      </p:pic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DEE1447-79D5-4218-BDB6-C26CD086C9C7}" type="datetimeFigureOut">
              <a:rPr lang="fr-FR" smtClean="0"/>
              <a:pPr/>
              <a:t>16/06/2017</a:t>
            </a:fld>
            <a:endParaRPr lang="fr-FR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AE5BB72-3B92-475E-9EF6-91066BF9684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4" name="Footer Placeholder 4"/>
          <p:cNvSpPr txBox="1">
            <a:spLocks/>
          </p:cNvSpPr>
          <p:nvPr userDrawn="1"/>
        </p:nvSpPr>
        <p:spPr>
          <a:xfrm>
            <a:off x="899592" y="4731990"/>
            <a:ext cx="6336704" cy="36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z="15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Forum 2014 de l’impression numérique et de la communication </a:t>
            </a:r>
            <a:r>
              <a:rPr kumimoji="0" lang="fr-FR" sz="15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multicanal</a:t>
            </a:r>
            <a:endParaRPr kumimoji="0" lang="fr-FR" sz="15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1" name="Picture 10" descr="noelGS1-EN[1]_shape_00086.em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  <p:pic>
        <p:nvPicPr>
          <p:cNvPr id="10" name="Content Placeholder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9" y="1200150"/>
            <a:ext cx="3391456" cy="3394075"/>
          </a:xfrm>
          <a:prstGeom prst="rect">
            <a:avLst/>
          </a:prstGeom>
        </p:spPr>
      </p:pic>
      <p:grpSp>
        <p:nvGrpSpPr>
          <p:cNvPr id="13" name="Groupe 12"/>
          <p:cNvGrpSpPr/>
          <p:nvPr userDrawn="1"/>
        </p:nvGrpSpPr>
        <p:grpSpPr>
          <a:xfrm>
            <a:off x="7772400" y="4676831"/>
            <a:ext cx="1037029" cy="461665"/>
            <a:chOff x="5361766" y="485538"/>
            <a:chExt cx="2104342" cy="936811"/>
          </a:xfrm>
        </p:grpSpPr>
        <p:sp>
          <p:nvSpPr>
            <p:cNvPr id="14" name="ZoneTexte 13"/>
            <p:cNvSpPr txBox="1"/>
            <p:nvPr userDrawn="1"/>
          </p:nvSpPr>
          <p:spPr>
            <a:xfrm>
              <a:off x="6026149" y="485538"/>
              <a:ext cx="1439959" cy="9368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 err="1">
                  <a:solidFill>
                    <a:srgbClr val="6D6D6D"/>
                  </a:solidFill>
                </a:rPr>
                <a:t>fTag</a:t>
              </a:r>
              <a:endParaRPr lang="en-US" b="1" dirty="0">
                <a:solidFill>
                  <a:srgbClr val="6D6D6D"/>
                </a:solidFill>
              </a:endParaRPr>
            </a:p>
          </p:txBody>
        </p:sp>
        <p:pic>
          <p:nvPicPr>
            <p:cNvPr id="15" name="Image 14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1766" y="573751"/>
              <a:ext cx="664384" cy="654570"/>
            </a:xfrm>
            <a:prstGeom prst="rect">
              <a:avLst/>
            </a:prstGeom>
          </p:spPr>
        </p:pic>
      </p:grp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586558" y="205979"/>
            <a:ext cx="6414442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6" name="Imag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14" y="588775"/>
            <a:ext cx="532445" cy="18794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00" y="209550"/>
            <a:ext cx="1247000" cy="44793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0" name="Picture 9" descr="noelGS1-EN[1]_shape_00086.em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  <p:pic>
        <p:nvPicPr>
          <p:cNvPr id="11" name="Content Placeholder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9" y="1200150"/>
            <a:ext cx="3391456" cy="3394075"/>
          </a:xfrm>
          <a:prstGeom prst="rect">
            <a:avLst/>
          </a:prstGeom>
        </p:spPr>
      </p:pic>
      <p:grpSp>
        <p:nvGrpSpPr>
          <p:cNvPr id="13" name="Groupe 12"/>
          <p:cNvGrpSpPr/>
          <p:nvPr userDrawn="1"/>
        </p:nvGrpSpPr>
        <p:grpSpPr>
          <a:xfrm>
            <a:off x="7772400" y="4676831"/>
            <a:ext cx="1037029" cy="461665"/>
            <a:chOff x="5361766" y="485538"/>
            <a:chExt cx="2104342" cy="936811"/>
          </a:xfrm>
        </p:grpSpPr>
        <p:sp>
          <p:nvSpPr>
            <p:cNvPr id="14" name="ZoneTexte 13"/>
            <p:cNvSpPr txBox="1"/>
            <p:nvPr userDrawn="1"/>
          </p:nvSpPr>
          <p:spPr>
            <a:xfrm>
              <a:off x="6026149" y="485538"/>
              <a:ext cx="1439959" cy="9368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 err="1">
                  <a:solidFill>
                    <a:srgbClr val="6D6D6D"/>
                  </a:solidFill>
                </a:rPr>
                <a:t>fTag</a:t>
              </a:r>
              <a:endParaRPr lang="en-US" b="1" dirty="0">
                <a:solidFill>
                  <a:srgbClr val="6D6D6D"/>
                </a:solidFill>
              </a:endParaRPr>
            </a:p>
          </p:txBody>
        </p:sp>
        <p:pic>
          <p:nvPicPr>
            <p:cNvPr id="15" name="Image 14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1766" y="573751"/>
              <a:ext cx="664384" cy="654570"/>
            </a:xfrm>
            <a:prstGeom prst="rect">
              <a:avLst/>
            </a:prstGeom>
          </p:spPr>
        </p:pic>
      </p:grpSp>
      <p:sp>
        <p:nvSpPr>
          <p:cNvPr id="16" name="Title Placeholder 1"/>
          <p:cNvSpPr txBox="1">
            <a:spLocks/>
          </p:cNvSpPr>
          <p:nvPr userDrawn="1"/>
        </p:nvSpPr>
        <p:spPr>
          <a:xfrm>
            <a:off x="1586558" y="205979"/>
            <a:ext cx="6414442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3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20" name="Image 1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14" y="588775"/>
            <a:ext cx="532445" cy="187940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00" y="209550"/>
            <a:ext cx="1247000" cy="44793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2" name="Picture 11" descr="noelGS1-EN[1]_shape_00086.em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  <p:pic>
        <p:nvPicPr>
          <p:cNvPr id="13" name="Content Placeholder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9" y="1200150"/>
            <a:ext cx="3391456" cy="3394075"/>
          </a:xfrm>
          <a:prstGeom prst="rect">
            <a:avLst/>
          </a:prstGeom>
        </p:spPr>
      </p:pic>
      <p:grpSp>
        <p:nvGrpSpPr>
          <p:cNvPr id="11" name="Groupe 10"/>
          <p:cNvGrpSpPr/>
          <p:nvPr userDrawn="1"/>
        </p:nvGrpSpPr>
        <p:grpSpPr>
          <a:xfrm>
            <a:off x="7772400" y="4676831"/>
            <a:ext cx="1037029" cy="461665"/>
            <a:chOff x="5361766" y="485538"/>
            <a:chExt cx="2104342" cy="936811"/>
          </a:xfrm>
        </p:grpSpPr>
        <p:sp>
          <p:nvSpPr>
            <p:cNvPr id="15" name="ZoneTexte 14"/>
            <p:cNvSpPr txBox="1"/>
            <p:nvPr userDrawn="1"/>
          </p:nvSpPr>
          <p:spPr>
            <a:xfrm>
              <a:off x="6026149" y="485538"/>
              <a:ext cx="1439959" cy="9368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 err="1">
                  <a:solidFill>
                    <a:srgbClr val="6D6D6D"/>
                  </a:solidFill>
                </a:rPr>
                <a:t>fTag</a:t>
              </a:r>
              <a:endParaRPr lang="en-US" b="1" dirty="0">
                <a:solidFill>
                  <a:srgbClr val="6D6D6D"/>
                </a:solidFill>
              </a:endParaRPr>
            </a:p>
          </p:txBody>
        </p:sp>
        <p:pic>
          <p:nvPicPr>
            <p:cNvPr id="16" name="Image 15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1766" y="573751"/>
              <a:ext cx="664384" cy="654570"/>
            </a:xfrm>
            <a:prstGeom prst="rect">
              <a:avLst/>
            </a:prstGeom>
          </p:spPr>
        </p:pic>
      </p:grpSp>
      <p:pic>
        <p:nvPicPr>
          <p:cNvPr id="17" name="Image 1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86260"/>
            <a:ext cx="1434158" cy="42164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grpSp>
        <p:nvGrpSpPr>
          <p:cNvPr id="10" name="Groupe 9"/>
          <p:cNvGrpSpPr/>
          <p:nvPr userDrawn="1"/>
        </p:nvGrpSpPr>
        <p:grpSpPr>
          <a:xfrm>
            <a:off x="7772400" y="4676831"/>
            <a:ext cx="1037029" cy="461665"/>
            <a:chOff x="5361766" y="485538"/>
            <a:chExt cx="2104342" cy="936811"/>
          </a:xfrm>
        </p:grpSpPr>
        <p:sp>
          <p:nvSpPr>
            <p:cNvPr id="11" name="ZoneTexte 10"/>
            <p:cNvSpPr txBox="1"/>
            <p:nvPr userDrawn="1"/>
          </p:nvSpPr>
          <p:spPr>
            <a:xfrm>
              <a:off x="6026149" y="485538"/>
              <a:ext cx="1439959" cy="9368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 err="1">
                  <a:solidFill>
                    <a:srgbClr val="6D6D6D"/>
                  </a:solidFill>
                </a:rPr>
                <a:t>fTag</a:t>
              </a:r>
              <a:endParaRPr lang="en-US" b="1" dirty="0">
                <a:solidFill>
                  <a:srgbClr val="6D6D6D"/>
                </a:solidFill>
              </a:endParaRPr>
            </a:p>
          </p:txBody>
        </p:sp>
        <p:pic>
          <p:nvPicPr>
            <p:cNvPr id="12" name="Image 11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1766" y="573751"/>
              <a:ext cx="664384" cy="654570"/>
            </a:xfrm>
            <a:prstGeom prst="rect">
              <a:avLst/>
            </a:prstGeom>
          </p:spPr>
        </p:pic>
      </p:grpSp>
      <p:pic>
        <p:nvPicPr>
          <p:cNvPr id="14" name="Imag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86260"/>
            <a:ext cx="1434158" cy="42164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6558" y="205979"/>
            <a:ext cx="6414442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6/16/2017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3" name="Content Placeholder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9" y="1200150"/>
            <a:ext cx="3391456" cy="3394075"/>
          </a:xfrm>
          <a:prstGeom prst="rect">
            <a:avLst/>
          </a:prstGeom>
        </p:spPr>
      </p:pic>
      <p:grpSp>
        <p:nvGrpSpPr>
          <p:cNvPr id="14" name="Groupe 13"/>
          <p:cNvGrpSpPr/>
          <p:nvPr userDrawn="1"/>
        </p:nvGrpSpPr>
        <p:grpSpPr>
          <a:xfrm>
            <a:off x="7772400" y="4676831"/>
            <a:ext cx="1037029" cy="461665"/>
            <a:chOff x="5361766" y="485538"/>
            <a:chExt cx="2104342" cy="936811"/>
          </a:xfrm>
        </p:grpSpPr>
        <p:sp>
          <p:nvSpPr>
            <p:cNvPr id="15" name="ZoneTexte 14"/>
            <p:cNvSpPr txBox="1"/>
            <p:nvPr userDrawn="1"/>
          </p:nvSpPr>
          <p:spPr>
            <a:xfrm>
              <a:off x="6026149" y="485538"/>
              <a:ext cx="1439959" cy="9368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 err="1">
                  <a:solidFill>
                    <a:srgbClr val="6D6D6D"/>
                  </a:solidFill>
                </a:rPr>
                <a:t>fTag</a:t>
              </a:r>
              <a:endParaRPr lang="en-US" b="1" dirty="0">
                <a:solidFill>
                  <a:srgbClr val="6D6D6D"/>
                </a:solidFill>
              </a:endParaRPr>
            </a:p>
          </p:txBody>
        </p:sp>
        <p:pic>
          <p:nvPicPr>
            <p:cNvPr id="16" name="Image 1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1766" y="573751"/>
              <a:ext cx="664384" cy="654570"/>
            </a:xfrm>
            <a:prstGeom prst="rect">
              <a:avLst/>
            </a:prstGeom>
          </p:spPr>
        </p:pic>
      </p:grpSp>
      <p:pic>
        <p:nvPicPr>
          <p:cNvPr id="18" name="Image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86260"/>
            <a:ext cx="1434158" cy="42164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9" name="Content Placeholder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9" y="1200150"/>
            <a:ext cx="3391456" cy="3394075"/>
          </a:xfrm>
          <a:prstGeom prst="rect">
            <a:avLst/>
          </a:prstGeom>
        </p:spPr>
      </p:pic>
      <p:grpSp>
        <p:nvGrpSpPr>
          <p:cNvPr id="10" name="Groupe 9"/>
          <p:cNvGrpSpPr/>
          <p:nvPr userDrawn="1"/>
        </p:nvGrpSpPr>
        <p:grpSpPr>
          <a:xfrm>
            <a:off x="7772400" y="4676831"/>
            <a:ext cx="1037029" cy="461665"/>
            <a:chOff x="5361766" y="485538"/>
            <a:chExt cx="2104342" cy="936811"/>
          </a:xfrm>
        </p:grpSpPr>
        <p:sp>
          <p:nvSpPr>
            <p:cNvPr id="11" name="ZoneTexte 10"/>
            <p:cNvSpPr txBox="1"/>
            <p:nvPr userDrawn="1"/>
          </p:nvSpPr>
          <p:spPr>
            <a:xfrm>
              <a:off x="6026149" y="485538"/>
              <a:ext cx="1439959" cy="9368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 err="1">
                  <a:solidFill>
                    <a:srgbClr val="6D6D6D"/>
                  </a:solidFill>
                </a:rPr>
                <a:t>fTag</a:t>
              </a:r>
              <a:endParaRPr lang="en-US" b="1" dirty="0">
                <a:solidFill>
                  <a:srgbClr val="6D6D6D"/>
                </a:solidFill>
              </a:endParaRPr>
            </a:p>
          </p:txBody>
        </p:sp>
        <p:pic>
          <p:nvPicPr>
            <p:cNvPr id="12" name="Image 11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1766" y="573751"/>
              <a:ext cx="664384" cy="654570"/>
            </a:xfrm>
            <a:prstGeom prst="rect">
              <a:avLst/>
            </a:prstGeom>
          </p:spPr>
        </p:pic>
      </p:grpSp>
      <p:pic>
        <p:nvPicPr>
          <p:cNvPr id="14" name="Imag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86260"/>
            <a:ext cx="1434158" cy="42164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6/16/2017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grpSp>
        <p:nvGrpSpPr>
          <p:cNvPr id="9" name="Groupe 8"/>
          <p:cNvGrpSpPr/>
          <p:nvPr userDrawn="1"/>
        </p:nvGrpSpPr>
        <p:grpSpPr>
          <a:xfrm>
            <a:off x="7772400" y="4676831"/>
            <a:ext cx="1037029" cy="461665"/>
            <a:chOff x="5361766" y="485538"/>
            <a:chExt cx="2104342" cy="936811"/>
          </a:xfrm>
        </p:grpSpPr>
        <p:sp>
          <p:nvSpPr>
            <p:cNvPr id="10" name="ZoneTexte 9"/>
            <p:cNvSpPr txBox="1"/>
            <p:nvPr userDrawn="1"/>
          </p:nvSpPr>
          <p:spPr>
            <a:xfrm>
              <a:off x="6026149" y="485538"/>
              <a:ext cx="1439959" cy="9368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 err="1">
                  <a:solidFill>
                    <a:srgbClr val="6D6D6D"/>
                  </a:solidFill>
                </a:rPr>
                <a:t>fTag</a:t>
              </a:r>
              <a:endParaRPr lang="en-US" b="1" dirty="0">
                <a:solidFill>
                  <a:srgbClr val="6D6D6D"/>
                </a:solidFill>
              </a:endParaRPr>
            </a:p>
          </p:txBody>
        </p:sp>
        <p:pic>
          <p:nvPicPr>
            <p:cNvPr id="11" name="Image 10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1766" y="573751"/>
              <a:ext cx="664384" cy="654570"/>
            </a:xfrm>
            <a:prstGeom prst="rect">
              <a:avLst/>
            </a:prstGeom>
          </p:spPr>
        </p:pic>
      </p:grp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86260"/>
            <a:ext cx="1434158" cy="42164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1" name="Content Placeholder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9" y="1200150"/>
            <a:ext cx="3391456" cy="3394075"/>
          </a:xfrm>
          <a:prstGeom prst="rect">
            <a:avLst/>
          </a:prstGeom>
        </p:spPr>
      </p:pic>
      <p:grpSp>
        <p:nvGrpSpPr>
          <p:cNvPr id="12" name="Groupe 11"/>
          <p:cNvGrpSpPr/>
          <p:nvPr userDrawn="1"/>
        </p:nvGrpSpPr>
        <p:grpSpPr>
          <a:xfrm>
            <a:off x="7772400" y="4676831"/>
            <a:ext cx="1037029" cy="461665"/>
            <a:chOff x="5361766" y="485538"/>
            <a:chExt cx="2104342" cy="936811"/>
          </a:xfrm>
        </p:grpSpPr>
        <p:sp>
          <p:nvSpPr>
            <p:cNvPr id="13" name="ZoneTexte 12"/>
            <p:cNvSpPr txBox="1"/>
            <p:nvPr userDrawn="1"/>
          </p:nvSpPr>
          <p:spPr>
            <a:xfrm>
              <a:off x="6026149" y="485538"/>
              <a:ext cx="1439959" cy="9368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 err="1">
                  <a:solidFill>
                    <a:srgbClr val="6D6D6D"/>
                  </a:solidFill>
                </a:rPr>
                <a:t>fTag</a:t>
              </a:r>
              <a:endParaRPr lang="en-US" b="1" dirty="0">
                <a:solidFill>
                  <a:srgbClr val="6D6D6D"/>
                </a:solidFill>
              </a:endParaRPr>
            </a:p>
          </p:txBody>
        </p:sp>
        <p:pic>
          <p:nvPicPr>
            <p:cNvPr id="14" name="Image 13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1766" y="573751"/>
              <a:ext cx="664384" cy="65457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gradFill flip="none" rotWithShape="1">
          <a:gsLst>
            <a:gs pos="50000">
              <a:schemeClr val="bg1"/>
            </a:gs>
            <a:gs pos="100000">
              <a:schemeClr val="bg1">
                <a:lumMod val="85000"/>
              </a:schemeClr>
            </a:gs>
            <a:gs pos="87000">
              <a:srgbClr val="ECECEC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86558" y="205979"/>
            <a:ext cx="6414442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3" r:id="rId14"/>
  </p:sldLayoutIdLst>
  <p:txStyles>
    <p:titleStyle>
      <a:lvl1pPr algn="r" defTabSz="914400" rtl="0" eaLnBrk="1" latinLnBrk="0" hangingPunct="1">
        <a:spcBef>
          <a:spcPct val="0"/>
        </a:spcBef>
        <a:buNone/>
        <a:defRPr sz="23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emf"/><Relationship Id="rId3" Type="http://schemas.openxmlformats.org/officeDocument/2006/relationships/image" Target="../media/image8.emf"/><Relationship Id="rId7" Type="http://schemas.openxmlformats.org/officeDocument/2006/relationships/image" Target="../media/image11.emf"/><Relationship Id="rId12" Type="http://schemas.openxmlformats.org/officeDocument/2006/relationships/image" Target="../media/image1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emf"/><Relationship Id="rId11" Type="http://schemas.openxmlformats.org/officeDocument/2006/relationships/image" Target="../media/image15.emf"/><Relationship Id="rId5" Type="http://schemas.openxmlformats.org/officeDocument/2006/relationships/image" Target="../media/image10.emf"/><Relationship Id="rId10" Type="http://schemas.openxmlformats.org/officeDocument/2006/relationships/image" Target="../media/image14.emf"/><Relationship Id="rId4" Type="http://schemas.openxmlformats.org/officeDocument/2006/relationships/image" Target="../media/image9.emf"/><Relationship Id="rId9" Type="http://schemas.openxmlformats.org/officeDocument/2006/relationships/image" Target="../media/image13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slideLayout" Target="../slideLayouts/slideLayout4.xml"/><Relationship Id="rId7" Type="http://schemas.openxmlformats.org/officeDocument/2006/relationships/hyperlink" Target="https://youtu.be/dtxu1AOhVlI#bel" TargetMode="Externa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hyperlink" Target="fTag%20-%20food%20Allergies.mpeg" TargetMode="External"/><Relationship Id="rId11" Type="http://schemas.openxmlformats.org/officeDocument/2006/relationships/image" Target="../media/image29.png"/><Relationship Id="rId5" Type="http://schemas.openxmlformats.org/officeDocument/2006/relationships/image" Target="../media/image3.emf"/><Relationship Id="rId10" Type="http://schemas.openxmlformats.org/officeDocument/2006/relationships/image" Target="../media/image5.emf"/><Relationship Id="rId4" Type="http://schemas.openxmlformats.org/officeDocument/2006/relationships/notesSlide" Target="../notesSlides/notesSlide10.xml"/><Relationship Id="rId9" Type="http://schemas.openxmlformats.org/officeDocument/2006/relationships/hyperlink" Target="http://ft.ag/doc/201611EmballagesMag60.pdf#bel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emf"/><Relationship Id="rId3" Type="http://schemas.openxmlformats.org/officeDocument/2006/relationships/image" Target="../media/image8.emf"/><Relationship Id="rId7" Type="http://schemas.openxmlformats.org/officeDocument/2006/relationships/image" Target="../media/image11.emf"/><Relationship Id="rId12" Type="http://schemas.openxmlformats.org/officeDocument/2006/relationships/image" Target="../media/image1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emf"/><Relationship Id="rId11" Type="http://schemas.openxmlformats.org/officeDocument/2006/relationships/image" Target="../media/image15.emf"/><Relationship Id="rId5" Type="http://schemas.openxmlformats.org/officeDocument/2006/relationships/image" Target="../media/image10.emf"/><Relationship Id="rId10" Type="http://schemas.openxmlformats.org/officeDocument/2006/relationships/image" Target="../media/image14.emf"/><Relationship Id="rId4" Type="http://schemas.openxmlformats.org/officeDocument/2006/relationships/image" Target="../media/image9.emf"/><Relationship Id="rId9" Type="http://schemas.openxmlformats.org/officeDocument/2006/relationships/image" Target="../media/image13.emf"/><Relationship Id="rId14" Type="http://schemas.openxmlformats.org/officeDocument/2006/relationships/image" Target="../media/image3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9.emf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20.emf"/><Relationship Id="rId9" Type="http://schemas.openxmlformats.org/officeDocument/2006/relationships/image" Target="../media/image1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35" y="1399688"/>
            <a:ext cx="1544566" cy="123925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>
            <a:lum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99378"/>
            <a:ext cx="9144000" cy="2944122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7400" y="784575"/>
            <a:ext cx="2088000" cy="3463575"/>
          </a:xfrm>
          <a:prstGeom prst="rect">
            <a:avLst/>
          </a:prstGeom>
        </p:spPr>
      </p:pic>
      <p:sp>
        <p:nvSpPr>
          <p:cNvPr id="29" name="Sous-titre 1"/>
          <p:cNvSpPr txBox="1">
            <a:spLocks/>
          </p:cNvSpPr>
          <p:nvPr/>
        </p:nvSpPr>
        <p:spPr>
          <a:xfrm>
            <a:off x="1371600" y="4670820"/>
            <a:ext cx="6400800" cy="43458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2017</a:t>
            </a:r>
            <a:r>
              <a:rPr lang="en-US" sz="2400" dirty="0"/>
              <a:t>, </a:t>
            </a:r>
            <a:r>
              <a:rPr lang="en-US" sz="2400" dirty="0" smtClean="0"/>
              <a:t>June 17th</a:t>
            </a:r>
            <a:endParaRPr lang="fr-FR" sz="2400" dirty="0"/>
          </a:p>
        </p:txBody>
      </p:sp>
      <p:sp>
        <p:nvSpPr>
          <p:cNvPr id="10" name="Sous-titre 1"/>
          <p:cNvSpPr txBox="1">
            <a:spLocks/>
          </p:cNvSpPr>
          <p:nvPr/>
        </p:nvSpPr>
        <p:spPr>
          <a:xfrm>
            <a:off x="2803298" y="343780"/>
            <a:ext cx="3783231" cy="11445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fr-FR" sz="3100" b="1" dirty="0">
              <a:solidFill>
                <a:srgbClr val="0D57A6"/>
              </a:solidFill>
            </a:endParaRPr>
          </a:p>
        </p:txBody>
      </p:sp>
      <p:sp>
        <p:nvSpPr>
          <p:cNvPr id="6" name="Titre 5"/>
          <p:cNvSpPr>
            <a:spLocks noGrp="1"/>
          </p:cNvSpPr>
          <p:nvPr>
            <p:ph type="ctrTitle"/>
          </p:nvPr>
        </p:nvSpPr>
        <p:spPr>
          <a:xfrm>
            <a:off x="304800" y="3145631"/>
            <a:ext cx="6705600" cy="1102519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/>
              <a:t>INTERACTIVE </a:t>
            </a:r>
            <a:r>
              <a:rPr lang="en-US" sz="3600" dirty="0"/>
              <a:t>PACKAGING</a:t>
            </a:r>
            <a:br>
              <a:rPr lang="en-US" sz="3600" dirty="0"/>
            </a:br>
            <a:r>
              <a:rPr lang="en-US" sz="3600" dirty="0"/>
              <a:t>Food &amp; Wellbeing</a:t>
            </a:r>
            <a:br>
              <a:rPr lang="en-US" sz="3600" dirty="0"/>
            </a:br>
            <a:r>
              <a:rPr lang="en-US" sz="2000" b="0" i="1" dirty="0"/>
              <a:t>How to create positive experiences to</a:t>
            </a:r>
            <a:br>
              <a:rPr lang="en-US" sz="2000" b="0" i="1" dirty="0"/>
            </a:br>
            <a:r>
              <a:rPr lang="en-US" sz="2000" b="0" i="1" dirty="0"/>
              <a:t>bring healthier life to people through food </a:t>
            </a:r>
            <a:r>
              <a:rPr lang="en-US" sz="2000" b="0" i="1" dirty="0" smtClean="0"/>
              <a:t>?</a:t>
            </a:r>
            <a:endParaRPr lang="fr-FR" sz="2000" b="0" dirty="0"/>
          </a:p>
        </p:txBody>
      </p:sp>
      <p:grpSp>
        <p:nvGrpSpPr>
          <p:cNvPr id="19" name="Groupe 18"/>
          <p:cNvGrpSpPr/>
          <p:nvPr/>
        </p:nvGrpSpPr>
        <p:grpSpPr>
          <a:xfrm>
            <a:off x="2475021" y="416064"/>
            <a:ext cx="1612295" cy="707886"/>
            <a:chOff x="5361770" y="1897729"/>
            <a:chExt cx="3839697" cy="1685835"/>
          </a:xfrm>
        </p:grpSpPr>
        <p:sp>
          <p:nvSpPr>
            <p:cNvPr id="20" name="ZoneTexte 19"/>
            <p:cNvSpPr txBox="1"/>
            <p:nvPr userDrawn="1"/>
          </p:nvSpPr>
          <p:spPr>
            <a:xfrm>
              <a:off x="6681872" y="1897729"/>
              <a:ext cx="2519595" cy="16858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4000" b="1" dirty="0" err="1">
                  <a:solidFill>
                    <a:srgbClr val="6D6D6D"/>
                  </a:solidFill>
                </a:rPr>
                <a:t>fTag</a:t>
              </a:r>
              <a:endParaRPr lang="en-US" sz="4000" b="1" dirty="0">
                <a:solidFill>
                  <a:srgbClr val="6D6D6D"/>
                </a:solidFill>
              </a:endParaRPr>
            </a:p>
          </p:txBody>
        </p:sp>
        <p:pic>
          <p:nvPicPr>
            <p:cNvPr id="21" name="Image 20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1770" y="2044063"/>
              <a:ext cx="1334637" cy="1314922"/>
            </a:xfrm>
            <a:prstGeom prst="rect">
              <a:avLst/>
            </a:prstGeom>
          </p:spPr>
        </p:pic>
      </p:grpSp>
      <p:pic>
        <p:nvPicPr>
          <p:cNvPr id="25" name="Imag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439" y="448393"/>
            <a:ext cx="3049761" cy="613487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070" y="1452319"/>
            <a:ext cx="3857130" cy="1133996"/>
          </a:xfrm>
          <a:prstGeom prst="rect">
            <a:avLst/>
          </a:prstGeom>
        </p:spPr>
      </p:pic>
      <p:sp>
        <p:nvSpPr>
          <p:cNvPr id="28" name="Titre 5"/>
          <p:cNvSpPr txBox="1">
            <a:spLocks/>
          </p:cNvSpPr>
          <p:nvPr/>
        </p:nvSpPr>
        <p:spPr>
          <a:xfrm>
            <a:off x="304800" y="3257550"/>
            <a:ext cx="7772400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3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fr-FR" sz="2800" b="0" dirty="0"/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425" y="2273174"/>
            <a:ext cx="719975" cy="720000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425" y="3979500"/>
            <a:ext cx="719975" cy="720000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425" y="1420012"/>
            <a:ext cx="719975" cy="720000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425" y="3126336"/>
            <a:ext cx="719975" cy="720000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425" y="566850"/>
            <a:ext cx="719975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2691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e 24"/>
          <p:cNvGrpSpPr/>
          <p:nvPr/>
        </p:nvGrpSpPr>
        <p:grpSpPr>
          <a:xfrm>
            <a:off x="7772400" y="4676831"/>
            <a:ext cx="1037029" cy="461665"/>
            <a:chOff x="5361766" y="485538"/>
            <a:chExt cx="2104342" cy="936811"/>
          </a:xfrm>
        </p:grpSpPr>
        <p:sp>
          <p:nvSpPr>
            <p:cNvPr id="26" name="ZoneTexte 25"/>
            <p:cNvSpPr txBox="1"/>
            <p:nvPr userDrawn="1"/>
          </p:nvSpPr>
          <p:spPr>
            <a:xfrm>
              <a:off x="6026149" y="485538"/>
              <a:ext cx="1439959" cy="9368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 err="1">
                  <a:solidFill>
                    <a:srgbClr val="6D6D6D"/>
                  </a:solidFill>
                </a:rPr>
                <a:t>fTag</a:t>
              </a:r>
              <a:endParaRPr lang="en-US" b="1" dirty="0">
                <a:solidFill>
                  <a:srgbClr val="6D6D6D"/>
                </a:solidFill>
              </a:endParaRPr>
            </a:p>
          </p:txBody>
        </p:sp>
        <p:pic>
          <p:nvPicPr>
            <p:cNvPr id="27" name="Image 26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1766" y="573751"/>
              <a:ext cx="664384" cy="654570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7010400" y="84643"/>
            <a:ext cx="204196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 smtClean="0">
                <a:hlinkClick r:id="rId6" action="ppaction://hlinkfile"/>
              </a:rPr>
              <a:t>MPEG </a:t>
            </a:r>
            <a:r>
              <a:rPr lang="fr-FR" sz="1600" dirty="0" err="1" smtClean="0">
                <a:hlinkClick r:id="rId6" action="ppaction://hlinkfile"/>
              </a:rPr>
              <a:t>video</a:t>
            </a:r>
            <a:endParaRPr lang="fr-FR" sz="1600" dirty="0"/>
          </a:p>
        </p:txBody>
      </p:sp>
      <p:pic>
        <p:nvPicPr>
          <p:cNvPr id="9" name="Image 8">
            <a:hlinkClick r:id="rId7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282" y="3258647"/>
            <a:ext cx="937097" cy="396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371600" y="2801887"/>
            <a:ext cx="3124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u="sng" dirty="0" smtClean="0">
                <a:hlinkClick r:id="rId9"/>
              </a:rPr>
              <a:t>Read the article </a:t>
            </a:r>
            <a:r>
              <a:rPr lang="fr-FR" sz="2000" u="sng" dirty="0" err="1" smtClean="0">
                <a:hlinkClick r:id="rId9"/>
              </a:rPr>
              <a:t>from</a:t>
            </a:r>
            <a:endParaRPr lang="fr-FR" sz="2000" u="sng" dirty="0"/>
          </a:p>
        </p:txBody>
      </p:sp>
      <p:sp>
        <p:nvSpPr>
          <p:cNvPr id="11" name="Rectangle 10"/>
          <p:cNvSpPr/>
          <p:nvPr/>
        </p:nvSpPr>
        <p:spPr>
          <a:xfrm>
            <a:off x="3886199" y="2800350"/>
            <a:ext cx="3124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u="sng" dirty="0" err="1" smtClean="0">
                <a:hlinkClick r:id="rId7"/>
              </a:rPr>
              <a:t>See</a:t>
            </a:r>
            <a:r>
              <a:rPr lang="fr-FR" sz="2000" u="sng" dirty="0" smtClean="0">
                <a:hlinkClick r:id="rId7"/>
              </a:rPr>
              <a:t> a short </a:t>
            </a:r>
            <a:r>
              <a:rPr lang="fr-FR" sz="2000" u="sng" dirty="0" err="1" smtClean="0">
                <a:hlinkClick r:id="rId7"/>
              </a:rPr>
              <a:t>video</a:t>
            </a:r>
            <a:r>
              <a:rPr lang="fr-FR" sz="2000" u="sng" dirty="0" smtClean="0">
                <a:hlinkClick r:id="rId7"/>
              </a:rPr>
              <a:t> on</a:t>
            </a:r>
            <a:endParaRPr lang="fr-FR" sz="2000" u="sng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152109"/>
            <a:ext cx="1695600" cy="609076"/>
          </a:xfrm>
          <a:prstGeom prst="rect">
            <a:avLst/>
          </a:prstGeom>
        </p:spPr>
      </p:pic>
      <p:pic>
        <p:nvPicPr>
          <p:cNvPr id="7" name="fTag - food Allergi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66800" y="685800"/>
            <a:ext cx="670560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1843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35" y="1399688"/>
            <a:ext cx="1544566" cy="123925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>
            <a:lum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99378"/>
            <a:ext cx="9144000" cy="2944122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7400" y="784575"/>
            <a:ext cx="2088000" cy="3463575"/>
          </a:xfrm>
          <a:prstGeom prst="rect">
            <a:avLst/>
          </a:prstGeom>
        </p:spPr>
      </p:pic>
      <p:sp>
        <p:nvSpPr>
          <p:cNvPr id="10" name="Sous-titre 1"/>
          <p:cNvSpPr txBox="1">
            <a:spLocks/>
          </p:cNvSpPr>
          <p:nvPr/>
        </p:nvSpPr>
        <p:spPr>
          <a:xfrm>
            <a:off x="2803298" y="343780"/>
            <a:ext cx="3783231" cy="11445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fr-FR" sz="3100" b="1" dirty="0">
              <a:solidFill>
                <a:srgbClr val="0D57A6"/>
              </a:solidFill>
            </a:endParaRPr>
          </a:p>
        </p:txBody>
      </p:sp>
      <p:sp>
        <p:nvSpPr>
          <p:cNvPr id="6" name="Titre 5"/>
          <p:cNvSpPr>
            <a:spLocks noGrp="1"/>
          </p:cNvSpPr>
          <p:nvPr>
            <p:ph type="ctrTitle"/>
          </p:nvPr>
        </p:nvSpPr>
        <p:spPr>
          <a:xfrm>
            <a:off x="304800" y="3145631"/>
            <a:ext cx="6705600" cy="1102519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/>
              <a:t>INTERACTIVE </a:t>
            </a:r>
            <a:r>
              <a:rPr lang="en-US" sz="3600" dirty="0"/>
              <a:t>PACKAGING</a:t>
            </a:r>
            <a:br>
              <a:rPr lang="en-US" sz="3600" dirty="0"/>
            </a:br>
            <a:r>
              <a:rPr lang="en-US" sz="3600" dirty="0"/>
              <a:t>Food &amp; </a:t>
            </a:r>
            <a:r>
              <a:rPr lang="en-US" sz="3600" dirty="0" smtClean="0"/>
              <a:t>Wellbeing</a:t>
            </a:r>
            <a:br>
              <a:rPr lang="en-US" sz="3600" dirty="0" smtClean="0"/>
            </a:br>
            <a:r>
              <a:rPr lang="en-US" sz="2000" b="0" i="1" dirty="0" smtClean="0"/>
              <a:t> </a:t>
            </a:r>
            <a:br>
              <a:rPr lang="en-US" sz="2000" b="0" i="1" dirty="0" smtClean="0"/>
            </a:br>
            <a:endParaRPr lang="en-US" sz="2000" b="0" i="1" dirty="0" smtClean="0"/>
          </a:p>
        </p:txBody>
      </p:sp>
      <p:grpSp>
        <p:nvGrpSpPr>
          <p:cNvPr id="19" name="Groupe 18"/>
          <p:cNvGrpSpPr/>
          <p:nvPr/>
        </p:nvGrpSpPr>
        <p:grpSpPr>
          <a:xfrm>
            <a:off x="2475021" y="416064"/>
            <a:ext cx="1612295" cy="707886"/>
            <a:chOff x="5361770" y="1897729"/>
            <a:chExt cx="3839697" cy="1685835"/>
          </a:xfrm>
        </p:grpSpPr>
        <p:sp>
          <p:nvSpPr>
            <p:cNvPr id="20" name="ZoneTexte 19"/>
            <p:cNvSpPr txBox="1"/>
            <p:nvPr userDrawn="1"/>
          </p:nvSpPr>
          <p:spPr>
            <a:xfrm>
              <a:off x="6681872" y="1897729"/>
              <a:ext cx="2519595" cy="16858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4000" b="1" dirty="0" err="1">
                  <a:solidFill>
                    <a:srgbClr val="6D6D6D"/>
                  </a:solidFill>
                </a:rPr>
                <a:t>fTag</a:t>
              </a:r>
              <a:endParaRPr lang="en-US" sz="4000" b="1" dirty="0">
                <a:solidFill>
                  <a:srgbClr val="6D6D6D"/>
                </a:solidFill>
              </a:endParaRPr>
            </a:p>
          </p:txBody>
        </p:sp>
        <p:pic>
          <p:nvPicPr>
            <p:cNvPr id="21" name="Image 20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1770" y="2044063"/>
              <a:ext cx="1334637" cy="1314922"/>
            </a:xfrm>
            <a:prstGeom prst="rect">
              <a:avLst/>
            </a:prstGeom>
          </p:spPr>
        </p:pic>
      </p:grpSp>
      <p:pic>
        <p:nvPicPr>
          <p:cNvPr id="25" name="Imag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439" y="448393"/>
            <a:ext cx="3049761" cy="613487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070" y="1452319"/>
            <a:ext cx="3857130" cy="1133996"/>
          </a:xfrm>
          <a:prstGeom prst="rect">
            <a:avLst/>
          </a:prstGeom>
        </p:spPr>
      </p:pic>
      <p:sp>
        <p:nvSpPr>
          <p:cNvPr id="28" name="Titre 5"/>
          <p:cNvSpPr txBox="1">
            <a:spLocks/>
          </p:cNvSpPr>
          <p:nvPr/>
        </p:nvSpPr>
        <p:spPr>
          <a:xfrm>
            <a:off x="304800" y="3257550"/>
            <a:ext cx="7772400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3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fr-FR" sz="2800" b="0" dirty="0"/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425" y="2273174"/>
            <a:ext cx="719975" cy="720000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425" y="3979500"/>
            <a:ext cx="719975" cy="720000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425" y="1420012"/>
            <a:ext cx="719975" cy="720000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425" y="3126336"/>
            <a:ext cx="719975" cy="720000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425" y="566850"/>
            <a:ext cx="719975" cy="7200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838202" y="4442996"/>
            <a:ext cx="556873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2017, September 19</a:t>
            </a:r>
            <a:r>
              <a:rPr lang="en-US" sz="1600" baseline="30000" dirty="0" smtClean="0"/>
              <a:t>th  </a:t>
            </a:r>
            <a:r>
              <a:rPr lang="en-US" sz="1600" b="1" dirty="0" smtClean="0"/>
              <a:t>Smart Packaging, Cologne</a:t>
            </a:r>
            <a:endParaRPr lang="fr-FR" sz="1200" b="1" dirty="0"/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095750"/>
            <a:ext cx="1268322" cy="38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2352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Food allergy and </a:t>
            </a:r>
            <a:r>
              <a:rPr lang="en-US" dirty="0" smtClean="0"/>
              <a:t>intolerance</a:t>
            </a:r>
            <a:br>
              <a:rPr lang="en-US" dirty="0" smtClean="0"/>
            </a:br>
            <a:r>
              <a:rPr lang="en-US" dirty="0" smtClean="0"/>
              <a:t>a </a:t>
            </a:r>
            <a:r>
              <a:rPr lang="en-US" dirty="0"/>
              <a:t>serious medical issue 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381000" y="1657350"/>
            <a:ext cx="8425375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/>
              <a:t>Food allergy is a serious medical issue </a:t>
            </a:r>
            <a:endParaRPr lang="en-US" sz="2200" b="1" dirty="0" smtClean="0"/>
          </a:p>
          <a:p>
            <a:pPr algn="just"/>
            <a:endParaRPr lang="en-US" sz="2200" dirty="0"/>
          </a:p>
          <a:p>
            <a:pPr algn="just"/>
            <a:r>
              <a:rPr lang="en-US" sz="2200" dirty="0" smtClean="0"/>
              <a:t>15 </a:t>
            </a:r>
            <a:r>
              <a:rPr lang="en-US" sz="2200" dirty="0"/>
              <a:t>million people in the </a:t>
            </a:r>
            <a:r>
              <a:rPr lang="en-US" sz="2200" dirty="0" smtClean="0"/>
              <a:t>US</a:t>
            </a:r>
          </a:p>
          <a:p>
            <a:pPr algn="just"/>
            <a:r>
              <a:rPr lang="en-US" sz="2200" dirty="0" smtClean="0"/>
              <a:t>17 </a:t>
            </a:r>
            <a:r>
              <a:rPr lang="en-US" sz="2200" dirty="0"/>
              <a:t>million people in </a:t>
            </a:r>
            <a:r>
              <a:rPr lang="en-US" sz="2200" dirty="0" smtClean="0"/>
              <a:t>Europe</a:t>
            </a:r>
          </a:p>
          <a:p>
            <a:pPr algn="just"/>
            <a:r>
              <a:rPr lang="en-US" sz="2200" dirty="0" smtClean="0"/>
              <a:t>	3.5 </a:t>
            </a:r>
            <a:r>
              <a:rPr lang="en-US" sz="2200" dirty="0"/>
              <a:t>million are younger than 25 </a:t>
            </a:r>
            <a:r>
              <a:rPr lang="en-US" sz="2200" dirty="0" smtClean="0"/>
              <a:t>years</a:t>
            </a:r>
          </a:p>
          <a:p>
            <a:pPr algn="just"/>
            <a:r>
              <a:rPr lang="en-US" sz="2200" dirty="0" smtClean="0"/>
              <a:t>Number of people who have a food allergy is </a:t>
            </a:r>
            <a:r>
              <a:rPr lang="en-US" sz="2200" dirty="0" smtClean="0"/>
              <a:t>growing</a:t>
            </a:r>
          </a:p>
          <a:p>
            <a:pPr algn="just"/>
            <a:r>
              <a:rPr lang="en-US" sz="2200" dirty="0" smtClean="0"/>
              <a:t>Rates among children +50% between 1997 and 2011</a:t>
            </a:r>
            <a:endParaRPr lang="en-US" sz="2200" dirty="0" smtClean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400" y="784575"/>
            <a:ext cx="2088000" cy="346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5067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dirty="0"/>
              <a:t>Food allergy and </a:t>
            </a:r>
            <a:r>
              <a:rPr lang="en-US" dirty="0" smtClean="0"/>
              <a:t>intolerance management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INCO – European Union (EU)'s 1169/2011 regulation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381000" y="1276350"/>
            <a:ext cx="8425375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smtClean="0"/>
              <a:t>The </a:t>
            </a:r>
            <a:r>
              <a:rPr lang="en-US" sz="2200" dirty="0"/>
              <a:t>European Union (EU)'s 1169/2011 regulation, commonly referred to as INCO (Information to Consumers), makes mandatory for brands to provide consumers with clearer information about the food products</a:t>
            </a:r>
            <a:r>
              <a:rPr lang="en-US" sz="2200" dirty="0" smtClean="0"/>
              <a:t>.</a:t>
            </a:r>
          </a:p>
          <a:p>
            <a:pPr algn="just"/>
            <a:endParaRPr lang="en-US" sz="1200" dirty="0" smtClean="0"/>
          </a:p>
          <a:p>
            <a:pPr algn="ctr"/>
            <a:r>
              <a:rPr lang="en-US" sz="2200" b="1" dirty="0" err="1" smtClean="0"/>
              <a:t>fTag</a:t>
            </a:r>
            <a:r>
              <a:rPr lang="en-US" sz="2200" b="1" dirty="0" smtClean="0"/>
              <a:t> </a:t>
            </a:r>
            <a:r>
              <a:rPr lang="en-US" sz="2200" b="1" dirty="0"/>
              <a:t>is the optimal </a:t>
            </a:r>
            <a:r>
              <a:rPr lang="en-US" sz="2200" b="1" dirty="0" smtClean="0"/>
              <a:t>solution</a:t>
            </a:r>
          </a:p>
          <a:p>
            <a:pPr marL="342900" indent="-342900" algn="ctr">
              <a:buFontTx/>
              <a:buChar char="-"/>
            </a:pPr>
            <a:r>
              <a:rPr lang="fr-FR" sz="2200" b="1" dirty="0" smtClean="0"/>
              <a:t>to help brand </a:t>
            </a:r>
            <a:r>
              <a:rPr lang="fr-FR" sz="2200" b="1" dirty="0" err="1" smtClean="0"/>
              <a:t>owners</a:t>
            </a:r>
            <a:r>
              <a:rPr lang="fr-FR" sz="2200" b="1" dirty="0" smtClean="0"/>
              <a:t> to </a:t>
            </a:r>
            <a:r>
              <a:rPr lang="fr-FR" sz="2200" b="1" dirty="0" err="1" smtClean="0"/>
              <a:t>be</a:t>
            </a:r>
            <a:r>
              <a:rPr lang="fr-FR" sz="2200" b="1" dirty="0" smtClean="0"/>
              <a:t> </a:t>
            </a:r>
            <a:r>
              <a:rPr lang="fr-FR" sz="2200" b="1" dirty="0" err="1" smtClean="0"/>
              <a:t>compliant</a:t>
            </a:r>
            <a:r>
              <a:rPr lang="fr-FR" sz="2200" b="1" dirty="0" smtClean="0"/>
              <a:t> </a:t>
            </a:r>
            <a:r>
              <a:rPr lang="fr-FR" sz="2200" b="1" dirty="0" err="1" smtClean="0"/>
              <a:t>with</a:t>
            </a:r>
            <a:r>
              <a:rPr lang="fr-FR" sz="2200" b="1" dirty="0" smtClean="0"/>
              <a:t> the </a:t>
            </a:r>
            <a:r>
              <a:rPr lang="fr-FR" sz="2200" b="1" dirty="0" err="1" smtClean="0"/>
              <a:t>regulation</a:t>
            </a:r>
            <a:endParaRPr lang="fr-FR" sz="2200" b="1" dirty="0" smtClean="0"/>
          </a:p>
          <a:p>
            <a:pPr marL="342900" indent="-342900" algn="ctr">
              <a:buFontTx/>
              <a:buChar char="-"/>
            </a:pPr>
            <a:r>
              <a:rPr lang="fr-FR" sz="2200" b="1" dirty="0" smtClean="0"/>
              <a:t>to </a:t>
            </a:r>
            <a:r>
              <a:rPr lang="en-US" sz="2200" b="1" dirty="0"/>
              <a:t> </a:t>
            </a:r>
            <a:r>
              <a:rPr lang="en-US" sz="2200" b="1" dirty="0" smtClean="0"/>
              <a:t>provide convenience to users, consumers and patients</a:t>
            </a:r>
          </a:p>
          <a:p>
            <a:pPr marL="342900" indent="-342900" algn="ctr">
              <a:buFontTx/>
              <a:buChar char="-"/>
            </a:pPr>
            <a:endParaRPr lang="en-US" sz="1200" b="1" dirty="0" smtClean="0"/>
          </a:p>
          <a:p>
            <a:pPr algn="just"/>
            <a:r>
              <a:rPr lang="en-US" sz="2200" dirty="0"/>
              <a:t>Information on products with an allergenic or intolerance effect should be given to enable consumers, to make informed choices which are tailored and safe for them</a:t>
            </a:r>
            <a:r>
              <a:rPr lang="en-US" sz="2200" dirty="0" smtClean="0"/>
              <a:t>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5298273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Image 5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787" y="971550"/>
            <a:ext cx="2328013" cy="2328000"/>
          </a:xfrm>
          <a:prstGeom prst="rect">
            <a:avLst/>
          </a:prstGeom>
        </p:spPr>
      </p:pic>
      <p:pic>
        <p:nvPicPr>
          <p:cNvPr id="54" name="Image 5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71550"/>
            <a:ext cx="2328014" cy="2328000"/>
          </a:xfrm>
          <a:prstGeom prst="rect">
            <a:avLst/>
          </a:prstGeom>
        </p:spPr>
      </p:pic>
      <p:sp>
        <p:nvSpPr>
          <p:cNvPr id="17" name="Title 8"/>
          <p:cNvSpPr>
            <a:spLocks noGrp="1"/>
          </p:cNvSpPr>
          <p:nvPr>
            <p:ph type="title"/>
          </p:nvPr>
        </p:nvSpPr>
        <p:spPr>
          <a:xfrm>
            <a:off x="304800" y="205979"/>
            <a:ext cx="8382000" cy="857250"/>
          </a:xfrm>
        </p:spPr>
        <p:txBody>
          <a:bodyPr>
            <a:normAutofit/>
          </a:bodyPr>
          <a:lstStyle/>
          <a:p>
            <a:pPr lvl="0" algn="r"/>
            <a:r>
              <a:rPr lang="en-US" dirty="0"/>
              <a:t>from </a:t>
            </a:r>
            <a:r>
              <a:rPr lang="en-US" dirty="0" err="1" smtClean="0"/>
              <a:t>mobiLead’s</a:t>
            </a:r>
            <a:r>
              <a:rPr lang="en-US" dirty="0" smtClean="0"/>
              <a:t> Smart and Unique Identifiers </a:t>
            </a:r>
            <a:br>
              <a:rPr lang="en-US" dirty="0" smtClean="0"/>
            </a:br>
            <a:r>
              <a:rPr lang="en-US" dirty="0" smtClean="0"/>
              <a:t>to </a:t>
            </a:r>
            <a:r>
              <a:rPr lang="en-US" dirty="0" err="1"/>
              <a:t>fTag</a:t>
            </a:r>
            <a:r>
              <a:rPr lang="en-US" dirty="0"/>
              <a:t> as a </a:t>
            </a:r>
            <a:r>
              <a:rPr lang="en-US" dirty="0" smtClean="0"/>
              <a:t>solution</a:t>
            </a:r>
            <a:endParaRPr lang="fr-FR" dirty="0"/>
          </a:p>
        </p:txBody>
      </p:sp>
      <p:cxnSp>
        <p:nvCxnSpPr>
          <p:cNvPr id="16" name="Straight Arrow Connector 24"/>
          <p:cNvCxnSpPr/>
          <p:nvPr/>
        </p:nvCxnSpPr>
        <p:spPr>
          <a:xfrm>
            <a:off x="3280919" y="2106715"/>
            <a:ext cx="2540168" cy="1"/>
          </a:xfrm>
          <a:prstGeom prst="straightConnector1">
            <a:avLst/>
          </a:prstGeom>
          <a:ln w="76200">
            <a:solidFill>
              <a:srgbClr val="915415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24"/>
          <p:cNvCxnSpPr/>
          <p:nvPr/>
        </p:nvCxnSpPr>
        <p:spPr>
          <a:xfrm>
            <a:off x="3284816" y="1457128"/>
            <a:ext cx="2540168" cy="1"/>
          </a:xfrm>
          <a:prstGeom prst="straightConnector1">
            <a:avLst/>
          </a:prstGeom>
          <a:ln w="76200">
            <a:solidFill>
              <a:srgbClr val="915415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3276600" y="1488240"/>
            <a:ext cx="31661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/>
              <a:t>Patents, Brands, Know-how</a:t>
            </a:r>
            <a:endParaRPr lang="fr-FR" b="1" dirty="0"/>
          </a:p>
        </p:txBody>
      </p:sp>
      <p:sp>
        <p:nvSpPr>
          <p:cNvPr id="20" name="Rectangle 19"/>
          <p:cNvSpPr/>
          <p:nvPr/>
        </p:nvSpPr>
        <p:spPr>
          <a:xfrm>
            <a:off x="3276600" y="2126218"/>
            <a:ext cx="31661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/>
              <a:t>Prototypes, Proof of Concept</a:t>
            </a:r>
            <a:endParaRPr lang="fr-FR" b="1" dirty="0"/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490" y="4290150"/>
            <a:ext cx="719975" cy="72000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718806" y="4290150"/>
            <a:ext cx="19575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 err="1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zTag</a:t>
            </a:r>
            <a:endParaRPr lang="fr-FR" sz="1600" b="1" dirty="0">
              <a:solidFill>
                <a:srgbClr val="7F7F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600" b="1" dirty="0" err="1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security</a:t>
            </a:r>
            <a:endParaRPr lang="fr-FR" sz="1600" b="1" dirty="0">
              <a:solidFill>
                <a:srgbClr val="7F7F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191674" y="4290150"/>
            <a:ext cx="19236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 err="1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jTag</a:t>
            </a:r>
            <a:endParaRPr lang="fr-FR" sz="1600" b="1" dirty="0">
              <a:solidFill>
                <a:srgbClr val="7F7F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600" b="1" dirty="0" err="1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anticounterfeiting</a:t>
            </a:r>
            <a:endParaRPr lang="fr-FR" sz="1600" b="1" dirty="0">
              <a:solidFill>
                <a:srgbClr val="7F7F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06" y="4290150"/>
            <a:ext cx="719975" cy="720000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490" y="3451950"/>
            <a:ext cx="719975" cy="720000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25" y="3451950"/>
            <a:ext cx="719975" cy="720000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1718806" y="3451950"/>
            <a:ext cx="19248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8Tag</a:t>
            </a:r>
          </a:p>
          <a:p>
            <a:r>
              <a:rPr lang="fr-FR" sz="1600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blockchain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190054" y="3451950"/>
            <a:ext cx="19252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 err="1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mTag</a:t>
            </a:r>
            <a:endParaRPr lang="fr-FR" sz="1600" b="1" dirty="0">
              <a:solidFill>
                <a:srgbClr val="7F7F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600" b="1" dirty="0" err="1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tracking</a:t>
            </a:r>
            <a:endParaRPr lang="fr-FR" sz="1600" b="1" dirty="0">
              <a:solidFill>
                <a:srgbClr val="7F7F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Image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554" y="3451950"/>
            <a:ext cx="719975" cy="720000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6661698" y="3451950"/>
            <a:ext cx="23299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 err="1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fTag</a:t>
            </a:r>
            <a:endParaRPr lang="fr-FR" sz="1600" b="1" dirty="0">
              <a:solidFill>
                <a:srgbClr val="7F7F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600" b="1" dirty="0" err="1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  <a:r>
              <a:rPr lang="fr-FR" sz="1600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b="1" dirty="0" err="1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allergens</a:t>
            </a:r>
            <a:endParaRPr lang="fr-FR" sz="1600" b="1" dirty="0">
              <a:solidFill>
                <a:srgbClr val="7F7F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0111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noelGS1-EN[1]_shape_00086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14550"/>
            <a:ext cx="9144000" cy="1782893"/>
          </a:xfrm>
          <a:prstGeom prst="rect">
            <a:avLst/>
          </a:prstGeom>
        </p:spPr>
      </p:pic>
      <p:grpSp>
        <p:nvGrpSpPr>
          <p:cNvPr id="16" name="Groupe 15"/>
          <p:cNvGrpSpPr/>
          <p:nvPr/>
        </p:nvGrpSpPr>
        <p:grpSpPr>
          <a:xfrm>
            <a:off x="457200" y="2114550"/>
            <a:ext cx="2362200" cy="2657807"/>
            <a:chOff x="2133600" y="2114550"/>
            <a:chExt cx="2362200" cy="2657807"/>
          </a:xfrm>
        </p:grpSpPr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3600" y="2114550"/>
              <a:ext cx="2016000" cy="2657807"/>
            </a:xfrm>
            <a:prstGeom prst="rect">
              <a:avLst/>
            </a:prstGeom>
          </p:spPr>
        </p:pic>
        <p:pic>
          <p:nvPicPr>
            <p:cNvPr id="19" name="Image 18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1456" y="2419349"/>
              <a:ext cx="1834344" cy="1851953"/>
            </a:xfrm>
            <a:prstGeom prst="rect">
              <a:avLst/>
            </a:prstGeom>
          </p:spPr>
        </p:pic>
      </p:grpSp>
      <p:sp>
        <p:nvSpPr>
          <p:cNvPr id="22" name="Rectangle 21"/>
          <p:cNvSpPr/>
          <p:nvPr/>
        </p:nvSpPr>
        <p:spPr>
          <a:xfrm>
            <a:off x="1409337" y="2876550"/>
            <a:ext cx="194346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 err="1" smtClean="0"/>
              <a:t>Printed</a:t>
            </a:r>
            <a:endParaRPr lang="fr-FR" sz="3200" b="1" dirty="0" smtClean="0"/>
          </a:p>
          <a:p>
            <a:r>
              <a:rPr lang="fr-FR" sz="3200" b="1" dirty="0" smtClean="0"/>
              <a:t>Label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486400" y="2876550"/>
            <a:ext cx="1752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 smtClean="0"/>
              <a:t>Mobile</a:t>
            </a:r>
            <a:br>
              <a:rPr lang="fr-FR" sz="3200" b="1" dirty="0" smtClean="0"/>
            </a:br>
            <a:r>
              <a:rPr lang="fr-FR" sz="3200" b="1" dirty="0" smtClean="0"/>
              <a:t>Content</a:t>
            </a:r>
            <a:endParaRPr lang="fr-FR" sz="3200" dirty="0" smtClean="0"/>
          </a:p>
        </p:txBody>
      </p:sp>
      <p:sp>
        <p:nvSpPr>
          <p:cNvPr id="24" name="Rectangle 23"/>
          <p:cNvSpPr/>
          <p:nvPr/>
        </p:nvSpPr>
        <p:spPr>
          <a:xfrm>
            <a:off x="2857500" y="2876550"/>
            <a:ext cx="27432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b="1" dirty="0" smtClean="0"/>
              <a:t>URL</a:t>
            </a:r>
          </a:p>
          <a:p>
            <a:pPr algn="ctr"/>
            <a:endParaRPr lang="fr-FR" sz="2400" b="1" dirty="0" smtClean="0"/>
          </a:p>
          <a:p>
            <a:pPr algn="ctr"/>
            <a:r>
              <a:rPr lang="fr-FR" sz="2400" dirty="0" smtClean="0"/>
              <a:t>NFC Tag </a:t>
            </a:r>
            <a:br>
              <a:rPr lang="fr-FR" sz="2400" dirty="0" smtClean="0"/>
            </a:br>
            <a:r>
              <a:rPr lang="fr-FR" sz="2400" dirty="0" smtClean="0"/>
              <a:t>QR Code</a:t>
            </a:r>
            <a:r>
              <a:rPr lang="fr-FR" sz="2400" b="1" dirty="0" smtClean="0"/>
              <a:t>   </a:t>
            </a:r>
            <a:endParaRPr lang="fr-FR" dirty="0" smtClean="0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2946232" y="2876550"/>
            <a:ext cx="2540168" cy="1"/>
          </a:xfrm>
          <a:prstGeom prst="straightConnector1">
            <a:avLst/>
          </a:prstGeom>
          <a:ln w="76200">
            <a:solidFill>
              <a:srgbClr val="595959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8"/>
          <p:cNvSpPr>
            <a:spLocks noGrp="1"/>
          </p:cNvSpPr>
          <p:nvPr>
            <p:ph type="title"/>
          </p:nvPr>
        </p:nvSpPr>
        <p:spPr>
          <a:xfrm>
            <a:off x="1371600" y="205979"/>
            <a:ext cx="7315200" cy="857250"/>
          </a:xfrm>
        </p:spPr>
        <p:txBody>
          <a:bodyPr>
            <a:normAutofit/>
          </a:bodyPr>
          <a:lstStyle/>
          <a:p>
            <a:pPr lvl="0" algn="r"/>
            <a:r>
              <a:rPr lang="en-US" dirty="0"/>
              <a:t>f</a:t>
            </a:r>
            <a:r>
              <a:rPr lang="en-US" dirty="0" smtClean="0"/>
              <a:t>rom Product Information </a:t>
            </a:r>
            <a:br>
              <a:rPr lang="en-US" dirty="0" smtClean="0"/>
            </a:br>
            <a:r>
              <a:rPr lang="en-US" dirty="0" smtClean="0"/>
              <a:t>to Print and Mobile Content</a:t>
            </a:r>
            <a:endParaRPr lang="fr-FR" dirty="0"/>
          </a:p>
        </p:txBody>
      </p:sp>
      <p:sp>
        <p:nvSpPr>
          <p:cNvPr id="21" name="Rectangle 20"/>
          <p:cNvSpPr/>
          <p:nvPr/>
        </p:nvSpPr>
        <p:spPr>
          <a:xfrm>
            <a:off x="2590800" y="1057081"/>
            <a:ext cx="533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 smtClean="0"/>
              <a:t>Product Information</a:t>
            </a:r>
            <a:endParaRPr lang="fr-FR" sz="3200" dirty="0" smtClean="0"/>
          </a:p>
        </p:txBody>
      </p:sp>
      <p:cxnSp>
        <p:nvCxnSpPr>
          <p:cNvPr id="26" name="Straight Arrow Connector 14"/>
          <p:cNvCxnSpPr/>
          <p:nvPr/>
        </p:nvCxnSpPr>
        <p:spPr>
          <a:xfrm rot="18900000" flipH="1" flipV="1">
            <a:off x="2155475" y="2240153"/>
            <a:ext cx="1800000" cy="0"/>
          </a:xfrm>
          <a:prstGeom prst="straightConnector1">
            <a:avLst/>
          </a:prstGeom>
          <a:ln w="76200">
            <a:solidFill>
              <a:srgbClr val="595959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14"/>
          <p:cNvCxnSpPr/>
          <p:nvPr/>
        </p:nvCxnSpPr>
        <p:spPr>
          <a:xfrm rot="2700000" flipV="1">
            <a:off x="4864403" y="2240153"/>
            <a:ext cx="1800000" cy="0"/>
          </a:xfrm>
          <a:prstGeom prst="straightConnector1">
            <a:avLst/>
          </a:prstGeom>
          <a:ln w="76200">
            <a:solidFill>
              <a:srgbClr val="595959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400" y="784575"/>
            <a:ext cx="2088000" cy="346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161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Emballage: </a:t>
            </a:r>
            <a:br>
              <a:rPr lang="fr-FR" dirty="0" smtClean="0"/>
            </a:br>
            <a:r>
              <a:rPr lang="fr-FR" dirty="0" smtClean="0"/>
              <a:t>Protéger, </a:t>
            </a:r>
            <a:r>
              <a:rPr lang="fr-FR" dirty="0"/>
              <a:t>i</a:t>
            </a:r>
            <a:r>
              <a:rPr lang="fr-FR" dirty="0" smtClean="0"/>
              <a:t>nformer</a:t>
            </a:r>
            <a:endParaRPr lang="en-US" dirty="0"/>
          </a:p>
        </p:txBody>
      </p:sp>
      <p:sp>
        <p:nvSpPr>
          <p:cNvPr id="11" name="Espace réservé du contenu 10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495800" cy="33944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2200" dirty="0" smtClean="0"/>
              <a:t>Packaging</a:t>
            </a:r>
            <a:endParaRPr lang="fr-FR" sz="2200" dirty="0"/>
          </a:p>
          <a:p>
            <a:pPr marL="0" indent="0">
              <a:buNone/>
            </a:pPr>
            <a:r>
              <a:rPr lang="fr-FR" sz="2200" dirty="0"/>
              <a:t>	</a:t>
            </a:r>
            <a:r>
              <a:rPr lang="fr-FR" sz="2200" dirty="0" err="1" smtClean="0"/>
              <a:t>Protect</a:t>
            </a:r>
            <a:r>
              <a:rPr lang="fr-FR" sz="2200" dirty="0" smtClean="0"/>
              <a:t> the </a:t>
            </a:r>
            <a:r>
              <a:rPr lang="fr-FR" sz="2200" dirty="0" err="1" smtClean="0"/>
              <a:t>product</a:t>
            </a:r>
            <a:endParaRPr lang="fr-FR" sz="2200" dirty="0"/>
          </a:p>
          <a:p>
            <a:pPr marL="0" indent="0">
              <a:buNone/>
            </a:pPr>
            <a:r>
              <a:rPr lang="fr-FR" sz="2200" dirty="0"/>
              <a:t>Information </a:t>
            </a:r>
            <a:r>
              <a:rPr lang="fr-FR" sz="2200" dirty="0" smtClean="0"/>
              <a:t>on Pack or Label</a:t>
            </a:r>
            <a:endParaRPr lang="fr-FR" sz="2200" dirty="0"/>
          </a:p>
          <a:p>
            <a:pPr marL="0" indent="0">
              <a:buNone/>
            </a:pPr>
            <a:r>
              <a:rPr lang="fr-FR" sz="2200" dirty="0"/>
              <a:t>	</a:t>
            </a:r>
            <a:r>
              <a:rPr lang="fr-FR" sz="2200" dirty="0" err="1" smtClean="0"/>
              <a:t>Inform</a:t>
            </a:r>
            <a:r>
              <a:rPr lang="fr-FR" sz="2200" dirty="0" smtClean="0"/>
              <a:t> the consumer</a:t>
            </a:r>
            <a:endParaRPr lang="fr-FR" sz="2200" dirty="0"/>
          </a:p>
          <a:p>
            <a:pPr marL="0" indent="0">
              <a:buNone/>
            </a:pPr>
            <a:r>
              <a:rPr lang="fr-FR" sz="2200" dirty="0"/>
              <a:t>	</a:t>
            </a:r>
            <a:r>
              <a:rPr lang="fr-FR" sz="2200" dirty="0" err="1" smtClean="0"/>
              <a:t>Protect</a:t>
            </a:r>
            <a:r>
              <a:rPr lang="fr-FR" sz="2200" dirty="0" smtClean="0"/>
              <a:t> </a:t>
            </a:r>
            <a:r>
              <a:rPr lang="fr-FR" sz="2200" dirty="0"/>
              <a:t>the consumer</a:t>
            </a:r>
            <a:endParaRPr lang="fr-FR" sz="2200" dirty="0"/>
          </a:p>
          <a:p>
            <a:pPr marL="0" indent="0">
              <a:buNone/>
            </a:pPr>
            <a:r>
              <a:rPr lang="fr-FR" sz="2200" dirty="0" smtClean="0"/>
              <a:t>Consumer</a:t>
            </a:r>
            <a:endParaRPr lang="fr-FR" sz="2200" dirty="0"/>
          </a:p>
          <a:p>
            <a:pPr marL="0" indent="0">
              <a:buNone/>
            </a:pPr>
            <a:r>
              <a:rPr lang="fr-FR" sz="2200" dirty="0"/>
              <a:t>	</a:t>
            </a:r>
            <a:r>
              <a:rPr lang="fr-FR" sz="2200" dirty="0" smtClean="0"/>
              <a:t>Mobile </a:t>
            </a:r>
            <a:r>
              <a:rPr lang="fr-FR" sz="2200" dirty="0" smtClean="0"/>
              <a:t>User</a:t>
            </a:r>
          </a:p>
          <a:p>
            <a:pPr marL="0" indent="0">
              <a:buNone/>
            </a:pPr>
            <a:r>
              <a:rPr lang="fr-FR" sz="2200" dirty="0"/>
              <a:t>	</a:t>
            </a:r>
            <a:r>
              <a:rPr lang="fr-FR" sz="2200" dirty="0" smtClean="0"/>
              <a:t>Patient</a:t>
            </a:r>
          </a:p>
          <a:p>
            <a:pPr marL="0" indent="0">
              <a:buNone/>
            </a:pPr>
            <a:r>
              <a:rPr lang="fr-FR" sz="2200" dirty="0"/>
              <a:t>	</a:t>
            </a:r>
            <a:r>
              <a:rPr lang="fr-FR" sz="2200" dirty="0" err="1" smtClean="0"/>
              <a:t>Individual</a:t>
            </a:r>
            <a:endParaRPr lang="fr-FR" sz="2200" dirty="0"/>
          </a:p>
          <a:p>
            <a:pPr marL="0" indent="0">
              <a:buNone/>
            </a:pPr>
            <a:r>
              <a:rPr lang="fr-FR" sz="2200" dirty="0"/>
              <a:t>	</a:t>
            </a: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960" y="1906786"/>
            <a:ext cx="1763080" cy="228600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715000" y="2695844"/>
            <a:ext cx="19050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6F3B22"/>
                </a:solidFill>
                <a:latin typeface="Eras Light ITC" panose="020B0402030504020804" pitchFamily="34" charset="0"/>
                <a:cs typeface="Courier New" panose="02070309020205020404" pitchFamily="49" charset="0"/>
              </a:rPr>
              <a:t>0FRCEB02</a:t>
            </a:r>
            <a:br>
              <a:rPr lang="fr-FR" sz="2000" b="1" dirty="0" smtClean="0">
                <a:solidFill>
                  <a:srgbClr val="6F3B22"/>
                </a:solidFill>
                <a:latin typeface="Eras Light ITC" panose="020B0402030504020804" pitchFamily="34" charset="0"/>
                <a:cs typeface="Courier New" panose="02070309020205020404" pitchFamily="49" charset="0"/>
              </a:rPr>
            </a:br>
            <a:r>
              <a:rPr lang="fr-FR" sz="2000" b="1" dirty="0" smtClean="0">
                <a:solidFill>
                  <a:srgbClr val="6F3B22"/>
                </a:solidFill>
                <a:latin typeface="Eras Light ITC" panose="020B0402030504020804" pitchFamily="34" charset="0"/>
                <a:cs typeface="Courier New" panose="02070309020205020404" pitchFamily="49" charset="0"/>
              </a:rPr>
              <a:t>DCR21/04</a:t>
            </a:r>
            <a:endParaRPr lang="fr-FR" sz="1200" dirty="0" smtClean="0">
              <a:solidFill>
                <a:srgbClr val="6F3B22"/>
              </a:solidFill>
              <a:latin typeface="Eras Light ITC" panose="020B0402030504020804" pitchFamily="34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28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1123950"/>
            <a:ext cx="1483350" cy="2362200"/>
          </a:xfrm>
          <a:prstGeom prst="rect">
            <a:avLst/>
          </a:prstGeom>
        </p:spPr>
      </p:pic>
      <p:sp>
        <p:nvSpPr>
          <p:cNvPr id="17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fr-FR" dirty="0" err="1"/>
              <a:t>Tailored</a:t>
            </a:r>
            <a:r>
              <a:rPr lang="fr-FR" dirty="0"/>
              <a:t> Content on Mobile</a:t>
            </a:r>
            <a:br>
              <a:rPr lang="fr-FR" dirty="0"/>
            </a:br>
            <a:r>
              <a:rPr lang="fr-FR" dirty="0"/>
              <a:t>« Sur mesure »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200400" y="1487025"/>
            <a:ext cx="2057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b="1" dirty="0" smtClean="0">
                <a:solidFill>
                  <a:srgbClr val="595959"/>
                </a:solidFill>
              </a:rPr>
              <a:t>Profile</a:t>
            </a:r>
            <a:endParaRPr lang="fr-FR" b="1" dirty="0">
              <a:solidFill>
                <a:srgbClr val="595959"/>
              </a:solidFill>
            </a:endParaRPr>
          </a:p>
        </p:txBody>
      </p:sp>
      <p:grpSp>
        <p:nvGrpSpPr>
          <p:cNvPr id="16" name="Groupe 15"/>
          <p:cNvGrpSpPr/>
          <p:nvPr/>
        </p:nvGrpSpPr>
        <p:grpSpPr>
          <a:xfrm>
            <a:off x="3682916" y="1856357"/>
            <a:ext cx="1061111" cy="1896493"/>
            <a:chOff x="3682916" y="1856357"/>
            <a:chExt cx="1061111" cy="1896493"/>
          </a:xfrm>
        </p:grpSpPr>
        <p:cxnSp>
          <p:nvCxnSpPr>
            <p:cNvPr id="18" name="Straight Arrow Connector 24"/>
            <p:cNvCxnSpPr/>
            <p:nvPr/>
          </p:nvCxnSpPr>
          <p:spPr>
            <a:xfrm>
              <a:off x="4708686" y="1856357"/>
              <a:ext cx="0" cy="1896493"/>
            </a:xfrm>
            <a:prstGeom prst="straightConnector1">
              <a:avLst/>
            </a:prstGeom>
            <a:ln w="76200">
              <a:solidFill>
                <a:srgbClr val="595959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 flipH="1">
              <a:off x="3682916" y="1893600"/>
              <a:ext cx="1061111" cy="0"/>
            </a:xfrm>
            <a:prstGeom prst="line">
              <a:avLst/>
            </a:prstGeom>
            <a:ln w="76200">
              <a:solidFill>
                <a:srgbClr val="595959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ctangle 19"/>
          <p:cNvSpPr/>
          <p:nvPr/>
        </p:nvSpPr>
        <p:spPr>
          <a:xfrm>
            <a:off x="3581400" y="3714750"/>
            <a:ext cx="3124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rgbClr val="595959"/>
                </a:solidFill>
              </a:rPr>
              <a:t>Lots of </a:t>
            </a:r>
            <a:r>
              <a:rPr lang="fr-FR" b="1" dirty="0" err="1" smtClean="0">
                <a:solidFill>
                  <a:srgbClr val="595959"/>
                </a:solidFill>
              </a:rPr>
              <a:t>printed</a:t>
            </a:r>
            <a:r>
              <a:rPr lang="fr-FR" b="1" dirty="0" smtClean="0">
                <a:solidFill>
                  <a:srgbClr val="595959"/>
                </a:solidFill>
              </a:rPr>
              <a:t> Information</a:t>
            </a:r>
            <a:endParaRPr lang="fr-FR" b="1" dirty="0">
              <a:solidFill>
                <a:srgbClr val="595959"/>
              </a:solidFill>
            </a:endParaRPr>
          </a:p>
        </p:txBody>
      </p:sp>
      <p:cxnSp>
        <p:nvCxnSpPr>
          <p:cNvPr id="21" name="Straight Arrow Connector 24"/>
          <p:cNvCxnSpPr/>
          <p:nvPr/>
        </p:nvCxnSpPr>
        <p:spPr>
          <a:xfrm>
            <a:off x="3682916" y="4242316"/>
            <a:ext cx="2540168" cy="1"/>
          </a:xfrm>
          <a:prstGeom prst="straightConnector1">
            <a:avLst/>
          </a:prstGeom>
          <a:ln w="76200">
            <a:solidFill>
              <a:srgbClr val="915415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3682916" y="4440019"/>
            <a:ext cx="32512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b="1" dirty="0" err="1" smtClean="0">
                <a:solidFill>
                  <a:srgbClr val="915415"/>
                </a:solidFill>
              </a:rPr>
              <a:t>Tailored</a:t>
            </a:r>
            <a:r>
              <a:rPr lang="fr-FR" b="1" dirty="0" smtClean="0">
                <a:solidFill>
                  <a:srgbClr val="915415"/>
                </a:solidFill>
              </a:rPr>
              <a:t> Content on Mobile</a:t>
            </a:r>
            <a:endParaRPr lang="fr-FR" b="1" dirty="0" smtClean="0">
              <a:solidFill>
                <a:srgbClr val="915415"/>
              </a:solidFill>
            </a:endParaRPr>
          </a:p>
          <a:p>
            <a:pPr algn="r"/>
            <a:r>
              <a:rPr lang="fr-FR" dirty="0" smtClean="0">
                <a:solidFill>
                  <a:srgbClr val="915415"/>
                </a:solidFill>
              </a:rPr>
              <a:t>« Sur mesure »</a:t>
            </a:r>
            <a:endParaRPr lang="fr-FR" dirty="0">
              <a:solidFill>
                <a:srgbClr val="915415"/>
              </a:solidFill>
            </a:endParaRPr>
          </a:p>
        </p:txBody>
      </p:sp>
      <p:cxnSp>
        <p:nvCxnSpPr>
          <p:cNvPr id="23" name="Straight Arrow Connector 24"/>
          <p:cNvCxnSpPr/>
          <p:nvPr/>
        </p:nvCxnSpPr>
        <p:spPr>
          <a:xfrm>
            <a:off x="3682916" y="4242316"/>
            <a:ext cx="1270084" cy="0"/>
          </a:xfrm>
          <a:prstGeom prst="straightConnector1">
            <a:avLst/>
          </a:prstGeom>
          <a:ln w="152400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Imag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400" y="784575"/>
            <a:ext cx="2088000" cy="3463575"/>
          </a:xfrm>
          <a:prstGeom prst="rect">
            <a:avLst/>
          </a:prstGeom>
        </p:spPr>
      </p:pic>
      <p:grpSp>
        <p:nvGrpSpPr>
          <p:cNvPr id="30" name="Groupe 29"/>
          <p:cNvGrpSpPr/>
          <p:nvPr/>
        </p:nvGrpSpPr>
        <p:grpSpPr>
          <a:xfrm>
            <a:off x="457200" y="2114550"/>
            <a:ext cx="2362200" cy="2657807"/>
            <a:chOff x="2133600" y="2114550"/>
            <a:chExt cx="2362200" cy="2657807"/>
          </a:xfrm>
        </p:grpSpPr>
        <p:pic>
          <p:nvPicPr>
            <p:cNvPr id="31" name="Image 3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3600" y="2114550"/>
              <a:ext cx="2016000" cy="2657807"/>
            </a:xfrm>
            <a:prstGeom prst="rect">
              <a:avLst/>
            </a:prstGeom>
          </p:spPr>
        </p:pic>
        <p:pic>
          <p:nvPicPr>
            <p:cNvPr id="32" name="Image 3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1456" y="2419349"/>
              <a:ext cx="1834344" cy="18519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48857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1123950"/>
            <a:ext cx="1483350" cy="2362200"/>
          </a:xfrm>
          <a:prstGeom prst="rect">
            <a:avLst/>
          </a:prstGeom>
        </p:spPr>
      </p:pic>
      <p:sp>
        <p:nvSpPr>
          <p:cNvPr id="17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fr-FR" dirty="0" err="1"/>
              <a:t>Tailored</a:t>
            </a:r>
            <a:r>
              <a:rPr lang="fr-FR" dirty="0"/>
              <a:t> Content on Mobile</a:t>
            </a:r>
            <a:br>
              <a:rPr lang="fr-FR" dirty="0"/>
            </a:br>
            <a:r>
              <a:rPr lang="fr-FR" dirty="0"/>
              <a:t>« Sur mesure »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200400" y="1487025"/>
            <a:ext cx="2057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b="1" dirty="0" smtClean="0">
                <a:solidFill>
                  <a:srgbClr val="595959"/>
                </a:solidFill>
              </a:rPr>
              <a:t>Profile</a:t>
            </a:r>
            <a:endParaRPr lang="fr-FR" b="1" dirty="0">
              <a:solidFill>
                <a:srgbClr val="595959"/>
              </a:solidFill>
            </a:endParaRPr>
          </a:p>
        </p:txBody>
      </p:sp>
      <p:grpSp>
        <p:nvGrpSpPr>
          <p:cNvPr id="16" name="Groupe 15"/>
          <p:cNvGrpSpPr/>
          <p:nvPr/>
        </p:nvGrpSpPr>
        <p:grpSpPr>
          <a:xfrm>
            <a:off x="3682916" y="1856357"/>
            <a:ext cx="1061111" cy="1896493"/>
            <a:chOff x="3682916" y="1856357"/>
            <a:chExt cx="1061111" cy="1896493"/>
          </a:xfrm>
        </p:grpSpPr>
        <p:cxnSp>
          <p:nvCxnSpPr>
            <p:cNvPr id="18" name="Straight Arrow Connector 24"/>
            <p:cNvCxnSpPr/>
            <p:nvPr/>
          </p:nvCxnSpPr>
          <p:spPr>
            <a:xfrm>
              <a:off x="4708686" y="1856357"/>
              <a:ext cx="0" cy="1896493"/>
            </a:xfrm>
            <a:prstGeom prst="straightConnector1">
              <a:avLst/>
            </a:prstGeom>
            <a:ln w="76200">
              <a:solidFill>
                <a:srgbClr val="595959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 flipH="1">
              <a:off x="3682916" y="1893600"/>
              <a:ext cx="1061111" cy="0"/>
            </a:xfrm>
            <a:prstGeom prst="line">
              <a:avLst/>
            </a:prstGeom>
            <a:ln w="76200">
              <a:solidFill>
                <a:srgbClr val="595959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ctangle 19"/>
          <p:cNvSpPr/>
          <p:nvPr/>
        </p:nvSpPr>
        <p:spPr>
          <a:xfrm>
            <a:off x="3581400" y="3714750"/>
            <a:ext cx="3124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rgbClr val="595959"/>
                </a:solidFill>
              </a:rPr>
              <a:t>Lots of </a:t>
            </a:r>
            <a:r>
              <a:rPr lang="fr-FR" b="1" dirty="0" err="1" smtClean="0">
                <a:solidFill>
                  <a:srgbClr val="595959"/>
                </a:solidFill>
              </a:rPr>
              <a:t>printed</a:t>
            </a:r>
            <a:r>
              <a:rPr lang="fr-FR" b="1" dirty="0" smtClean="0">
                <a:solidFill>
                  <a:srgbClr val="595959"/>
                </a:solidFill>
              </a:rPr>
              <a:t> Information</a:t>
            </a:r>
            <a:endParaRPr lang="fr-FR" b="1" dirty="0">
              <a:solidFill>
                <a:srgbClr val="595959"/>
              </a:solidFill>
            </a:endParaRPr>
          </a:p>
        </p:txBody>
      </p:sp>
      <p:cxnSp>
        <p:nvCxnSpPr>
          <p:cNvPr id="21" name="Straight Arrow Connector 24"/>
          <p:cNvCxnSpPr/>
          <p:nvPr/>
        </p:nvCxnSpPr>
        <p:spPr>
          <a:xfrm>
            <a:off x="3682916" y="4242316"/>
            <a:ext cx="2540168" cy="1"/>
          </a:xfrm>
          <a:prstGeom prst="straightConnector1">
            <a:avLst/>
          </a:prstGeom>
          <a:ln w="76200">
            <a:solidFill>
              <a:srgbClr val="915415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3682916" y="4440019"/>
            <a:ext cx="32512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b="1" dirty="0" err="1" smtClean="0">
                <a:solidFill>
                  <a:srgbClr val="915415"/>
                </a:solidFill>
              </a:rPr>
              <a:t>Tailored</a:t>
            </a:r>
            <a:r>
              <a:rPr lang="fr-FR" b="1" dirty="0" smtClean="0">
                <a:solidFill>
                  <a:srgbClr val="915415"/>
                </a:solidFill>
              </a:rPr>
              <a:t> Content on Mobile</a:t>
            </a:r>
            <a:endParaRPr lang="fr-FR" b="1" dirty="0" smtClean="0">
              <a:solidFill>
                <a:srgbClr val="915415"/>
              </a:solidFill>
            </a:endParaRPr>
          </a:p>
          <a:p>
            <a:pPr algn="r"/>
            <a:r>
              <a:rPr lang="fr-FR" dirty="0" smtClean="0">
                <a:solidFill>
                  <a:srgbClr val="915415"/>
                </a:solidFill>
              </a:rPr>
              <a:t>« Sur mesure »</a:t>
            </a:r>
            <a:endParaRPr lang="fr-FR" dirty="0">
              <a:solidFill>
                <a:srgbClr val="915415"/>
              </a:solidFill>
            </a:endParaRPr>
          </a:p>
        </p:txBody>
      </p:sp>
      <p:cxnSp>
        <p:nvCxnSpPr>
          <p:cNvPr id="23" name="Straight Arrow Connector 24"/>
          <p:cNvCxnSpPr/>
          <p:nvPr/>
        </p:nvCxnSpPr>
        <p:spPr>
          <a:xfrm>
            <a:off x="3682916" y="4242316"/>
            <a:ext cx="1270084" cy="0"/>
          </a:xfrm>
          <a:prstGeom prst="straightConnector1">
            <a:avLst/>
          </a:prstGeom>
          <a:ln w="152400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space réservé du contenu 10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495800" cy="33944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2200" dirty="0" err="1" smtClean="0"/>
              <a:t>Individual</a:t>
            </a:r>
            <a:endParaRPr lang="fr-FR" sz="2200" dirty="0"/>
          </a:p>
          <a:p>
            <a:pPr marL="0" indent="0">
              <a:buNone/>
            </a:pPr>
            <a:r>
              <a:rPr lang="fr-FR" sz="2200" dirty="0" smtClean="0"/>
              <a:t>    </a:t>
            </a:r>
            <a:r>
              <a:rPr lang="fr-FR" sz="2200" dirty="0" err="1" smtClean="0"/>
              <a:t>Preferences</a:t>
            </a:r>
            <a:endParaRPr lang="fr-FR" sz="2200" dirty="0" smtClean="0"/>
          </a:p>
          <a:p>
            <a:pPr marL="0" indent="0">
              <a:buNone/>
            </a:pPr>
            <a:r>
              <a:rPr lang="fr-FR" sz="2200" dirty="0" smtClean="0"/>
              <a:t>    </a:t>
            </a:r>
            <a:r>
              <a:rPr lang="fr-FR" sz="2200" dirty="0" err="1" smtClean="0"/>
              <a:t>Pathology</a:t>
            </a:r>
            <a:endParaRPr lang="fr-FR" sz="2200" dirty="0" smtClean="0"/>
          </a:p>
          <a:p>
            <a:pPr marL="0" indent="0">
              <a:buNone/>
            </a:pPr>
            <a:r>
              <a:rPr lang="fr-FR" sz="2200" dirty="0" smtClean="0"/>
              <a:t>Product</a:t>
            </a:r>
          </a:p>
          <a:p>
            <a:pPr marL="0" indent="0">
              <a:buNone/>
            </a:pPr>
            <a:r>
              <a:rPr lang="fr-FR" sz="2200" dirty="0" smtClean="0"/>
              <a:t>    </a:t>
            </a:r>
            <a:r>
              <a:rPr lang="fr-FR" sz="2200" dirty="0" err="1" smtClean="0"/>
              <a:t>Personalization</a:t>
            </a:r>
            <a:endParaRPr lang="fr-FR" sz="2200" dirty="0" smtClean="0"/>
          </a:p>
          <a:p>
            <a:pPr marL="0" indent="0">
              <a:buNone/>
            </a:pPr>
            <a:r>
              <a:rPr lang="fr-FR" sz="2200" dirty="0" smtClean="0"/>
              <a:t>    </a:t>
            </a:r>
            <a:r>
              <a:rPr lang="fr-FR" sz="2200" dirty="0" err="1" smtClean="0"/>
              <a:t>Individualization</a:t>
            </a:r>
            <a:endParaRPr lang="fr-FR" sz="2200" dirty="0" smtClean="0"/>
          </a:p>
          <a:p>
            <a:pPr marL="0" indent="0">
              <a:buNone/>
            </a:pPr>
            <a:r>
              <a:rPr lang="fr-FR" sz="2200" dirty="0"/>
              <a:t> </a:t>
            </a:r>
            <a:r>
              <a:rPr lang="fr-FR" sz="2200" dirty="0" smtClean="0"/>
              <a:t>   </a:t>
            </a:r>
            <a:r>
              <a:rPr lang="fr-FR" sz="2200" dirty="0" err="1" smtClean="0"/>
              <a:t>Tailored</a:t>
            </a:r>
            <a:r>
              <a:rPr lang="fr-FR" sz="2200" dirty="0" smtClean="0"/>
              <a:t> content</a:t>
            </a:r>
          </a:p>
          <a:p>
            <a:pPr marL="0" indent="0">
              <a:buNone/>
            </a:pPr>
            <a:r>
              <a:rPr lang="fr-FR" sz="2200" dirty="0"/>
              <a:t>	</a:t>
            </a:r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400" y="784575"/>
            <a:ext cx="2088000" cy="346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4416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00" y="1123950"/>
            <a:ext cx="1483350" cy="2362200"/>
          </a:xfrm>
          <a:prstGeom prst="rect">
            <a:avLst/>
          </a:prstGeom>
        </p:spPr>
      </p:pic>
      <p:sp>
        <p:nvSpPr>
          <p:cNvPr id="26" name="Title 15"/>
          <p:cNvSpPr>
            <a:spLocks noGrp="1"/>
          </p:cNvSpPr>
          <p:nvPr>
            <p:ph type="title"/>
          </p:nvPr>
        </p:nvSpPr>
        <p:spPr>
          <a:xfrm>
            <a:off x="1586558" y="205979"/>
            <a:ext cx="6414442" cy="857250"/>
          </a:xfrm>
        </p:spPr>
        <p:txBody>
          <a:bodyPr>
            <a:normAutofit/>
          </a:bodyPr>
          <a:lstStyle/>
          <a:p>
            <a:r>
              <a:rPr lang="en-US" dirty="0"/>
              <a:t>Food allergy and intolerance usage</a:t>
            </a:r>
            <a:br>
              <a:rPr lang="en-US" dirty="0"/>
            </a:br>
            <a:r>
              <a:rPr lang="en-US" dirty="0" err="1" smtClean="0"/>
              <a:t>fTag</a:t>
            </a:r>
            <a:r>
              <a:rPr lang="en-US" dirty="0" smtClean="0"/>
              <a:t> </a:t>
            </a:r>
            <a:r>
              <a:rPr lang="en-US"/>
              <a:t>with </a:t>
            </a:r>
            <a:r>
              <a:rPr lang="en-US" smtClean="0"/>
              <a:t>INPI @ </a:t>
            </a:r>
            <a:r>
              <a:rPr lang="en-US" dirty="0" err="1" smtClean="0"/>
              <a:t>Vivatech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450" y="2117939"/>
            <a:ext cx="1483350" cy="23622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1123950"/>
            <a:ext cx="1483350" cy="23622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050" y="2117939"/>
            <a:ext cx="148335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07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Bleu vert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63500">
          <a:solidFill>
            <a:schemeClr val="accent6">
              <a:lumMod val="60000"/>
              <a:lumOff val="40000"/>
            </a:schemeClr>
          </a:solidFill>
          <a:headEnd type="triangl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4062</TotalTime>
  <Words>312</Words>
  <Application>Microsoft Office PowerPoint</Application>
  <PresentationFormat>Affichage à l'écran (16:9)</PresentationFormat>
  <Paragraphs>120</Paragraphs>
  <Slides>11</Slides>
  <Notes>11</Notes>
  <HiddenSlides>0</HiddenSlides>
  <MMClips>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Courier New</vt:lpstr>
      <vt:lpstr>Eras Light ITC</vt:lpstr>
      <vt:lpstr>Office Theme</vt:lpstr>
      <vt:lpstr>INTERACTIVE PACKAGING Food &amp; Wellbeing How to create positive experiences to bring healthier life to people through food ?</vt:lpstr>
      <vt:lpstr>Food allergy and intolerance a serious medical issue </vt:lpstr>
      <vt:lpstr>Food allergy and intolerance management INCO – European Union (EU)'s 1169/2011 regulation</vt:lpstr>
      <vt:lpstr>from mobiLead’s Smart and Unique Identifiers  to fTag as a solution</vt:lpstr>
      <vt:lpstr>from Product Information  to Print and Mobile Content</vt:lpstr>
      <vt:lpstr>Emballage:  Protéger, informer</vt:lpstr>
      <vt:lpstr>Tailored Content on Mobile « Sur mesure »</vt:lpstr>
      <vt:lpstr>Tailored Content on Mobile « Sur mesure »</vt:lpstr>
      <vt:lpstr>Food allergy and intolerance usage fTag with INPI @ Vivatech</vt:lpstr>
      <vt:lpstr>Présentation PowerPoint</vt:lpstr>
      <vt:lpstr>INTERACTIVE PACKAGING Food &amp; Wellbeing 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fTag by mobiLead</dc:title>
  <dc:subject>from product identification to related content and services</dc:subject>
  <dc:creator>Laurent TONNELIER, mobiLead CEO</dc:creator>
  <cp:keywords>fTag by mobiLead</cp:keywords>
  <dc:description>QR for VQR, NFC for APC</dc:description>
  <cp:lastModifiedBy>Laurent Tonnelier</cp:lastModifiedBy>
  <cp:revision>832</cp:revision>
  <cp:lastPrinted>2017-02-27T19:16:28Z</cp:lastPrinted>
  <dcterms:created xsi:type="dcterms:W3CDTF">2006-08-16T00:00:00Z</dcterms:created>
  <dcterms:modified xsi:type="dcterms:W3CDTF">2017-06-16T07:19:41Z</dcterms:modified>
  <cp:category>fTag by mobiLead</cp:category>
</cp:coreProperties>
</file>