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833" r:id="rId2"/>
    <p:sldId id="839" r:id="rId3"/>
    <p:sldId id="836" r:id="rId4"/>
    <p:sldId id="837" r:id="rId5"/>
    <p:sldId id="838" r:id="rId6"/>
    <p:sldId id="832" r:id="rId7"/>
    <p:sldId id="828" r:id="rId8"/>
    <p:sldId id="829" r:id="rId9"/>
    <p:sldId id="820" r:id="rId10"/>
    <p:sldId id="593" r:id="rId11"/>
    <p:sldId id="791" r:id="rId12"/>
    <p:sldId id="824" r:id="rId13"/>
    <p:sldId id="796" r:id="rId14"/>
    <p:sldId id="756" r:id="rId15"/>
    <p:sldId id="749" r:id="rId16"/>
    <p:sldId id="799" r:id="rId17"/>
    <p:sldId id="831" r:id="rId18"/>
    <p:sldId id="830" r:id="rId19"/>
  </p:sldIdLst>
  <p:sldSz cx="9144000" cy="5143500" type="screen16x9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2527"/>
    <a:srgbClr val="0D57A6"/>
    <a:srgbClr val="F9F9F9"/>
    <a:srgbClr val="6D6D6D"/>
    <a:srgbClr val="9E9E9E"/>
    <a:srgbClr val="915415"/>
    <a:srgbClr val="C8AA8A"/>
    <a:srgbClr val="DCC9B4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7" autoAdjust="0"/>
    <p:restoredTop sz="82879" autoAdjust="0"/>
  </p:normalViewPr>
  <p:slideViewPr>
    <p:cSldViewPr>
      <p:cViewPr>
        <p:scale>
          <a:sx n="100" d="100"/>
          <a:sy n="100" d="100"/>
        </p:scale>
        <p:origin x="72" y="54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2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66"/>
    </p:cViewPr>
  </p:sorterViewPr>
  <p:notesViewPr>
    <p:cSldViewPr>
      <p:cViewPr varScale="1">
        <p:scale>
          <a:sx n="97" d="100"/>
          <a:sy n="97" d="100"/>
        </p:scale>
        <p:origin x="3654" y="84"/>
      </p:cViewPr>
      <p:guideLst>
        <p:guide orient="horz" pos="3110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8" y="4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/>
          <a:lstStyle>
            <a:lvl1pPr algn="r">
              <a:defRPr sz="1300"/>
            </a:lvl1pPr>
          </a:lstStyle>
          <a:p>
            <a:fld id="{5F1F6DD3-640B-4BDD-9747-AF035BCAD5D4}" type="datetimeFigureOut">
              <a:rPr lang="fr-FR" smtClean="0"/>
              <a:pPr/>
              <a:t>01/06/2017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20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8" y="9377320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 anchor="b"/>
          <a:lstStyle>
            <a:lvl1pPr algn="r">
              <a:defRPr sz="1300"/>
            </a:lvl1pPr>
          </a:lstStyle>
          <a:p>
            <a:fld id="{C34B7DCB-BA24-4AA2-8683-76724D79683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442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8" y="4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/>
          <a:lstStyle>
            <a:lvl1pPr algn="r">
              <a:defRPr sz="1300"/>
            </a:lvl1pPr>
          </a:lstStyle>
          <a:p>
            <a:fld id="{2DFAFBA4-7F77-40CF-A247-F8D156A946DA}" type="datetimeFigureOut">
              <a:rPr lang="fr-FR" smtClean="0"/>
              <a:pPr/>
              <a:t>01/06/2017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8" y="739775"/>
            <a:ext cx="6577012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4" tIns="45733" rIns="91464" bIns="45733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9"/>
          </a:xfrm>
          <a:prstGeom prst="rect">
            <a:avLst/>
          </a:prstGeom>
        </p:spPr>
        <p:txBody>
          <a:bodyPr vert="horz" lIns="91464" tIns="45733" rIns="91464" bIns="457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20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8" y="9377320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 anchor="b"/>
          <a:lstStyle>
            <a:lvl1pPr algn="r">
              <a:defRPr sz="1300"/>
            </a:lvl1pPr>
          </a:lstStyle>
          <a:p>
            <a:fld id="{C91E57C9-92A7-4417-A233-FC753F8BD2F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hashtag/techno?src=hash" TargetMode="External"/><Relationship Id="rId13" Type="http://schemas.openxmlformats.org/officeDocument/2006/relationships/hyperlink" Target="https://twitter.com/hashtag/NFC?src=hash" TargetMode="External"/><Relationship Id="rId3" Type="http://schemas.openxmlformats.org/officeDocument/2006/relationships/hyperlink" Target="https://twitter.com/hashtag/VivaTech?src=hash" TargetMode="External"/><Relationship Id="rId7" Type="http://schemas.openxmlformats.org/officeDocument/2006/relationships/hyperlink" Target="https://twitter.com/hashtag/innovation?src=hash" TargetMode="External"/><Relationship Id="rId12" Type="http://schemas.openxmlformats.org/officeDocument/2006/relationships/hyperlink" Target="https://twitter.com/hashtag/IoT?src=hash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witter.com/hashtag/startup?src=hash" TargetMode="External"/><Relationship Id="rId11" Type="http://schemas.openxmlformats.org/officeDocument/2006/relationships/hyperlink" Target="https://twitter.com/Bpifrance" TargetMode="External"/><Relationship Id="rId5" Type="http://schemas.openxmlformats.org/officeDocument/2006/relationships/hyperlink" Target="https://twitter.com/hashtag/frenchtech?src=hash" TargetMode="External"/><Relationship Id="rId10" Type="http://schemas.openxmlformats.org/officeDocument/2006/relationships/hyperlink" Target="https://twitter.com/FranceBrevets" TargetMode="External"/><Relationship Id="rId4" Type="http://schemas.openxmlformats.org/officeDocument/2006/relationships/hyperlink" Target="https://twitter.com/hashtag/OMPI?src=hash" TargetMode="External"/><Relationship Id="rId9" Type="http://schemas.openxmlformats.org/officeDocument/2006/relationships/hyperlink" Target="https://twitter.com/INPIFrance" TargetMode="External"/><Relationship Id="rId14" Type="http://schemas.openxmlformats.org/officeDocument/2006/relationships/hyperlink" Target="https://twitter.com/hashtag/FranceBrevets?src=hash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0982">
              <a:defRPr/>
            </a:pPr>
            <a:r>
              <a:rPr lang="en-US" strike="sngStrike" dirty="0" smtClean="0">
                <a:hlinkClick r:id="rId3"/>
              </a:rPr>
              <a:t>#</a:t>
            </a:r>
            <a:r>
              <a:rPr lang="en-US" b="1" dirty="0" err="1" smtClean="0">
                <a:hlinkClick r:id="rId3"/>
              </a:rPr>
              <a:t>VivaTech</a:t>
            </a:r>
            <a:r>
              <a:rPr lang="en-US" b="1" dirty="0" smtClean="0"/>
              <a:t> #INPI </a:t>
            </a:r>
            <a:r>
              <a:rPr lang="en-US" strike="sngStrike" dirty="0" smtClean="0">
                <a:hlinkClick r:id="rId4"/>
              </a:rPr>
              <a:t>#</a:t>
            </a:r>
            <a:r>
              <a:rPr lang="en-US" b="1" dirty="0" smtClean="0">
                <a:hlinkClick r:id="rId4"/>
              </a:rPr>
              <a:t>OMPI</a:t>
            </a:r>
            <a:r>
              <a:rPr lang="en-US" b="1" dirty="0" smtClean="0"/>
              <a:t> @VIVATECH</a:t>
            </a:r>
          </a:p>
          <a:p>
            <a:pPr defTabSz="910982">
              <a:defRPr/>
            </a:pPr>
            <a:r>
              <a:rPr lang="en-US" strike="sngStrike" dirty="0" smtClean="0">
                <a:hlinkClick r:id="rId5"/>
              </a:rPr>
              <a:t>#</a:t>
            </a:r>
            <a:r>
              <a:rPr lang="en-US" b="1" dirty="0" err="1" smtClean="0">
                <a:hlinkClick r:id="rId5"/>
              </a:rPr>
              <a:t>frenchtech</a:t>
            </a:r>
            <a:r>
              <a:rPr lang="en-US" dirty="0" smtClean="0"/>
              <a:t> </a:t>
            </a:r>
            <a:r>
              <a:rPr lang="en-US" strike="sngStrike" dirty="0" smtClean="0">
                <a:hlinkClick r:id="rId6"/>
              </a:rPr>
              <a:t>#</a:t>
            </a:r>
            <a:r>
              <a:rPr lang="en-US" b="1" dirty="0" smtClean="0">
                <a:hlinkClick r:id="rId6"/>
              </a:rPr>
              <a:t>startup</a:t>
            </a:r>
            <a:r>
              <a:rPr lang="en-US" dirty="0" smtClean="0"/>
              <a:t> </a:t>
            </a:r>
            <a:r>
              <a:rPr lang="en-US" strike="sngStrike" dirty="0" smtClean="0">
                <a:hlinkClick r:id="rId7"/>
              </a:rPr>
              <a:t>#</a:t>
            </a:r>
            <a:r>
              <a:rPr lang="en-US" b="1" dirty="0" smtClean="0">
                <a:hlinkClick r:id="rId7"/>
              </a:rPr>
              <a:t>innovation</a:t>
            </a:r>
            <a:r>
              <a:rPr lang="en-US" dirty="0" smtClean="0"/>
              <a:t> </a:t>
            </a:r>
            <a:r>
              <a:rPr lang="en-US" strike="sngStrike" dirty="0" smtClean="0">
                <a:hlinkClick r:id="rId8"/>
              </a:rPr>
              <a:t>#</a:t>
            </a:r>
            <a:r>
              <a:rPr lang="en-US" b="1" dirty="0" smtClean="0">
                <a:hlinkClick r:id="rId8"/>
              </a:rPr>
              <a:t>techno</a:t>
            </a:r>
            <a:r>
              <a:rPr lang="en-US" dirty="0" smtClean="0"/>
              <a:t> </a:t>
            </a:r>
          </a:p>
          <a:p>
            <a:pPr defTabSz="910982">
              <a:defRPr/>
            </a:pPr>
            <a:r>
              <a:rPr lang="en-US" dirty="0" smtClean="0">
                <a:hlinkClick r:id="rId9"/>
              </a:rPr>
              <a:t>@</a:t>
            </a:r>
            <a:r>
              <a:rPr lang="en-US" b="1" dirty="0" err="1" smtClean="0">
                <a:hlinkClick r:id="rId9"/>
              </a:rPr>
              <a:t>INPIFrance</a:t>
            </a:r>
            <a:r>
              <a:rPr lang="en-US" b="1" dirty="0" smtClean="0"/>
              <a:t> #brevet</a:t>
            </a:r>
            <a:r>
              <a:rPr lang="en-US" b="1" baseline="0" dirty="0" smtClean="0"/>
              <a:t> #patent</a:t>
            </a:r>
          </a:p>
          <a:p>
            <a:pPr marL="0" marR="0" lvl="0" indent="0" algn="l" defTabSz="910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10"/>
              </a:rPr>
              <a:t>@</a:t>
            </a:r>
            <a:r>
              <a:rPr lang="en-US" b="1" dirty="0" err="1" smtClean="0">
                <a:hlinkClick r:id="rId10"/>
              </a:rPr>
              <a:t>FranceBrevets</a:t>
            </a:r>
            <a:r>
              <a:rPr lang="en-US" b="1" dirty="0" smtClean="0"/>
              <a:t> </a:t>
            </a:r>
            <a:r>
              <a:rPr lang="en-US" b="1" dirty="0" smtClean="0">
                <a:hlinkClick r:id="rId11"/>
              </a:rPr>
              <a:t>@</a:t>
            </a:r>
            <a:r>
              <a:rPr lang="en-US" b="1" dirty="0" err="1" smtClean="0">
                <a:hlinkClick r:id="rId11"/>
              </a:rPr>
              <a:t>Bpifrance</a:t>
            </a:r>
            <a:endParaRPr lang="en-US" b="1" dirty="0" smtClean="0"/>
          </a:p>
          <a:p>
            <a:pPr defTabSz="910982">
              <a:defRPr/>
            </a:pPr>
            <a:endParaRPr lang="en-US" b="1" dirty="0" smtClean="0"/>
          </a:p>
          <a:p>
            <a:pPr defTabSz="910982">
              <a:defRPr/>
            </a:pPr>
            <a:r>
              <a:rPr lang="en-US" strike="sngStrike" dirty="0" smtClean="0">
                <a:hlinkClick r:id="rId12"/>
              </a:rPr>
              <a:t>#</a:t>
            </a:r>
            <a:r>
              <a:rPr lang="en-US" b="1" dirty="0" err="1" smtClean="0">
                <a:hlinkClick r:id="rId12"/>
              </a:rPr>
              <a:t>IoT</a:t>
            </a:r>
            <a:r>
              <a:rPr lang="en-US" b="1" dirty="0" smtClean="0"/>
              <a:t> </a:t>
            </a:r>
            <a:r>
              <a:rPr lang="en-US" strike="sngStrike" dirty="0" smtClean="0">
                <a:hlinkClick r:id="rId13"/>
              </a:rPr>
              <a:t>#</a:t>
            </a:r>
            <a:r>
              <a:rPr lang="en-US" b="1" dirty="0" smtClean="0">
                <a:hlinkClick r:id="rId13"/>
              </a:rPr>
              <a:t>NFC</a:t>
            </a:r>
            <a:r>
              <a:rPr lang="en-US" dirty="0" smtClean="0"/>
              <a:t> </a:t>
            </a:r>
            <a:r>
              <a:rPr lang="en-US" strike="sngStrike" dirty="0" smtClean="0">
                <a:hlinkClick r:id="rId14"/>
              </a:rPr>
              <a:t>#</a:t>
            </a:r>
            <a:r>
              <a:rPr lang="en-US" b="1" dirty="0" err="1" smtClean="0">
                <a:hlinkClick r:id="rId14"/>
              </a:rPr>
              <a:t>FranceBrevets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870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591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429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026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343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021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35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997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374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0982"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754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0982"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20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0982"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508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0982"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980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404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0982"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093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Silos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775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39102"/>
            <a:r>
              <a:rPr lang="fr-FR" dirty="0" smtClean="0"/>
              <a:t>La Tour de Babel (1 563) de Pieter Bruegel </a:t>
            </a:r>
          </a:p>
          <a:p>
            <a:r>
              <a:rPr lang="en-US" dirty="0" smtClean="0"/>
              <a:t>Existing problems</a:t>
            </a:r>
          </a:p>
          <a:p>
            <a:r>
              <a:rPr lang="en-US" dirty="0" smtClean="0"/>
              <a:t>Online offline</a:t>
            </a:r>
          </a:p>
          <a:p>
            <a:r>
              <a:rPr lang="en-US" dirty="0" smtClean="0"/>
              <a:t>No network</a:t>
            </a:r>
          </a:p>
          <a:p>
            <a:r>
              <a:rPr lang="en-US" dirty="0" smtClean="0"/>
              <a:t>Performances</a:t>
            </a:r>
            <a:endParaRPr lang="fr-FR" dirty="0" smtClean="0"/>
          </a:p>
          <a:p>
            <a:pPr defTabSz="839102"/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84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361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grpSp>
        <p:nvGrpSpPr>
          <p:cNvPr id="11" name="Groupe 10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2" name="ZoneTexte 11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3" name="Image 1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0" y="1733550"/>
            <a:ext cx="2895600" cy="25146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3124200" y="1733550"/>
            <a:ext cx="2895600" cy="25146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5"/>
          </p:nvPr>
        </p:nvSpPr>
        <p:spPr>
          <a:xfrm>
            <a:off x="6248400" y="1733550"/>
            <a:ext cx="2895600" cy="25146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4549500"/>
            <a:ext cx="9144000" cy="594000"/>
          </a:xfrm>
          <a:prstGeom prst="rect">
            <a:avLst/>
          </a:prstGeom>
          <a:solidFill>
            <a:schemeClr val="bg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07504" y="195487"/>
            <a:ext cx="2592288" cy="4464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774032" y="1253207"/>
            <a:ext cx="6118448" cy="958503"/>
          </a:xfrm>
        </p:spPr>
        <p:txBody>
          <a:bodyPr>
            <a:normAutofit/>
          </a:bodyPr>
          <a:lstStyle>
            <a:lvl1pPr algn="ctr">
              <a:defRPr sz="38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771800" y="2283718"/>
            <a:ext cx="6120680" cy="237626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fr-FR" dirty="0"/>
          </a:p>
        </p:txBody>
      </p:sp>
      <p:pic>
        <p:nvPicPr>
          <p:cNvPr id="18" name="Picture 3" descr="C:\Documents and Settings\Laurent T.LAURENT-11A161F\Bureau\Interquest_logob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7974"/>
            <a:ext cx="577309" cy="529200"/>
          </a:xfrm>
          <a:prstGeom prst="rect">
            <a:avLst/>
          </a:prstGeom>
          <a:noFill/>
        </p:spPr>
      </p:pic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DEE1447-79D5-4218-BDB6-C26CD086C9C7}" type="datetimeFigureOut">
              <a:rPr lang="fr-FR" smtClean="0"/>
              <a:pPr/>
              <a:t>01/06/2017</a:t>
            </a:fld>
            <a:endParaRPr lang="fr-F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E5BB72-3B92-475E-9EF6-91066BF9684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4" name="Footer Placeholder 4"/>
          <p:cNvSpPr txBox="1">
            <a:spLocks/>
          </p:cNvSpPr>
          <p:nvPr userDrawn="1"/>
        </p:nvSpPr>
        <p:spPr>
          <a:xfrm>
            <a:off x="899592" y="4731990"/>
            <a:ext cx="6336704" cy="36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5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Forum 2014 de l’impression numérique et de la communication </a:t>
            </a:r>
            <a:r>
              <a:rPr kumimoji="0" lang="fr-FR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multicanal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10" descr="noelGS1-EN[1]_shape_00086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grpSp>
        <p:nvGrpSpPr>
          <p:cNvPr id="13" name="Groupe 12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4" name="ZoneTexte 13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586558" y="205979"/>
            <a:ext cx="64144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grpSp>
        <p:nvGrpSpPr>
          <p:cNvPr id="13" name="Groupe 12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4" name="ZoneTexte 13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  <p:sp>
        <p:nvSpPr>
          <p:cNvPr id="16" name="Title Placeholder 1"/>
          <p:cNvSpPr txBox="1">
            <a:spLocks/>
          </p:cNvSpPr>
          <p:nvPr userDrawn="1"/>
        </p:nvSpPr>
        <p:spPr>
          <a:xfrm>
            <a:off x="1586558" y="205979"/>
            <a:ext cx="64144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2" name="Picture 11" descr="noelGS1-EN[1]_shape_00086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558" y="205979"/>
            <a:ext cx="6414442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flip="none" rotWithShape="1">
          <a:gsLst>
            <a:gs pos="50000">
              <a:schemeClr val="bg1"/>
            </a:gs>
            <a:gs pos="100000">
              <a:schemeClr val="bg1">
                <a:lumMod val="85000"/>
              </a:schemeClr>
            </a:gs>
            <a:gs pos="87000">
              <a:srgbClr val="ECEC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6558" y="205979"/>
            <a:ext cx="64144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7" descr="noelGS1-EN[1]_shape_00086.em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</p:sldLayoutIdLst>
  <p:txStyles>
    <p:titleStyle>
      <a:lvl1pPr algn="r" defTabSz="914400" rtl="0" eaLnBrk="1" latinLnBrk="0" hangingPunct="1">
        <a:spcBef>
          <a:spcPct val="0"/>
        </a:spcBef>
        <a:buNone/>
        <a:defRPr sz="2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8.png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3.emf"/><Relationship Id="rId10" Type="http://schemas.openxmlformats.org/officeDocument/2006/relationships/image" Target="../media/image11.emf"/><Relationship Id="rId4" Type="http://schemas.openxmlformats.org/officeDocument/2006/relationships/image" Target="../media/image6.emf"/><Relationship Id="rId9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6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7.emf"/><Relationship Id="rId4" Type="http://schemas.openxmlformats.org/officeDocument/2006/relationships/image" Target="../media/image27.emf"/><Relationship Id="rId9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emf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emf"/><Relationship Id="rId5" Type="http://schemas.openxmlformats.org/officeDocument/2006/relationships/image" Target="../media/image13.emf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fTag%20-%20food%20Allergies.mpeg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emf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5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5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6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5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3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emf"/><Relationship Id="rId5" Type="http://schemas.openxmlformats.org/officeDocument/2006/relationships/image" Target="../media/image17.emf"/><Relationship Id="rId10" Type="http://schemas.openxmlformats.org/officeDocument/2006/relationships/image" Target="../media/image25.emf"/><Relationship Id="rId4" Type="http://schemas.openxmlformats.org/officeDocument/2006/relationships/image" Target="../media/image23.emf"/><Relationship Id="rId9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29" name="Sous-titre 1"/>
          <p:cNvSpPr txBox="1">
            <a:spLocks/>
          </p:cNvSpPr>
          <p:nvPr/>
        </p:nvSpPr>
        <p:spPr>
          <a:xfrm>
            <a:off x="4038600" y="133350"/>
            <a:ext cx="2662229" cy="899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>
                <a:solidFill>
                  <a:schemeClr val="tx1"/>
                </a:solidFill>
              </a:rPr>
              <a:t>15h30 15 </a:t>
            </a:r>
            <a:r>
              <a:rPr lang="en-US" sz="2400" b="1" dirty="0" err="1" smtClean="0">
                <a:solidFill>
                  <a:schemeClr val="tx1"/>
                </a:solidFill>
              </a:rPr>
              <a:t>juin</a:t>
            </a:r>
            <a:r>
              <a:rPr lang="en-US" sz="2400" b="1" dirty="0" smtClean="0">
                <a:solidFill>
                  <a:schemeClr val="tx1"/>
                </a:solidFill>
              </a:rPr>
              <a:t> 2017</a:t>
            </a:r>
          </a:p>
          <a:p>
            <a:pPr algn="r"/>
            <a:r>
              <a:rPr lang="fr-FR" sz="2400" b="1" dirty="0" smtClean="0">
                <a:solidFill>
                  <a:schemeClr val="tx1"/>
                </a:solidFill>
              </a:rPr>
              <a:t>Paris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0" name="Sous-titre 1"/>
          <p:cNvSpPr txBox="1">
            <a:spLocks/>
          </p:cNvSpPr>
          <p:nvPr/>
        </p:nvSpPr>
        <p:spPr>
          <a:xfrm>
            <a:off x="2803298" y="343780"/>
            <a:ext cx="3783231" cy="1144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3100" b="1" dirty="0">
              <a:solidFill>
                <a:srgbClr val="0D57A6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85800" y="3333750"/>
            <a:ext cx="7772400" cy="1102519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CONFERENCE INPI</a:t>
            </a:r>
            <a:br>
              <a:rPr lang="en-US" sz="2800" dirty="0" smtClean="0"/>
            </a:br>
            <a:r>
              <a:rPr lang="fr-FR" sz="2800" b="0" dirty="0" smtClean="0"/>
              <a:t>CONCESSION DE LICENCES</a:t>
            </a:r>
            <a:br>
              <a:rPr lang="fr-FR" sz="2800" b="0" dirty="0" smtClean="0"/>
            </a:br>
            <a:r>
              <a:rPr lang="fr-FR" sz="2800" b="0" i="1" dirty="0" smtClean="0"/>
              <a:t>Un business model dans l’IOT</a:t>
            </a:r>
            <a:endParaRPr lang="fr-FR" sz="2400" b="0" i="1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6" y="815263"/>
            <a:ext cx="3049761" cy="613487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2475021" y="133350"/>
            <a:ext cx="1612295" cy="707886"/>
            <a:chOff x="5361770" y="1897729"/>
            <a:chExt cx="3839697" cy="1685835"/>
          </a:xfrm>
        </p:grpSpPr>
        <p:sp>
          <p:nvSpPr>
            <p:cNvPr id="26" name="ZoneTexte 25"/>
            <p:cNvSpPr txBox="1"/>
            <p:nvPr userDrawn="1"/>
          </p:nvSpPr>
          <p:spPr>
            <a:xfrm>
              <a:off x="6681872" y="1897729"/>
              <a:ext cx="2519595" cy="1685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4000" b="1" dirty="0" err="1">
                  <a:solidFill>
                    <a:srgbClr val="6D6D6D"/>
                  </a:solidFill>
                </a:rPr>
                <a:t>fTag</a:t>
              </a:r>
              <a:endParaRPr lang="en-US" sz="4000" b="1" dirty="0">
                <a:solidFill>
                  <a:srgbClr val="6D6D6D"/>
                </a:solidFill>
              </a:endParaRPr>
            </a:p>
          </p:txBody>
        </p:sp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70" y="2044063"/>
              <a:ext cx="1334637" cy="1314922"/>
            </a:xfrm>
            <a:prstGeom prst="rect">
              <a:avLst/>
            </a:prstGeom>
          </p:spPr>
        </p:pic>
      </p:grp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-3486" r="12204" b="3486"/>
          <a:stretch/>
        </p:blipFill>
        <p:spPr>
          <a:xfrm>
            <a:off x="0" y="285750"/>
            <a:ext cx="2438400" cy="106520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435" y="1971154"/>
            <a:ext cx="3857130" cy="1133996"/>
          </a:xfrm>
          <a:prstGeom prst="rect">
            <a:avLst/>
          </a:prstGeom>
        </p:spPr>
      </p:pic>
      <p:sp>
        <p:nvSpPr>
          <p:cNvPr id="31" name="Titre 5"/>
          <p:cNvSpPr txBox="1">
            <a:spLocks/>
          </p:cNvSpPr>
          <p:nvPr/>
        </p:nvSpPr>
        <p:spPr>
          <a:xfrm>
            <a:off x="3318136" y="1409700"/>
            <a:ext cx="2507728" cy="40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Speaker at</a:t>
            </a:r>
            <a:endParaRPr lang="fr-FR" sz="2400" b="0" i="1" dirty="0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928" y="2273174"/>
            <a:ext cx="719975" cy="7200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928" y="3979500"/>
            <a:ext cx="719975" cy="7200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928" y="1420012"/>
            <a:ext cx="719975" cy="7200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928" y="3126336"/>
            <a:ext cx="719975" cy="720000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928" y="566850"/>
            <a:ext cx="71997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64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64000" y="2623742"/>
            <a:ext cx="7416000" cy="229638"/>
          </a:xfrm>
          <a:prstGeom prst="rect">
            <a:avLst/>
          </a:prstGeom>
          <a:gradFill flip="none" rotWithShape="1">
            <a:gsLst>
              <a:gs pos="0">
                <a:srgbClr val="0C76B3"/>
              </a:gs>
              <a:gs pos="100000">
                <a:srgbClr val="B81D2E"/>
              </a:gs>
              <a:gs pos="50000">
                <a:srgbClr val="ECECE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2456300" y="104328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Product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72200" y="104328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Unit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58100" y="104328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Batch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33400" y="2181551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/>
              <a:t>Every</a:t>
            </a:r>
            <a:endParaRPr lang="fr-FR" sz="2400" b="1" dirty="0"/>
          </a:p>
        </p:txBody>
      </p:sp>
      <p:sp>
        <p:nvSpPr>
          <p:cNvPr id="33" name="Rectangle 32"/>
          <p:cNvSpPr/>
          <p:nvPr/>
        </p:nvSpPr>
        <p:spPr>
          <a:xfrm>
            <a:off x="6705600" y="2171891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/>
              <a:t>Each</a:t>
            </a:r>
            <a:endParaRPr lang="fr-FR" sz="2400" b="1" dirty="0"/>
          </a:p>
        </p:txBody>
      </p:sp>
      <p:sp>
        <p:nvSpPr>
          <p:cNvPr id="34" name="Rectangle 33"/>
          <p:cNvSpPr/>
          <p:nvPr/>
        </p:nvSpPr>
        <p:spPr>
          <a:xfrm>
            <a:off x="6172200" y="3202678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/>
              <a:t>Unitary</a:t>
            </a:r>
            <a:endParaRPr lang="fr-FR" sz="2400" dirty="0"/>
          </a:p>
          <a:p>
            <a:pPr algn="ctr"/>
            <a:r>
              <a:rPr lang="fr-FR" sz="2400" dirty="0" err="1"/>
              <a:t>Tagging</a:t>
            </a:r>
            <a:endParaRPr lang="fr-FR" sz="2400" dirty="0"/>
          </a:p>
        </p:txBody>
      </p:sp>
      <p:grpSp>
        <p:nvGrpSpPr>
          <p:cNvPr id="9" name="Groupe 8"/>
          <p:cNvGrpSpPr/>
          <p:nvPr/>
        </p:nvGrpSpPr>
        <p:grpSpPr>
          <a:xfrm>
            <a:off x="762000" y="3292646"/>
            <a:ext cx="381000" cy="1169696"/>
            <a:chOff x="552450" y="2905587"/>
            <a:chExt cx="381000" cy="1169696"/>
          </a:xfrm>
        </p:grpSpPr>
        <p:sp>
          <p:nvSpPr>
            <p:cNvPr id="37" name="Ellipse 36"/>
            <p:cNvSpPr/>
            <p:nvPr/>
          </p:nvSpPr>
          <p:spPr>
            <a:xfrm>
              <a:off x="552450" y="3694283"/>
              <a:ext cx="381000" cy="381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5800" y="2976535"/>
              <a:ext cx="114300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685350" y="2905587"/>
              <a:ext cx="115200" cy="115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5800" y="3534708"/>
              <a:ext cx="114300" cy="28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4158100" y="3181350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Variable Printing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8001000" y="3292646"/>
            <a:ext cx="381000" cy="1169696"/>
            <a:chOff x="8001000" y="3486150"/>
            <a:chExt cx="381000" cy="1169696"/>
          </a:xfrm>
        </p:grpSpPr>
        <p:sp>
          <p:nvSpPr>
            <p:cNvPr id="45" name="Ellipse 44"/>
            <p:cNvSpPr/>
            <p:nvPr/>
          </p:nvSpPr>
          <p:spPr>
            <a:xfrm>
              <a:off x="8001000" y="4274846"/>
              <a:ext cx="381000" cy="381000"/>
            </a:xfrm>
            <a:prstGeom prst="ellipse">
              <a:avLst/>
            </a:prstGeom>
            <a:solidFill>
              <a:srgbClr val="B9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134350" y="3557098"/>
              <a:ext cx="114300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/>
            <p:nvPr/>
          </p:nvSpPr>
          <p:spPr>
            <a:xfrm>
              <a:off x="8133900" y="3486150"/>
              <a:ext cx="115200" cy="115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134350" y="3671098"/>
              <a:ext cx="114300" cy="648000"/>
            </a:xfrm>
            <a:prstGeom prst="rect">
              <a:avLst/>
            </a:prstGeom>
            <a:solidFill>
              <a:srgbClr val="B9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762000" y="104328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Brand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56300" y="1371421"/>
            <a:ext cx="190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SKU / GTIN</a:t>
            </a:r>
          </a:p>
          <a:p>
            <a:pPr algn="ctr"/>
            <a:r>
              <a:rPr lang="fr-FR" sz="2400" dirty="0" err="1"/>
              <a:t>Ingredients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err="1"/>
              <a:t>Allergens</a:t>
            </a:r>
            <a:endParaRPr lang="fr-FR" sz="2400" dirty="0"/>
          </a:p>
        </p:txBody>
      </p:sp>
      <p:sp>
        <p:nvSpPr>
          <p:cNvPr id="58" name="Rectangle 57"/>
          <p:cNvSpPr/>
          <p:nvPr/>
        </p:nvSpPr>
        <p:spPr>
          <a:xfrm>
            <a:off x="6172200" y="1371421"/>
            <a:ext cx="190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/>
              <a:t>sGTIN</a:t>
            </a:r>
            <a:endParaRPr lang="fr-FR" sz="2400" dirty="0"/>
          </a:p>
          <a:p>
            <a:pPr algn="ctr"/>
            <a:r>
              <a:rPr lang="fr-FR" sz="2400" dirty="0"/>
              <a:t>UUID</a:t>
            </a:r>
          </a:p>
          <a:p>
            <a:pPr algn="ctr"/>
            <a:r>
              <a:rPr lang="fr-FR" sz="2400" dirty="0" err="1"/>
              <a:t>Exp</a:t>
            </a:r>
            <a:r>
              <a:rPr lang="fr-FR" sz="2400" dirty="0"/>
              <a:t>.</a:t>
            </a:r>
          </a:p>
        </p:txBody>
      </p:sp>
      <p:sp>
        <p:nvSpPr>
          <p:cNvPr id="60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latin typeface="+mn-lt"/>
                <a:cs typeface="Arial" panose="020B0604020202020204" pitchFamily="34" charset="0"/>
              </a:rPr>
              <a:t>x</a:t>
            </a:r>
            <a:r>
              <a:rPr lang="fr-FR" dirty="0" err="1" smtClean="0">
                <a:latin typeface="+mn-lt"/>
                <a:cs typeface="Arial" panose="020B0604020202020204" pitchFamily="34" charset="0"/>
              </a:rPr>
              <a:t>Tag</a:t>
            </a:r>
            <a:r>
              <a:rPr lang="fr-FR" dirty="0" smtClean="0">
                <a:latin typeface="+mn-lt"/>
                <a:cs typeface="Arial" panose="020B0604020202020204" pitchFamily="34" charset="0"/>
              </a:rPr>
              <a:t> </a:t>
            </a:r>
            <a:br>
              <a:rPr lang="fr-FR" dirty="0" smtClean="0">
                <a:latin typeface="+mn-lt"/>
                <a:cs typeface="Arial" panose="020B0604020202020204" pitchFamily="34" charset="0"/>
              </a:rPr>
            </a:br>
            <a:r>
              <a:rPr lang="fr-FR" dirty="0" smtClean="0">
                <a:latin typeface="+mn-lt"/>
                <a:cs typeface="Arial" panose="020B0604020202020204" pitchFamily="34" charset="0"/>
              </a:rPr>
              <a:t>in the packaging </a:t>
            </a:r>
            <a:r>
              <a:rPr lang="fr-FR" dirty="0" err="1" smtClean="0">
                <a:latin typeface="+mn-lt"/>
                <a:cs typeface="Arial" panose="020B0604020202020204" pitchFamily="34" charset="0"/>
              </a:rPr>
              <a:t>ecosystem</a:t>
            </a:r>
            <a:endParaRPr lang="fr-FR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63999" y="2853226"/>
            <a:ext cx="2420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197DB6"/>
                </a:solidFill>
              </a:rPr>
              <a:t>Cold Data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807951" y="2843566"/>
            <a:ext cx="2472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>
                <a:solidFill>
                  <a:srgbClr val="B92333"/>
                </a:solidFill>
              </a:rPr>
              <a:t>Warm Data</a:t>
            </a: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15" y="4107845"/>
            <a:ext cx="561580" cy="561600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112" y="4108097"/>
            <a:ext cx="561076" cy="561096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62" y="4108097"/>
            <a:ext cx="561076" cy="561096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62" y="4108097"/>
            <a:ext cx="561076" cy="561096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2573787" y="1043285"/>
            <a:ext cx="1670027" cy="3738265"/>
          </a:xfrm>
          <a:prstGeom prst="rect">
            <a:avLst/>
          </a:prstGeom>
          <a:noFill/>
          <a:ln w="38100">
            <a:solidFill>
              <a:srgbClr val="91541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221068"/>
            <a:ext cx="1825826" cy="2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74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87" y="971550"/>
            <a:ext cx="2328013" cy="232800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71550"/>
            <a:ext cx="2328014" cy="2328000"/>
          </a:xfrm>
          <a:prstGeom prst="rect">
            <a:avLst/>
          </a:prstGeom>
        </p:spPr>
      </p:pic>
      <p:sp>
        <p:nvSpPr>
          <p:cNvPr id="17" name="Title 8"/>
          <p:cNvSpPr>
            <a:spLocks noGrp="1"/>
          </p:cNvSpPr>
          <p:nvPr>
            <p:ph type="title"/>
          </p:nvPr>
        </p:nvSpPr>
        <p:spPr>
          <a:xfrm>
            <a:off x="304800" y="205979"/>
            <a:ext cx="8382000" cy="857250"/>
          </a:xfrm>
        </p:spPr>
        <p:txBody>
          <a:bodyPr>
            <a:normAutofit/>
          </a:bodyPr>
          <a:lstStyle/>
          <a:p>
            <a:pPr lvl="0" algn="r"/>
            <a:r>
              <a:rPr lang="en-US" dirty="0"/>
              <a:t>from </a:t>
            </a:r>
            <a:r>
              <a:rPr lang="en-US" dirty="0" err="1" smtClean="0"/>
              <a:t>mobiLead’s</a:t>
            </a:r>
            <a:r>
              <a:rPr lang="en-US" dirty="0" smtClean="0"/>
              <a:t> Smart and Unique Identifiers 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 err="1"/>
              <a:t>fTag</a:t>
            </a:r>
            <a:r>
              <a:rPr lang="en-US" dirty="0"/>
              <a:t> as a </a:t>
            </a:r>
            <a:r>
              <a:rPr lang="en-US" dirty="0" smtClean="0"/>
              <a:t>solution</a:t>
            </a:r>
            <a:endParaRPr lang="fr-FR" dirty="0"/>
          </a:p>
        </p:txBody>
      </p:sp>
      <p:cxnSp>
        <p:nvCxnSpPr>
          <p:cNvPr id="16" name="Straight Arrow Connector 24"/>
          <p:cNvCxnSpPr/>
          <p:nvPr/>
        </p:nvCxnSpPr>
        <p:spPr>
          <a:xfrm>
            <a:off x="3280919" y="2106715"/>
            <a:ext cx="2540168" cy="1"/>
          </a:xfrm>
          <a:prstGeom prst="straightConnector1">
            <a:avLst/>
          </a:prstGeom>
          <a:ln w="76200">
            <a:solidFill>
              <a:srgbClr val="91541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4"/>
          <p:cNvCxnSpPr/>
          <p:nvPr/>
        </p:nvCxnSpPr>
        <p:spPr>
          <a:xfrm>
            <a:off x="3284816" y="1457128"/>
            <a:ext cx="2540168" cy="1"/>
          </a:xfrm>
          <a:prstGeom prst="straightConnector1">
            <a:avLst/>
          </a:prstGeom>
          <a:ln w="76200">
            <a:solidFill>
              <a:srgbClr val="91541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276600" y="1488240"/>
            <a:ext cx="3166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Patents, Brands, Know-how</a:t>
            </a:r>
            <a:endParaRPr lang="fr-FR" b="1" dirty="0"/>
          </a:p>
        </p:txBody>
      </p:sp>
      <p:sp>
        <p:nvSpPr>
          <p:cNvPr id="20" name="Rectangle 19"/>
          <p:cNvSpPr/>
          <p:nvPr/>
        </p:nvSpPr>
        <p:spPr>
          <a:xfrm>
            <a:off x="3276600" y="2126218"/>
            <a:ext cx="3166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Prototypes, Proof of Concept</a:t>
            </a:r>
            <a:endParaRPr lang="fr-FR" b="1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65" y="4290150"/>
            <a:ext cx="719975" cy="720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413981" y="4290150"/>
            <a:ext cx="1957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zTag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86849" y="4290150"/>
            <a:ext cx="1923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jTag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anticounterfeiting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1" y="4290150"/>
            <a:ext cx="719975" cy="720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65" y="3451950"/>
            <a:ext cx="719975" cy="7200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51950"/>
            <a:ext cx="719975" cy="7200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413981" y="3451950"/>
            <a:ext cx="1924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8Tag</a:t>
            </a:r>
          </a:p>
          <a:p>
            <a:r>
              <a:rPr lang="fr-FR" sz="16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blockchain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85229" y="3451950"/>
            <a:ext cx="1925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mTag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54" y="3451950"/>
            <a:ext cx="719975" cy="7200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6661698" y="3451950"/>
            <a:ext cx="2329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fTag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fr-FR" sz="16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allergens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221068"/>
            <a:ext cx="1825826" cy="2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11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Food allergy and </a:t>
            </a:r>
            <a:r>
              <a:rPr lang="en-US" dirty="0" smtClean="0"/>
              <a:t>intolerance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serious medical issue 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81000" y="1657350"/>
            <a:ext cx="842537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Food allergy is a serious medical issue </a:t>
            </a:r>
            <a:endParaRPr lang="en-US" sz="2200" b="1" dirty="0" smtClean="0"/>
          </a:p>
          <a:p>
            <a:pPr algn="just"/>
            <a:endParaRPr lang="en-US" sz="2200" dirty="0"/>
          </a:p>
          <a:p>
            <a:pPr algn="just"/>
            <a:r>
              <a:rPr lang="en-US" sz="2200" dirty="0" smtClean="0"/>
              <a:t>15 </a:t>
            </a:r>
            <a:r>
              <a:rPr lang="en-US" sz="2200" dirty="0"/>
              <a:t>million people in the </a:t>
            </a:r>
            <a:r>
              <a:rPr lang="en-US" sz="2200" dirty="0" smtClean="0"/>
              <a:t>US</a:t>
            </a:r>
          </a:p>
          <a:p>
            <a:pPr algn="just"/>
            <a:r>
              <a:rPr lang="en-US" sz="2200" dirty="0" smtClean="0"/>
              <a:t>17 </a:t>
            </a:r>
            <a:r>
              <a:rPr lang="en-US" sz="2200" dirty="0"/>
              <a:t>million people in </a:t>
            </a:r>
            <a:r>
              <a:rPr lang="en-US" sz="2200" dirty="0" smtClean="0"/>
              <a:t>Europe</a:t>
            </a:r>
          </a:p>
          <a:p>
            <a:pPr algn="just"/>
            <a:r>
              <a:rPr lang="en-US" sz="2200" dirty="0" smtClean="0"/>
              <a:t>	3.5 </a:t>
            </a:r>
            <a:r>
              <a:rPr lang="en-US" sz="2200" dirty="0"/>
              <a:t>million are younger than 25 </a:t>
            </a:r>
            <a:r>
              <a:rPr lang="en-US" sz="2200" dirty="0" smtClean="0"/>
              <a:t>years</a:t>
            </a:r>
          </a:p>
          <a:p>
            <a:pPr algn="just"/>
            <a:r>
              <a:rPr lang="en-US" sz="2200" dirty="0" smtClean="0"/>
              <a:t>Number of people who have a food allergy is growing</a:t>
            </a:r>
          </a:p>
          <a:p>
            <a:pPr algn="just"/>
            <a:r>
              <a:rPr lang="en-US" sz="2200" dirty="0" smtClean="0"/>
              <a:t>Rates </a:t>
            </a:r>
            <a:r>
              <a:rPr lang="en-US" sz="2200" dirty="0"/>
              <a:t>among children increased </a:t>
            </a:r>
            <a:r>
              <a:rPr lang="en-US" sz="2200" dirty="0" smtClean="0"/>
              <a:t>+50% between 1997 and 2011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78" y="1740121"/>
            <a:ext cx="790831" cy="7908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221068"/>
            <a:ext cx="1825826" cy="285946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8" name="ZoneTexte 7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8620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Food allergy and </a:t>
            </a:r>
            <a:r>
              <a:rPr lang="en-US" dirty="0" smtClean="0"/>
              <a:t>intolerance management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INCO – European Union (EU)'s 1169/2011 regulation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81000" y="1657350"/>
            <a:ext cx="842537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The </a:t>
            </a:r>
            <a:r>
              <a:rPr lang="en-US" sz="2200" dirty="0"/>
              <a:t>European Union (EU)'s 1169/2011 regulation, commonly referred to as INCO (Information to Consumers), makes mandatory for brands to provide consumers with clearer information about the food products</a:t>
            </a:r>
            <a:r>
              <a:rPr lang="en-US" sz="2200" dirty="0" smtClean="0"/>
              <a:t>.</a:t>
            </a:r>
          </a:p>
          <a:p>
            <a:pPr algn="ctr"/>
            <a:r>
              <a:rPr lang="en-US" sz="2200" b="1" dirty="0" err="1" smtClean="0"/>
              <a:t>fTag</a:t>
            </a:r>
            <a:r>
              <a:rPr lang="en-US" sz="2200" b="1" dirty="0" smtClean="0"/>
              <a:t> </a:t>
            </a:r>
            <a:r>
              <a:rPr lang="en-US" sz="2200" b="1" dirty="0"/>
              <a:t>is the optimal </a:t>
            </a:r>
            <a:r>
              <a:rPr lang="en-US" sz="2200" b="1" dirty="0" smtClean="0"/>
              <a:t>solution</a:t>
            </a:r>
          </a:p>
          <a:p>
            <a:pPr marL="342900" indent="-342900" algn="ctr">
              <a:buFontTx/>
              <a:buChar char="-"/>
            </a:pPr>
            <a:r>
              <a:rPr lang="fr-FR" sz="2200" b="1" dirty="0" smtClean="0"/>
              <a:t>to help brand </a:t>
            </a:r>
            <a:r>
              <a:rPr lang="fr-FR" sz="2200" b="1" dirty="0" err="1" smtClean="0"/>
              <a:t>owners</a:t>
            </a:r>
            <a:r>
              <a:rPr lang="fr-FR" sz="2200" b="1" dirty="0" smtClean="0"/>
              <a:t> to </a:t>
            </a:r>
            <a:r>
              <a:rPr lang="fr-FR" sz="2200" b="1" dirty="0" err="1" smtClean="0"/>
              <a:t>be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compliant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with</a:t>
            </a:r>
            <a:r>
              <a:rPr lang="fr-FR" sz="2200" b="1" dirty="0" smtClean="0"/>
              <a:t> the </a:t>
            </a:r>
            <a:r>
              <a:rPr lang="fr-FR" sz="2200" b="1" dirty="0" err="1" smtClean="0"/>
              <a:t>regulation</a:t>
            </a:r>
            <a:endParaRPr lang="fr-FR" sz="2200" b="1" dirty="0" smtClean="0"/>
          </a:p>
          <a:p>
            <a:pPr marL="342900" indent="-342900" algn="ctr">
              <a:buFontTx/>
              <a:buChar char="-"/>
            </a:pPr>
            <a:r>
              <a:rPr lang="fr-FR" sz="2200" b="1" dirty="0" smtClean="0"/>
              <a:t>to </a:t>
            </a:r>
            <a:r>
              <a:rPr lang="en-US" sz="2200" b="1" dirty="0"/>
              <a:t> </a:t>
            </a:r>
            <a:r>
              <a:rPr lang="en-US" sz="2200" b="1" dirty="0" smtClean="0"/>
              <a:t>provide convenience to users, consumers and patients</a:t>
            </a:r>
          </a:p>
          <a:p>
            <a:pPr algn="just"/>
            <a:r>
              <a:rPr lang="en-US" sz="2200" dirty="0"/>
              <a:t>Information on products with an allergenic or intolerance effect should be given to enable consumers, to make informed choices which are tailored and safe for them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221068"/>
            <a:ext cx="1825826" cy="285946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7" name="ZoneTexte 6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0925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114550"/>
            <a:ext cx="2016000" cy="26578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56" y="2419349"/>
            <a:ext cx="1834344" cy="185195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0" y="784575"/>
            <a:ext cx="2088000" cy="3463575"/>
          </a:xfrm>
          <a:prstGeom prst="rect">
            <a:avLst/>
          </a:prstGeom>
        </p:spPr>
      </p:pic>
      <p:sp>
        <p:nvSpPr>
          <p:cNvPr id="17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Printed information vs Digital mobile</a:t>
            </a:r>
            <a:br>
              <a:rPr lang="en-US" dirty="0" smtClean="0"/>
            </a:br>
            <a:r>
              <a:rPr lang="en-US" dirty="0" err="1" smtClean="0"/>
              <a:t>comparaison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 smtClean="0"/>
              <a:t>Limited </a:t>
            </a:r>
            <a:r>
              <a:rPr lang="fr-FR" sz="2200" dirty="0" err="1" smtClean="0"/>
              <a:t>space</a:t>
            </a:r>
            <a:r>
              <a:rPr lang="fr-FR" sz="2200" dirty="0" smtClean="0"/>
              <a:t> on pack</a:t>
            </a:r>
          </a:p>
          <a:p>
            <a:pPr marL="0" indent="0">
              <a:buNone/>
            </a:pPr>
            <a:r>
              <a:rPr lang="fr-FR" sz="2200" dirty="0" smtClean="0"/>
              <a:t>Few </a:t>
            </a:r>
            <a:r>
              <a:rPr lang="fr-FR" sz="2200" dirty="0" err="1" smtClean="0"/>
              <a:t>languages</a:t>
            </a:r>
            <a:endParaRPr lang="fr-FR" sz="2200" dirty="0" smtClean="0"/>
          </a:p>
          <a:p>
            <a:pPr marL="0" indent="0">
              <a:buNone/>
            </a:pPr>
            <a:r>
              <a:rPr lang="fr-FR" sz="2200" dirty="0" err="1" smtClean="0"/>
              <a:t>Generic</a:t>
            </a:r>
            <a:endParaRPr lang="fr-FR" sz="2200" dirty="0" smtClean="0"/>
          </a:p>
          <a:p>
            <a:pPr marL="0" indent="0">
              <a:buNone/>
            </a:pPr>
            <a:r>
              <a:rPr lang="fr-FR" sz="2200" dirty="0" smtClean="0"/>
              <a:t>Hard to </a:t>
            </a:r>
            <a:r>
              <a:rPr lang="fr-FR" sz="2200" dirty="0" err="1" smtClean="0"/>
              <a:t>read</a:t>
            </a:r>
            <a:endParaRPr lang="fr-FR" sz="2200" dirty="0" smtClean="0"/>
          </a:p>
          <a:p>
            <a:pPr marL="0" indent="0">
              <a:buNone/>
            </a:pPr>
            <a:r>
              <a:rPr lang="fr-FR" sz="2200" dirty="0" err="1" smtClean="0"/>
              <a:t>Complex</a:t>
            </a:r>
            <a:endParaRPr lang="fr-FR" sz="2200" dirty="0" smtClean="0"/>
          </a:p>
          <a:p>
            <a:pPr marL="0" indent="0">
              <a:buNone/>
            </a:pPr>
            <a:r>
              <a:rPr lang="fr-FR" sz="2200" dirty="0" err="1" smtClean="0"/>
              <a:t>Legal</a:t>
            </a:r>
            <a:endParaRPr lang="en-US" sz="2200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 err="1" smtClean="0"/>
              <a:t>Unlimited</a:t>
            </a:r>
            <a:r>
              <a:rPr lang="fr-FR" sz="2200" dirty="0" smtClean="0"/>
              <a:t> </a:t>
            </a:r>
            <a:r>
              <a:rPr lang="fr-FR" sz="2200" dirty="0" err="1" smtClean="0"/>
              <a:t>space</a:t>
            </a:r>
            <a:r>
              <a:rPr lang="fr-FR" sz="2200" dirty="0" smtClean="0"/>
              <a:t> on mobile</a:t>
            </a:r>
          </a:p>
          <a:p>
            <a:pPr marL="0" indent="0">
              <a:buNone/>
            </a:pPr>
            <a:r>
              <a:rPr lang="fr-FR" sz="2200" dirty="0" err="1" smtClean="0"/>
              <a:t>Unlimited</a:t>
            </a:r>
            <a:r>
              <a:rPr lang="fr-FR" sz="2200" dirty="0" smtClean="0"/>
              <a:t> </a:t>
            </a:r>
            <a:r>
              <a:rPr lang="fr-FR" sz="2200" dirty="0" err="1" smtClean="0"/>
              <a:t>languages</a:t>
            </a:r>
            <a:endParaRPr lang="fr-FR" sz="2200" dirty="0" smtClean="0"/>
          </a:p>
          <a:p>
            <a:pPr marL="0" indent="0">
              <a:buNone/>
            </a:pPr>
            <a:r>
              <a:rPr lang="fr-FR" sz="2200" dirty="0" err="1" smtClean="0"/>
              <a:t>Tailored</a:t>
            </a:r>
            <a:endParaRPr lang="fr-FR" sz="2200" dirty="0" smtClean="0"/>
          </a:p>
          <a:p>
            <a:pPr marL="0" indent="0">
              <a:buNone/>
            </a:pPr>
            <a:r>
              <a:rPr lang="fr-FR" sz="2200" dirty="0" err="1" smtClean="0"/>
              <a:t>Easy</a:t>
            </a:r>
            <a:r>
              <a:rPr lang="fr-FR" sz="2200" dirty="0" smtClean="0"/>
              <a:t> to </a:t>
            </a:r>
            <a:r>
              <a:rPr lang="fr-FR" sz="2200" dirty="0" err="1" smtClean="0"/>
              <a:t>read</a:t>
            </a:r>
            <a:endParaRPr lang="fr-FR" sz="2200" dirty="0" smtClean="0"/>
          </a:p>
          <a:p>
            <a:pPr marL="0" indent="0">
              <a:buNone/>
            </a:pPr>
            <a:r>
              <a:rPr lang="fr-FR" sz="2200" dirty="0" smtClean="0"/>
              <a:t>Trivial</a:t>
            </a:r>
            <a:endParaRPr lang="fr-FR" sz="2200" dirty="0"/>
          </a:p>
          <a:p>
            <a:pPr marL="0" indent="0">
              <a:buNone/>
            </a:pPr>
            <a:r>
              <a:rPr lang="fr-FR" sz="2200" dirty="0" err="1" smtClean="0"/>
              <a:t>Legal</a:t>
            </a:r>
            <a:r>
              <a:rPr lang="fr-FR" sz="2200" dirty="0" smtClean="0"/>
              <a:t> </a:t>
            </a:r>
            <a:r>
              <a:rPr lang="fr-FR" sz="2200" dirty="0" err="1" smtClean="0"/>
              <a:t>with</a:t>
            </a:r>
            <a:r>
              <a:rPr lang="fr-FR" sz="2200" dirty="0" smtClean="0"/>
              <a:t> </a:t>
            </a:r>
            <a:r>
              <a:rPr lang="fr-FR" sz="2200" dirty="0" err="1" smtClean="0"/>
              <a:t>fTag</a:t>
            </a:r>
            <a:endParaRPr lang="fr-FR" sz="2200" dirty="0" smtClean="0"/>
          </a:p>
          <a:p>
            <a:pPr marL="0" indent="0">
              <a:buNone/>
            </a:pPr>
            <a:r>
              <a:rPr lang="fr-FR" sz="2200" i="1" dirty="0" smtClean="0"/>
              <a:t>(data are </a:t>
            </a:r>
            <a:r>
              <a:rPr lang="fr-FR" sz="2200" i="1" dirty="0" err="1" smtClean="0"/>
              <a:t>also</a:t>
            </a:r>
            <a:r>
              <a:rPr lang="fr-FR" sz="2200" i="1" dirty="0" smtClean="0"/>
              <a:t> local)</a:t>
            </a:r>
            <a:endParaRPr lang="en-US" sz="2200" i="1" dirty="0"/>
          </a:p>
        </p:txBody>
      </p:sp>
      <p:sp>
        <p:nvSpPr>
          <p:cNvPr id="11" name="Rectangle 10"/>
          <p:cNvSpPr/>
          <p:nvPr/>
        </p:nvSpPr>
        <p:spPr>
          <a:xfrm>
            <a:off x="49378" y="3597354"/>
            <a:ext cx="216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smtClean="0"/>
              <a:t> </a:t>
            </a:r>
          </a:p>
          <a:p>
            <a:pPr algn="r"/>
            <a:endParaRPr lang="fr-FR" sz="2000" b="1" dirty="0" smtClean="0"/>
          </a:p>
          <a:p>
            <a:pPr algn="r"/>
            <a:r>
              <a:rPr lang="fr-FR" sz="2000" b="1" dirty="0" smtClean="0"/>
              <a:t>Packaging or Label</a:t>
            </a:r>
            <a:endParaRPr lang="fr-FR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5181600" y="3597354"/>
            <a:ext cx="20419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000" b="1" dirty="0" smtClean="0"/>
          </a:p>
          <a:p>
            <a:endParaRPr lang="fr-FR" sz="2000" b="1" dirty="0" smtClean="0"/>
          </a:p>
          <a:p>
            <a:r>
              <a:rPr lang="fr-FR" sz="2000" b="1" dirty="0" smtClean="0"/>
              <a:t>Mobile content</a:t>
            </a:r>
            <a:endParaRPr lang="fr-FR" sz="2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221068"/>
            <a:ext cx="1825826" cy="285946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4" name="ZoneTexte 13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0427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Food allergy and intolerance management</a:t>
            </a:r>
            <a:br>
              <a:rPr lang="en-US" dirty="0"/>
            </a:br>
            <a:r>
              <a:rPr lang="en-US" dirty="0" err="1" smtClean="0"/>
              <a:t>fTag</a:t>
            </a:r>
            <a:r>
              <a:rPr lang="en-US" dirty="0" smtClean="0"/>
              <a:t> – </a:t>
            </a:r>
            <a:r>
              <a:rPr lang="en-US" dirty="0"/>
              <a:t>as easy as </a:t>
            </a:r>
            <a:r>
              <a:rPr lang="en-US" dirty="0" smtClean="0"/>
              <a:t>ABC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043519" y="4640818"/>
            <a:ext cx="5056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2017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Innovation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429000" y="4171950"/>
            <a:ext cx="1633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/>
              <a:t>the </a:t>
            </a:r>
            <a:r>
              <a:rPr lang="fr-FR" sz="1600" b="1" dirty="0"/>
              <a:t>P</a:t>
            </a:r>
            <a:r>
              <a:rPr lang="fr-FR" sz="1600" b="1" dirty="0" smtClean="0"/>
              <a:t>roduct info</a:t>
            </a:r>
            <a:br>
              <a:rPr lang="fr-FR" sz="1600" b="1" dirty="0" smtClean="0"/>
            </a:br>
            <a:r>
              <a:rPr lang="fr-FR" sz="1600" b="1" dirty="0" err="1" smtClean="0"/>
              <a:t>is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displayed</a:t>
            </a:r>
            <a:endParaRPr lang="fr-FR" sz="1600" b="1" dirty="0" smtClean="0"/>
          </a:p>
          <a:p>
            <a:pPr algn="ctr"/>
            <a:r>
              <a:rPr lang="fr-FR" sz="1200" b="1" i="1" dirty="0" smtClean="0"/>
              <a:t/>
            </a:r>
            <a:br>
              <a:rPr lang="fr-FR" sz="1200" b="1" i="1" dirty="0" smtClean="0"/>
            </a:br>
            <a:r>
              <a:rPr lang="fr-FR" sz="1200" b="1" i="1" dirty="0" smtClean="0"/>
              <a:t>no network </a:t>
            </a:r>
            <a:r>
              <a:rPr lang="fr-FR" sz="1200" b="1" i="1" dirty="0" err="1" smtClean="0"/>
              <a:t>required</a:t>
            </a:r>
            <a:endParaRPr lang="fr-FR" sz="1600" b="1" i="1" dirty="0"/>
          </a:p>
        </p:txBody>
      </p:sp>
      <p:sp>
        <p:nvSpPr>
          <p:cNvPr id="36" name="Rectangle 35"/>
          <p:cNvSpPr/>
          <p:nvPr/>
        </p:nvSpPr>
        <p:spPr>
          <a:xfrm>
            <a:off x="7175226" y="4171950"/>
            <a:ext cx="1740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err="1" smtClean="0"/>
              <a:t>your</a:t>
            </a:r>
            <a:r>
              <a:rPr lang="fr-FR" sz="1600" b="1" dirty="0" smtClean="0"/>
              <a:t> Profile</a:t>
            </a:r>
          </a:p>
          <a:p>
            <a:pPr algn="ctr"/>
            <a:r>
              <a:rPr lang="fr-FR" sz="1600" b="1" dirty="0" err="1" smtClean="0"/>
              <a:t>is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displayed</a:t>
            </a:r>
            <a:endParaRPr lang="fr-FR" sz="16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84575"/>
            <a:ext cx="2088000" cy="34635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0" y="784575"/>
            <a:ext cx="2088000" cy="34635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222127" y="3417153"/>
            <a:ext cx="1533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Scan or </a:t>
            </a:r>
            <a:r>
              <a:rPr lang="fr-FR" sz="1600" b="1" dirty="0" err="1" smtClean="0"/>
              <a:t>Tap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your</a:t>
            </a:r>
            <a:r>
              <a:rPr lang="fr-FR" sz="1600" b="1" dirty="0" smtClean="0"/>
              <a:t> Profile </a:t>
            </a:r>
            <a:r>
              <a:rPr lang="fr-FR" sz="1600" b="1" dirty="0" err="1" smtClean="0"/>
              <a:t>card</a:t>
            </a:r>
            <a:endParaRPr lang="fr-FR" sz="1600" b="1" dirty="0"/>
          </a:p>
        </p:txBody>
      </p:sp>
      <p:cxnSp>
        <p:nvCxnSpPr>
          <p:cNvPr id="22" name="Straight Arrow Connector 24"/>
          <p:cNvCxnSpPr/>
          <p:nvPr/>
        </p:nvCxnSpPr>
        <p:spPr>
          <a:xfrm>
            <a:off x="5222127" y="3215373"/>
            <a:ext cx="1690416" cy="1"/>
          </a:xfrm>
          <a:prstGeom prst="straightConnector1">
            <a:avLst/>
          </a:prstGeom>
          <a:ln w="76200">
            <a:solidFill>
              <a:srgbClr val="91541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4"/>
          <p:cNvCxnSpPr/>
          <p:nvPr/>
        </p:nvCxnSpPr>
        <p:spPr>
          <a:xfrm>
            <a:off x="1281384" y="3215373"/>
            <a:ext cx="1690416" cy="1"/>
          </a:xfrm>
          <a:prstGeom prst="straightConnector1">
            <a:avLst/>
          </a:prstGeom>
          <a:ln w="76200">
            <a:solidFill>
              <a:srgbClr val="91541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915400" y="3235985"/>
            <a:ext cx="1690416" cy="1"/>
          </a:xfrm>
          <a:prstGeom prst="straightConnector1">
            <a:avLst/>
          </a:prstGeom>
          <a:ln w="76200">
            <a:solidFill>
              <a:srgbClr val="91541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" y="2855373"/>
            <a:ext cx="719975" cy="720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98053" y="3417153"/>
            <a:ext cx="1533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Scan or </a:t>
            </a:r>
            <a:r>
              <a:rPr lang="fr-FR" sz="1600" b="1" dirty="0" err="1"/>
              <a:t>Tap</a:t>
            </a:r>
            <a:r>
              <a:rPr lang="fr-FR" sz="1600" b="1" dirty="0"/>
              <a:t> a Product Pack</a:t>
            </a:r>
          </a:p>
          <a:p>
            <a:pPr algn="ctr"/>
            <a:r>
              <a:rPr lang="fr-FR" sz="1600" b="1" dirty="0"/>
              <a:t>or </a:t>
            </a:r>
            <a:r>
              <a:rPr lang="fr-FR" sz="1600" b="1" dirty="0" smtClean="0"/>
              <a:t>Label</a:t>
            </a:r>
            <a:endParaRPr lang="fr-FR" sz="1600" b="1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221068"/>
            <a:ext cx="1825826" cy="285946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7" name="ZoneTexte 16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21" name="Image 2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7413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33" y="784575"/>
            <a:ext cx="2088000" cy="3463575"/>
          </a:xfrm>
          <a:prstGeom prst="rect">
            <a:avLst/>
          </a:prstGeom>
        </p:spPr>
      </p:pic>
      <p:sp>
        <p:nvSpPr>
          <p:cNvPr id="18" name="Title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Food allergy and intolerance management</a:t>
            </a:r>
            <a:br>
              <a:rPr lang="en-US" dirty="0"/>
            </a:br>
            <a:r>
              <a:rPr lang="en-US" dirty="0" err="1" smtClean="0"/>
              <a:t>fTag</a:t>
            </a:r>
            <a:r>
              <a:rPr lang="en-US" dirty="0" smtClean="0"/>
              <a:t> – </a:t>
            </a:r>
            <a:r>
              <a:rPr lang="en-US" dirty="0"/>
              <a:t>as easy as </a:t>
            </a:r>
            <a:r>
              <a:rPr lang="en-US" dirty="0" smtClean="0"/>
              <a:t>ABC</a:t>
            </a:r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5222127" y="3417153"/>
            <a:ext cx="1533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Scan or </a:t>
            </a:r>
            <a:r>
              <a:rPr lang="fr-FR" sz="1600" b="1" dirty="0" err="1"/>
              <a:t>Tap</a:t>
            </a:r>
            <a:r>
              <a:rPr lang="fr-FR" sz="1600" b="1" dirty="0"/>
              <a:t> a Product Pack</a:t>
            </a:r>
          </a:p>
          <a:p>
            <a:pPr algn="ctr"/>
            <a:r>
              <a:rPr lang="fr-FR" sz="1600" b="1" dirty="0"/>
              <a:t>or </a:t>
            </a:r>
            <a:r>
              <a:rPr lang="fr-FR" sz="1600" b="1" dirty="0" smtClean="0"/>
              <a:t>Label</a:t>
            </a:r>
            <a:endParaRPr lang="fr-FR" sz="1600" b="1" dirty="0"/>
          </a:p>
        </p:txBody>
      </p:sp>
      <p:sp>
        <p:nvSpPr>
          <p:cNvPr id="36" name="Rectangle 35"/>
          <p:cNvSpPr/>
          <p:nvPr/>
        </p:nvSpPr>
        <p:spPr>
          <a:xfrm>
            <a:off x="7282262" y="4171950"/>
            <a:ext cx="16331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err="1" smtClean="0"/>
              <a:t>your</a:t>
            </a:r>
            <a:r>
              <a:rPr lang="fr-FR" sz="1600" b="1" dirty="0" smtClean="0"/>
              <a:t> Profile</a:t>
            </a:r>
            <a:br>
              <a:rPr lang="fr-FR" sz="1600" b="1" dirty="0" smtClean="0"/>
            </a:br>
            <a:r>
              <a:rPr lang="fr-FR" sz="1600" b="1" dirty="0" err="1" smtClean="0"/>
              <a:t>is</a:t>
            </a:r>
            <a:r>
              <a:rPr lang="fr-FR" sz="1600" b="1" dirty="0" smtClean="0"/>
              <a:t> gone</a:t>
            </a:r>
            <a:endParaRPr lang="fr-FR" sz="1600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0" y="784574"/>
            <a:ext cx="2088000" cy="34635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72322" y="2311153"/>
            <a:ext cx="1533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err="1" smtClean="0"/>
              <a:t>after</a:t>
            </a:r>
            <a:endParaRPr lang="fr-FR" sz="1600" b="1" dirty="0" smtClean="0"/>
          </a:p>
          <a:p>
            <a:pPr algn="ctr"/>
            <a:r>
              <a:rPr lang="fr-FR" sz="1600" b="1" dirty="0" smtClean="0"/>
              <a:t>few </a:t>
            </a:r>
            <a:r>
              <a:rPr lang="fr-FR" sz="1600" b="1" dirty="0" err="1" smtClean="0"/>
              <a:t>hours</a:t>
            </a:r>
            <a:r>
              <a:rPr lang="fr-FR" sz="1600" b="1" dirty="0" smtClean="0"/>
              <a:t>…</a:t>
            </a:r>
            <a:endParaRPr lang="fr-FR" sz="1600" b="1" dirty="0"/>
          </a:p>
        </p:txBody>
      </p:sp>
      <p:sp>
        <p:nvSpPr>
          <p:cNvPr id="16" name="Rectangle 15"/>
          <p:cNvSpPr/>
          <p:nvPr/>
        </p:nvSpPr>
        <p:spPr>
          <a:xfrm>
            <a:off x="1398053" y="3417153"/>
            <a:ext cx="1533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Scan or </a:t>
            </a:r>
            <a:r>
              <a:rPr lang="fr-FR" sz="1600" b="1" dirty="0" err="1"/>
              <a:t>Tap</a:t>
            </a:r>
            <a:r>
              <a:rPr lang="fr-FR" sz="1600" b="1" dirty="0"/>
              <a:t> a Product Pack</a:t>
            </a:r>
          </a:p>
          <a:p>
            <a:pPr algn="ctr"/>
            <a:r>
              <a:rPr lang="fr-FR" sz="1600" b="1" dirty="0"/>
              <a:t>or </a:t>
            </a:r>
            <a:r>
              <a:rPr lang="fr-FR" sz="1600" b="1" dirty="0" smtClean="0"/>
              <a:t>Label</a:t>
            </a:r>
            <a:endParaRPr lang="fr-FR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1398053" y="2095709"/>
            <a:ext cx="1533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err="1" smtClean="0"/>
              <a:t>Your</a:t>
            </a:r>
            <a:r>
              <a:rPr lang="fr-FR" sz="1600" b="1" dirty="0" smtClean="0"/>
              <a:t> profile</a:t>
            </a:r>
            <a:br>
              <a:rPr lang="fr-FR" sz="1600" b="1" dirty="0" smtClean="0"/>
            </a:br>
            <a:r>
              <a:rPr lang="fr-FR" sz="1600" b="1" dirty="0" err="1" smtClean="0"/>
              <a:t>is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known</a:t>
            </a:r>
            <a:r>
              <a:rPr lang="fr-FR" sz="1600" b="1" dirty="0" smtClean="0"/>
              <a:t> for</a:t>
            </a:r>
          </a:p>
          <a:p>
            <a:pPr algn="ctr"/>
            <a:r>
              <a:rPr lang="fr-FR" sz="1600" b="1" dirty="0" smtClean="0"/>
              <a:t>few </a:t>
            </a:r>
            <a:r>
              <a:rPr lang="fr-FR" sz="1600" b="1" dirty="0" err="1" smtClean="0"/>
              <a:t>hours</a:t>
            </a:r>
            <a:r>
              <a:rPr lang="fr-FR" sz="1600" b="1" dirty="0" smtClean="0"/>
              <a:t>…</a:t>
            </a:r>
            <a:endParaRPr lang="fr-FR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2043519" y="4640818"/>
            <a:ext cx="5056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2017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Innovation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1" name="Straight Arrow Connector 24"/>
          <p:cNvCxnSpPr/>
          <p:nvPr/>
        </p:nvCxnSpPr>
        <p:spPr>
          <a:xfrm>
            <a:off x="5222127" y="3215373"/>
            <a:ext cx="1690416" cy="1"/>
          </a:xfrm>
          <a:prstGeom prst="straightConnector1">
            <a:avLst/>
          </a:prstGeom>
          <a:ln w="76200">
            <a:solidFill>
              <a:srgbClr val="91541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429000" y="4171950"/>
            <a:ext cx="1633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/>
              <a:t>the </a:t>
            </a:r>
            <a:r>
              <a:rPr lang="fr-FR" sz="1600" b="1" dirty="0" err="1" smtClean="0"/>
              <a:t>Tailored</a:t>
            </a:r>
            <a:r>
              <a:rPr lang="fr-FR" sz="1600" b="1" dirty="0" smtClean="0"/>
              <a:t> info</a:t>
            </a:r>
            <a:br>
              <a:rPr lang="fr-FR" sz="1600" b="1" dirty="0" smtClean="0"/>
            </a:br>
            <a:r>
              <a:rPr lang="fr-FR" sz="1600" b="1" dirty="0" err="1" smtClean="0"/>
              <a:t>is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displayed</a:t>
            </a:r>
            <a:endParaRPr lang="fr-FR" sz="2000" b="1" dirty="0"/>
          </a:p>
          <a:p>
            <a:pPr algn="ctr"/>
            <a:r>
              <a:rPr lang="fr-FR" sz="1200" b="1" i="1" dirty="0"/>
              <a:t/>
            </a:r>
            <a:br>
              <a:rPr lang="fr-FR" sz="1200" b="1" i="1" dirty="0"/>
            </a:br>
            <a:r>
              <a:rPr lang="fr-FR" sz="1200" b="1" i="1" dirty="0"/>
              <a:t>no network </a:t>
            </a:r>
            <a:r>
              <a:rPr lang="fr-FR" sz="1200" b="1" i="1" dirty="0" err="1"/>
              <a:t>required</a:t>
            </a:r>
            <a:endParaRPr lang="fr-FR" sz="1600" b="1" i="1" dirty="0"/>
          </a:p>
        </p:txBody>
      </p:sp>
      <p:cxnSp>
        <p:nvCxnSpPr>
          <p:cNvPr id="24" name="Straight Arrow Connector 24"/>
          <p:cNvCxnSpPr/>
          <p:nvPr/>
        </p:nvCxnSpPr>
        <p:spPr>
          <a:xfrm>
            <a:off x="0" y="3215373"/>
            <a:ext cx="2971800" cy="1"/>
          </a:xfrm>
          <a:prstGeom prst="straightConnector1">
            <a:avLst/>
          </a:prstGeom>
          <a:ln w="76200">
            <a:solidFill>
              <a:srgbClr val="91541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221068"/>
            <a:ext cx="1825826" cy="285946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22" name="ZoneTexte 21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3792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221068"/>
            <a:ext cx="1825826" cy="285946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26" name="ZoneTexte 25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  <p:pic>
        <p:nvPicPr>
          <p:cNvPr id="7" name="fTag - food Allergi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685800"/>
            <a:ext cx="6705600" cy="3771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10400" y="84643"/>
            <a:ext cx="2041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hlinkClick r:id="rId8" action="ppaction://hlinkfile"/>
              </a:rPr>
              <a:t>MPEG </a:t>
            </a:r>
            <a:r>
              <a:rPr lang="fr-FR" sz="1600" dirty="0" err="1" smtClean="0">
                <a:hlinkClick r:id="rId8" action="ppaction://hlinkfile"/>
              </a:rPr>
              <a:t>video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924479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0" y="784575"/>
            <a:ext cx="2088000" cy="3463575"/>
          </a:xfrm>
          <a:prstGeom prst="rect">
            <a:avLst/>
          </a:prstGeom>
        </p:spPr>
      </p:pic>
      <p:sp>
        <p:nvSpPr>
          <p:cNvPr id="29" name="Sous-titre 1"/>
          <p:cNvSpPr txBox="1">
            <a:spLocks/>
          </p:cNvSpPr>
          <p:nvPr/>
        </p:nvSpPr>
        <p:spPr>
          <a:xfrm>
            <a:off x="1371600" y="4471672"/>
            <a:ext cx="6400800" cy="633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2017, March 23</a:t>
            </a:r>
            <a:r>
              <a:rPr lang="en-US" baseline="30000" dirty="0"/>
              <a:t>rd</a:t>
            </a:r>
            <a:endParaRPr lang="fr-FR" dirty="0"/>
          </a:p>
        </p:txBody>
      </p:sp>
      <p:sp>
        <p:nvSpPr>
          <p:cNvPr id="10" name="Sous-titre 1"/>
          <p:cNvSpPr txBox="1">
            <a:spLocks/>
          </p:cNvSpPr>
          <p:nvPr/>
        </p:nvSpPr>
        <p:spPr>
          <a:xfrm>
            <a:off x="2803298" y="343780"/>
            <a:ext cx="3783231" cy="1144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3100" b="1" dirty="0">
              <a:solidFill>
                <a:srgbClr val="0D57A6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304800" y="2764631"/>
            <a:ext cx="7772400" cy="1102519"/>
          </a:xfrm>
        </p:spPr>
        <p:txBody>
          <a:bodyPr>
            <a:noAutofit/>
          </a:bodyPr>
          <a:lstStyle/>
          <a:p>
            <a:pPr algn="l"/>
            <a:r>
              <a:rPr lang="en-US" sz="4000" dirty="0" err="1" smtClean="0"/>
              <a:t>Colloque</a:t>
            </a:r>
            <a:r>
              <a:rPr lang="en-US" sz="4000" dirty="0" smtClean="0"/>
              <a:t> de </a:t>
            </a:r>
            <a:r>
              <a:rPr lang="en-US" sz="4000" dirty="0" err="1" smtClean="0"/>
              <a:t>l’Etiquette</a:t>
            </a:r>
            <a:r>
              <a:rPr lang="en-US" sz="4000" dirty="0" smtClean="0"/>
              <a:t> </a:t>
            </a:r>
            <a:r>
              <a:rPr lang="en-US" sz="4000" dirty="0" err="1"/>
              <a:t>Numérique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b="0" i="1" dirty="0" err="1" smtClean="0"/>
              <a:t>Sécurité</a:t>
            </a:r>
            <a:r>
              <a:rPr lang="en-US" b="0" i="1" dirty="0" smtClean="0"/>
              <a:t> et </a:t>
            </a:r>
            <a:r>
              <a:rPr lang="en-US" b="0" i="1" dirty="0" err="1" smtClean="0"/>
              <a:t>Valeur</a:t>
            </a:r>
            <a:r>
              <a:rPr lang="en-US" b="0" i="1" dirty="0" smtClean="0"/>
              <a:t> </a:t>
            </a:r>
            <a:r>
              <a:rPr lang="en-US" b="0" i="1" dirty="0" err="1" smtClean="0"/>
              <a:t>ajoutée</a:t>
            </a:r>
            <a:endParaRPr lang="fr-FR" sz="3200" b="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4550"/>
            <a:ext cx="4482167" cy="70196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0" y="508300"/>
            <a:ext cx="3579257" cy="720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54" y="3451950"/>
            <a:ext cx="719975" cy="720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661698" y="3451950"/>
            <a:ext cx="2329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fTag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fr-FR" sz="16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allergens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5410200" y="1204236"/>
            <a:ext cx="1892220" cy="830997"/>
            <a:chOff x="5361770" y="1897729"/>
            <a:chExt cx="3839697" cy="1686259"/>
          </a:xfrm>
        </p:grpSpPr>
        <p:sp>
          <p:nvSpPr>
            <p:cNvPr id="26" name="ZoneTexte 25"/>
            <p:cNvSpPr txBox="1"/>
            <p:nvPr userDrawn="1"/>
          </p:nvSpPr>
          <p:spPr>
            <a:xfrm>
              <a:off x="6696407" y="1897729"/>
              <a:ext cx="2505060" cy="1686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b="1" dirty="0" err="1">
                  <a:solidFill>
                    <a:srgbClr val="6D6D6D"/>
                  </a:solidFill>
                </a:rPr>
                <a:t>fTag</a:t>
              </a:r>
              <a:endParaRPr lang="en-US" sz="4000" b="1" dirty="0">
                <a:solidFill>
                  <a:srgbClr val="6D6D6D"/>
                </a:solidFill>
              </a:endParaRPr>
            </a:p>
          </p:txBody>
        </p:sp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70" y="2044063"/>
              <a:ext cx="1334637" cy="1314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6660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42950"/>
            <a:ext cx="2088000" cy="3463575"/>
          </a:xfrm>
          <a:prstGeom prst="rect">
            <a:avLst/>
          </a:prstGeom>
        </p:spPr>
      </p:pic>
      <p:sp>
        <p:nvSpPr>
          <p:cNvPr id="29" name="Sous-titre 1"/>
          <p:cNvSpPr txBox="1">
            <a:spLocks/>
          </p:cNvSpPr>
          <p:nvPr/>
        </p:nvSpPr>
        <p:spPr>
          <a:xfrm>
            <a:off x="4433750" y="133350"/>
            <a:ext cx="2267079" cy="899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>
                <a:solidFill>
                  <a:schemeClr val="tx1"/>
                </a:solidFill>
              </a:rPr>
              <a:t>30 </a:t>
            </a:r>
            <a:r>
              <a:rPr lang="en-US" sz="2400" b="1" dirty="0" err="1" smtClean="0">
                <a:solidFill>
                  <a:schemeClr val="tx1"/>
                </a:solidFill>
              </a:rPr>
              <a:t>mai</a:t>
            </a:r>
            <a:r>
              <a:rPr lang="en-US" sz="2400" b="1" dirty="0" smtClean="0">
                <a:solidFill>
                  <a:schemeClr val="tx1"/>
                </a:solidFill>
              </a:rPr>
              <a:t> 2017</a:t>
            </a:r>
          </a:p>
          <a:p>
            <a:pPr algn="r"/>
            <a:r>
              <a:rPr lang="fr-FR" sz="2400" b="1" dirty="0" smtClean="0">
                <a:solidFill>
                  <a:schemeClr val="tx1"/>
                </a:solidFill>
              </a:rPr>
              <a:t>Paris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0" name="Sous-titre 1"/>
          <p:cNvSpPr txBox="1">
            <a:spLocks/>
          </p:cNvSpPr>
          <p:nvPr/>
        </p:nvSpPr>
        <p:spPr>
          <a:xfrm>
            <a:off x="2803298" y="343780"/>
            <a:ext cx="3783231" cy="1144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3100" b="1" dirty="0">
              <a:solidFill>
                <a:srgbClr val="0D57A6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85800" y="3333750"/>
            <a:ext cx="7772400" cy="1102519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CONFERENCE ANNUELLE</a:t>
            </a:r>
            <a:br>
              <a:rPr lang="en-US" sz="2800" dirty="0" smtClean="0"/>
            </a:br>
            <a:r>
              <a:rPr lang="fr-FR" sz="2800" b="0" dirty="0" smtClean="0"/>
              <a:t>EMBALLAGE INTERACTIF</a:t>
            </a:r>
            <a:br>
              <a:rPr lang="fr-FR" sz="2800" b="0" dirty="0" smtClean="0"/>
            </a:br>
            <a:r>
              <a:rPr lang="fr-FR" sz="2800" b="0" dirty="0" smtClean="0"/>
              <a:t>Information </a:t>
            </a:r>
            <a:r>
              <a:rPr lang="fr-FR" sz="2800" b="0" dirty="0"/>
              <a:t>Santé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fr-FR" sz="2400" b="0" i="1" dirty="0"/>
              <a:t>Croiser les données </a:t>
            </a:r>
            <a:r>
              <a:rPr lang="fr-FR" sz="2400" b="0" i="1" dirty="0" smtClean="0"/>
              <a:t>nutritionnelles</a:t>
            </a:r>
            <a:br>
              <a:rPr lang="fr-FR" sz="2400" b="0" i="1" dirty="0" smtClean="0"/>
            </a:br>
            <a:r>
              <a:rPr lang="fr-FR" sz="2400" b="0" i="1" dirty="0" smtClean="0"/>
              <a:t>et </a:t>
            </a:r>
            <a:r>
              <a:rPr lang="fr-FR" sz="2400" b="0" i="1" dirty="0"/>
              <a:t>le profil </a:t>
            </a:r>
            <a:r>
              <a:rPr lang="fr-FR" sz="2400" b="0" i="1" dirty="0" smtClean="0"/>
              <a:t>santé du consommateur</a:t>
            </a:r>
            <a:endParaRPr lang="fr-FR" sz="2400" b="0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6" y="815263"/>
            <a:ext cx="3049761" cy="613487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2475021" y="133350"/>
            <a:ext cx="1612295" cy="707886"/>
            <a:chOff x="5361770" y="1897729"/>
            <a:chExt cx="3839697" cy="1685835"/>
          </a:xfrm>
        </p:grpSpPr>
        <p:sp>
          <p:nvSpPr>
            <p:cNvPr id="26" name="ZoneTexte 25"/>
            <p:cNvSpPr txBox="1"/>
            <p:nvPr userDrawn="1"/>
          </p:nvSpPr>
          <p:spPr>
            <a:xfrm>
              <a:off x="6681872" y="1897729"/>
              <a:ext cx="2519595" cy="1685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4000" b="1" dirty="0" err="1">
                  <a:solidFill>
                    <a:srgbClr val="6D6D6D"/>
                  </a:solidFill>
                </a:rPr>
                <a:t>fTag</a:t>
              </a:r>
              <a:endParaRPr lang="en-US" sz="4000" b="1" dirty="0">
                <a:solidFill>
                  <a:srgbClr val="6D6D6D"/>
                </a:solidFill>
              </a:endParaRPr>
            </a:p>
          </p:txBody>
        </p:sp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70" y="2044063"/>
              <a:ext cx="1334637" cy="1314922"/>
            </a:xfrm>
            <a:prstGeom prst="rect">
              <a:avLst/>
            </a:prstGeom>
          </p:spPr>
        </p:pic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63" y="1581150"/>
            <a:ext cx="4448074" cy="159778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0" y="784574"/>
            <a:ext cx="2088000" cy="3463575"/>
          </a:xfrm>
          <a:prstGeom prst="rect">
            <a:avLst/>
          </a:prstGeom>
        </p:spPr>
      </p:pic>
      <p:sp>
        <p:nvSpPr>
          <p:cNvPr id="15" name="Titre 5"/>
          <p:cNvSpPr txBox="1">
            <a:spLocks/>
          </p:cNvSpPr>
          <p:nvPr/>
        </p:nvSpPr>
        <p:spPr>
          <a:xfrm>
            <a:off x="3318136" y="1409700"/>
            <a:ext cx="2507728" cy="40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Speaker at</a:t>
            </a:r>
            <a:endParaRPr lang="fr-FR" sz="2400" b="0" i="1" dirty="0"/>
          </a:p>
        </p:txBody>
      </p:sp>
    </p:spTree>
    <p:extLst>
      <p:ext uri="{BB962C8B-B14F-4D97-AF65-F5344CB8AC3E}">
        <p14:creationId xmlns:p14="http://schemas.microsoft.com/office/powerpoint/2010/main" val="4114364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0" name="Sous-titre 1"/>
          <p:cNvSpPr txBox="1">
            <a:spLocks/>
          </p:cNvSpPr>
          <p:nvPr/>
        </p:nvSpPr>
        <p:spPr>
          <a:xfrm>
            <a:off x="2803298" y="343780"/>
            <a:ext cx="3783231" cy="1144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3100" b="1" dirty="0">
              <a:solidFill>
                <a:srgbClr val="0D57A6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85800" y="3333750"/>
            <a:ext cx="7772400" cy="1102519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COLLOQUE </a:t>
            </a:r>
            <a:br>
              <a:rPr lang="en-US" sz="2800" dirty="0" smtClean="0"/>
            </a:br>
            <a:r>
              <a:rPr lang="en-US" sz="2800" dirty="0" smtClean="0"/>
              <a:t>DE L’ETIQUETTE NUMERIQUE</a:t>
            </a:r>
            <a:br>
              <a:rPr lang="en-US" sz="2800" dirty="0" smtClean="0"/>
            </a:br>
            <a:r>
              <a:rPr lang="fr-FR" sz="2800" b="0" dirty="0"/>
              <a:t>EMBALLAGE INTERACTIF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b="0" i="1" dirty="0" err="1" smtClean="0"/>
              <a:t>Sécurité</a:t>
            </a:r>
            <a:r>
              <a:rPr lang="en-US" sz="2400" b="0" i="1" dirty="0" smtClean="0"/>
              <a:t> </a:t>
            </a:r>
            <a:r>
              <a:rPr lang="en-US" sz="2400" b="0" i="1" dirty="0"/>
              <a:t>et </a:t>
            </a:r>
            <a:r>
              <a:rPr lang="en-US" sz="2400" b="0" i="1" dirty="0" err="1"/>
              <a:t>Valeur</a:t>
            </a:r>
            <a:r>
              <a:rPr lang="en-US" sz="2400" b="0" i="1" dirty="0"/>
              <a:t> </a:t>
            </a:r>
            <a:r>
              <a:rPr lang="en-US" sz="2400" b="0" i="1" dirty="0" err="1" smtClean="0"/>
              <a:t>ajoutée</a:t>
            </a:r>
            <a:endParaRPr lang="fr-FR" sz="2400" b="0" i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49" y="2038350"/>
            <a:ext cx="4316303" cy="67598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42950"/>
            <a:ext cx="2088000" cy="346357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0" y="742950"/>
            <a:ext cx="2088000" cy="3463575"/>
          </a:xfrm>
          <a:prstGeom prst="rect">
            <a:avLst/>
          </a:prstGeom>
        </p:spPr>
      </p:pic>
      <p:sp>
        <p:nvSpPr>
          <p:cNvPr id="24" name="Sous-titre 1"/>
          <p:cNvSpPr txBox="1">
            <a:spLocks/>
          </p:cNvSpPr>
          <p:nvPr/>
        </p:nvSpPr>
        <p:spPr>
          <a:xfrm>
            <a:off x="4433750" y="133350"/>
            <a:ext cx="2267079" cy="899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>
                <a:solidFill>
                  <a:schemeClr val="tx1"/>
                </a:solidFill>
              </a:rPr>
              <a:t>23 mars 2017</a:t>
            </a:r>
          </a:p>
          <a:p>
            <a:pPr algn="r"/>
            <a:r>
              <a:rPr lang="fr-FR" sz="2400" b="1" dirty="0" smtClean="0">
                <a:solidFill>
                  <a:schemeClr val="tx1"/>
                </a:solidFill>
              </a:rPr>
              <a:t>Paris</a:t>
            </a:r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6" y="815263"/>
            <a:ext cx="3049761" cy="613487"/>
          </a:xfrm>
          <a:prstGeom prst="rect">
            <a:avLst/>
          </a:prstGeom>
        </p:spPr>
      </p:pic>
      <p:grpSp>
        <p:nvGrpSpPr>
          <p:cNvPr id="31" name="Groupe 30"/>
          <p:cNvGrpSpPr/>
          <p:nvPr/>
        </p:nvGrpSpPr>
        <p:grpSpPr>
          <a:xfrm>
            <a:off x="2475021" y="133350"/>
            <a:ext cx="1612295" cy="707886"/>
            <a:chOff x="5361770" y="1897729"/>
            <a:chExt cx="3839697" cy="1685835"/>
          </a:xfrm>
        </p:grpSpPr>
        <p:sp>
          <p:nvSpPr>
            <p:cNvPr id="32" name="ZoneTexte 31"/>
            <p:cNvSpPr txBox="1"/>
            <p:nvPr userDrawn="1"/>
          </p:nvSpPr>
          <p:spPr>
            <a:xfrm>
              <a:off x="6681872" y="1897729"/>
              <a:ext cx="2519595" cy="1685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4000" b="1" dirty="0" err="1">
                  <a:solidFill>
                    <a:srgbClr val="6D6D6D"/>
                  </a:solidFill>
                </a:rPr>
                <a:t>fTag</a:t>
              </a:r>
              <a:endParaRPr lang="en-US" sz="4000" b="1" dirty="0">
                <a:solidFill>
                  <a:srgbClr val="6D6D6D"/>
                </a:solidFill>
              </a:endParaRPr>
            </a:p>
          </p:txBody>
        </p:sp>
        <p:pic>
          <p:nvPicPr>
            <p:cNvPr id="33" name="Image 32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70" y="2044063"/>
              <a:ext cx="1334637" cy="1314922"/>
            </a:xfrm>
            <a:prstGeom prst="rect">
              <a:avLst/>
            </a:prstGeom>
          </p:spPr>
        </p:pic>
      </p:grpSp>
      <p:sp>
        <p:nvSpPr>
          <p:cNvPr id="35" name="Titre 5"/>
          <p:cNvSpPr txBox="1">
            <a:spLocks/>
          </p:cNvSpPr>
          <p:nvPr/>
        </p:nvSpPr>
        <p:spPr>
          <a:xfrm>
            <a:off x="3318136" y="1409700"/>
            <a:ext cx="2507728" cy="40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Speaker at</a:t>
            </a:r>
            <a:endParaRPr lang="fr-FR" sz="2400" b="0" i="1" dirty="0"/>
          </a:p>
        </p:txBody>
      </p:sp>
    </p:spTree>
    <p:extLst>
      <p:ext uri="{BB962C8B-B14F-4D97-AF65-F5344CB8AC3E}">
        <p14:creationId xmlns:p14="http://schemas.microsoft.com/office/powerpoint/2010/main" val="1020774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4" b="1172"/>
          <a:stretch/>
        </p:blipFill>
        <p:spPr>
          <a:xfrm>
            <a:off x="0" y="977913"/>
            <a:ext cx="9144000" cy="4489437"/>
          </a:xfrm>
          <a:prstGeom prst="rect">
            <a:avLst/>
          </a:prstGeom>
        </p:spPr>
      </p:pic>
      <p:sp>
        <p:nvSpPr>
          <p:cNvPr id="10" name="Sous-titre 1"/>
          <p:cNvSpPr txBox="1">
            <a:spLocks/>
          </p:cNvSpPr>
          <p:nvPr/>
        </p:nvSpPr>
        <p:spPr>
          <a:xfrm>
            <a:off x="2803298" y="343780"/>
            <a:ext cx="3783231" cy="1144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3100" b="1" dirty="0">
              <a:solidFill>
                <a:srgbClr val="0D57A6"/>
              </a:solidFill>
            </a:endParaRPr>
          </a:p>
        </p:txBody>
      </p:sp>
      <p:sp>
        <p:nvSpPr>
          <p:cNvPr id="13" name="Sous-titre 1"/>
          <p:cNvSpPr txBox="1">
            <a:spLocks/>
          </p:cNvSpPr>
          <p:nvPr/>
        </p:nvSpPr>
        <p:spPr>
          <a:xfrm>
            <a:off x="4313352" y="133350"/>
            <a:ext cx="2387477" cy="899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>
                <a:solidFill>
                  <a:schemeClr val="tx1"/>
                </a:solidFill>
              </a:rPr>
              <a:t>8 </a:t>
            </a:r>
            <a:r>
              <a:rPr lang="en-US" sz="2400" b="1" dirty="0" err="1" smtClean="0">
                <a:solidFill>
                  <a:schemeClr val="tx1"/>
                </a:solidFill>
              </a:rPr>
              <a:t>décembre</a:t>
            </a:r>
            <a:r>
              <a:rPr lang="en-US" sz="2400" b="1" dirty="0" smtClean="0">
                <a:solidFill>
                  <a:schemeClr val="tx1"/>
                </a:solidFill>
              </a:rPr>
              <a:t> 2016</a:t>
            </a:r>
          </a:p>
          <a:p>
            <a:pPr algn="r"/>
            <a:r>
              <a:rPr lang="fr-FR" sz="2400" b="1" dirty="0" smtClean="0">
                <a:solidFill>
                  <a:schemeClr val="tx1"/>
                </a:solidFill>
              </a:rPr>
              <a:t>La Rochelle</a:t>
            </a:r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6" y="819150"/>
            <a:ext cx="3049761" cy="613487"/>
          </a:xfrm>
          <a:prstGeom prst="rect">
            <a:avLst/>
          </a:prstGeom>
        </p:spPr>
      </p:pic>
      <p:grpSp>
        <p:nvGrpSpPr>
          <p:cNvPr id="27" name="Groupe 26"/>
          <p:cNvGrpSpPr/>
          <p:nvPr/>
        </p:nvGrpSpPr>
        <p:grpSpPr>
          <a:xfrm>
            <a:off x="2475021" y="133350"/>
            <a:ext cx="1612295" cy="707886"/>
            <a:chOff x="5361770" y="1897729"/>
            <a:chExt cx="3839697" cy="1685835"/>
          </a:xfrm>
        </p:grpSpPr>
        <p:sp>
          <p:nvSpPr>
            <p:cNvPr id="28" name="ZoneTexte 27"/>
            <p:cNvSpPr txBox="1"/>
            <p:nvPr userDrawn="1"/>
          </p:nvSpPr>
          <p:spPr>
            <a:xfrm>
              <a:off x="6681872" y="1897729"/>
              <a:ext cx="2519595" cy="1685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4000" b="1" dirty="0" err="1">
                  <a:solidFill>
                    <a:srgbClr val="6D6D6D"/>
                  </a:solidFill>
                </a:rPr>
                <a:t>fTag</a:t>
              </a:r>
              <a:endParaRPr lang="en-US" sz="4000" b="1" dirty="0">
                <a:solidFill>
                  <a:srgbClr val="6D6D6D"/>
                </a:solidFill>
              </a:endParaRPr>
            </a:p>
          </p:txBody>
        </p:sp>
        <p:pic>
          <p:nvPicPr>
            <p:cNvPr id="30" name="Image 2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70" y="2044063"/>
              <a:ext cx="1334637" cy="1314922"/>
            </a:xfrm>
            <a:prstGeom prst="rect">
              <a:avLst/>
            </a:prstGeom>
          </p:spPr>
        </p:pic>
      </p:grpSp>
      <p:sp>
        <p:nvSpPr>
          <p:cNvPr id="31" name="Titre 5"/>
          <p:cNvSpPr txBox="1">
            <a:spLocks/>
          </p:cNvSpPr>
          <p:nvPr/>
        </p:nvSpPr>
        <p:spPr>
          <a:xfrm>
            <a:off x="3318136" y="1409700"/>
            <a:ext cx="2507728" cy="40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Speaker at</a:t>
            </a:r>
            <a:endParaRPr lang="fr-FR" sz="2400" b="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077" y="1927706"/>
            <a:ext cx="2959847" cy="1101244"/>
          </a:xfrm>
          <a:prstGeom prst="rect">
            <a:avLst/>
          </a:prstGeom>
        </p:spPr>
      </p:pic>
      <p:sp>
        <p:nvSpPr>
          <p:cNvPr id="35" name="Titre 5"/>
          <p:cNvSpPr txBox="1">
            <a:spLocks/>
          </p:cNvSpPr>
          <p:nvPr/>
        </p:nvSpPr>
        <p:spPr>
          <a:xfrm>
            <a:off x="685800" y="333375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CONGRÈS ATF-FLEXO</a:t>
            </a:r>
            <a:br>
              <a:rPr lang="en-US" sz="2800" dirty="0" smtClean="0"/>
            </a:br>
            <a:r>
              <a:rPr lang="fr-FR" sz="2800" b="0" dirty="0"/>
              <a:t>EMBALLAGE INTERACTIF</a:t>
            </a:r>
            <a:br>
              <a:rPr lang="fr-FR" sz="2800" b="0" dirty="0"/>
            </a:br>
            <a:r>
              <a:rPr lang="fr-FR" sz="2400" b="0" i="1" dirty="0" smtClean="0"/>
              <a:t>Les données </a:t>
            </a:r>
            <a:r>
              <a:rPr lang="fr-FR" sz="2400" b="0" i="1" dirty="0"/>
              <a:t>nutritionnelles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0" y="784574"/>
            <a:ext cx="2088000" cy="34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27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33" y="784575"/>
            <a:ext cx="2088000" cy="3463575"/>
          </a:xfrm>
          <a:prstGeom prst="rect">
            <a:avLst/>
          </a:prstGeom>
        </p:spPr>
      </p:pic>
      <p:sp>
        <p:nvSpPr>
          <p:cNvPr id="18" name="Title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Food allergy and intolerance management</a:t>
            </a:r>
            <a:br>
              <a:rPr lang="en-US" dirty="0"/>
            </a:br>
            <a:r>
              <a:rPr lang="en-US" dirty="0" err="1" smtClean="0"/>
              <a:t>fTag</a:t>
            </a:r>
            <a:r>
              <a:rPr lang="en-US" dirty="0" smtClean="0"/>
              <a:t> – </a:t>
            </a:r>
            <a:r>
              <a:rPr lang="en-US" dirty="0"/>
              <a:t>as easy as </a:t>
            </a:r>
            <a:r>
              <a:rPr lang="en-US" dirty="0" smtClean="0"/>
              <a:t>ABC</a:t>
            </a:r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5222127" y="3417153"/>
            <a:ext cx="1533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Scan or </a:t>
            </a:r>
            <a:r>
              <a:rPr lang="fr-FR" sz="1600" b="1" dirty="0" err="1"/>
              <a:t>Tap</a:t>
            </a:r>
            <a:r>
              <a:rPr lang="fr-FR" sz="1600" b="1" dirty="0"/>
              <a:t> a Product Pack</a:t>
            </a:r>
          </a:p>
          <a:p>
            <a:pPr algn="ctr"/>
            <a:r>
              <a:rPr lang="fr-FR" sz="1600" b="1" dirty="0"/>
              <a:t>or </a:t>
            </a:r>
            <a:r>
              <a:rPr lang="fr-FR" sz="1600" b="1" dirty="0" smtClean="0"/>
              <a:t>Label</a:t>
            </a:r>
            <a:endParaRPr lang="fr-FR" sz="1600" b="1" dirty="0"/>
          </a:p>
        </p:txBody>
      </p:sp>
      <p:sp>
        <p:nvSpPr>
          <p:cNvPr id="36" name="Rectangle 35"/>
          <p:cNvSpPr/>
          <p:nvPr/>
        </p:nvSpPr>
        <p:spPr>
          <a:xfrm>
            <a:off x="7282262" y="4171950"/>
            <a:ext cx="16331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err="1" smtClean="0"/>
              <a:t>your</a:t>
            </a:r>
            <a:r>
              <a:rPr lang="fr-FR" sz="1600" b="1" dirty="0" smtClean="0"/>
              <a:t> Profile</a:t>
            </a:r>
            <a:br>
              <a:rPr lang="fr-FR" sz="1600" b="1" dirty="0" smtClean="0"/>
            </a:br>
            <a:r>
              <a:rPr lang="fr-FR" sz="1600" b="1" dirty="0" err="1" smtClean="0"/>
              <a:t>is</a:t>
            </a:r>
            <a:r>
              <a:rPr lang="fr-FR" sz="1600" b="1" dirty="0" smtClean="0"/>
              <a:t> gone</a:t>
            </a:r>
            <a:endParaRPr lang="fr-FR" sz="1600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0" y="784574"/>
            <a:ext cx="2088000" cy="34635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72322" y="2311153"/>
            <a:ext cx="1533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err="1" smtClean="0"/>
              <a:t>after</a:t>
            </a:r>
            <a:endParaRPr lang="fr-FR" sz="1600" b="1" dirty="0" smtClean="0"/>
          </a:p>
          <a:p>
            <a:pPr algn="ctr"/>
            <a:r>
              <a:rPr lang="fr-FR" sz="1600" b="1" dirty="0" smtClean="0"/>
              <a:t>few </a:t>
            </a:r>
            <a:r>
              <a:rPr lang="fr-FR" sz="1600" b="1" dirty="0" err="1" smtClean="0"/>
              <a:t>hours</a:t>
            </a:r>
            <a:r>
              <a:rPr lang="fr-FR" sz="1600" b="1" dirty="0" smtClean="0"/>
              <a:t>…</a:t>
            </a:r>
            <a:endParaRPr lang="fr-FR" sz="1600" b="1" dirty="0"/>
          </a:p>
        </p:txBody>
      </p:sp>
      <p:sp>
        <p:nvSpPr>
          <p:cNvPr id="16" name="Rectangle 15"/>
          <p:cNvSpPr/>
          <p:nvPr/>
        </p:nvSpPr>
        <p:spPr>
          <a:xfrm>
            <a:off x="1398053" y="3417153"/>
            <a:ext cx="1533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Scan or </a:t>
            </a:r>
            <a:r>
              <a:rPr lang="fr-FR" sz="1600" b="1" dirty="0" err="1"/>
              <a:t>Tap</a:t>
            </a:r>
            <a:r>
              <a:rPr lang="fr-FR" sz="1600" b="1" dirty="0"/>
              <a:t> a Product Pack</a:t>
            </a:r>
          </a:p>
          <a:p>
            <a:pPr algn="ctr"/>
            <a:r>
              <a:rPr lang="fr-FR" sz="1600" b="1" dirty="0"/>
              <a:t>or </a:t>
            </a:r>
            <a:r>
              <a:rPr lang="fr-FR" sz="1600" b="1" dirty="0" smtClean="0"/>
              <a:t>Label</a:t>
            </a:r>
            <a:endParaRPr lang="fr-FR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1398053" y="2095709"/>
            <a:ext cx="1533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err="1" smtClean="0"/>
              <a:t>Your</a:t>
            </a:r>
            <a:r>
              <a:rPr lang="fr-FR" sz="1600" b="1" dirty="0" smtClean="0"/>
              <a:t> profile</a:t>
            </a:r>
            <a:br>
              <a:rPr lang="fr-FR" sz="1600" b="1" dirty="0" smtClean="0"/>
            </a:br>
            <a:r>
              <a:rPr lang="fr-FR" sz="1600" b="1" dirty="0" err="1" smtClean="0"/>
              <a:t>is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known</a:t>
            </a:r>
            <a:r>
              <a:rPr lang="fr-FR" sz="1600" b="1" dirty="0" smtClean="0"/>
              <a:t> for</a:t>
            </a:r>
          </a:p>
          <a:p>
            <a:pPr algn="ctr"/>
            <a:r>
              <a:rPr lang="fr-FR" sz="1600" b="1" dirty="0" smtClean="0"/>
              <a:t>few </a:t>
            </a:r>
            <a:r>
              <a:rPr lang="fr-FR" sz="1600" b="1" dirty="0" err="1" smtClean="0"/>
              <a:t>hours</a:t>
            </a:r>
            <a:r>
              <a:rPr lang="fr-FR" sz="1600" b="1" dirty="0" smtClean="0"/>
              <a:t>…</a:t>
            </a:r>
            <a:endParaRPr lang="fr-FR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2043519" y="4640818"/>
            <a:ext cx="5056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2017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Innovation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1" name="Straight Arrow Connector 24"/>
          <p:cNvCxnSpPr/>
          <p:nvPr/>
        </p:nvCxnSpPr>
        <p:spPr>
          <a:xfrm>
            <a:off x="5222127" y="3215373"/>
            <a:ext cx="1690416" cy="1"/>
          </a:xfrm>
          <a:prstGeom prst="straightConnector1">
            <a:avLst/>
          </a:prstGeom>
          <a:ln w="76200">
            <a:solidFill>
              <a:srgbClr val="91541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429000" y="4171950"/>
            <a:ext cx="1633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/>
              <a:t>the </a:t>
            </a:r>
            <a:r>
              <a:rPr lang="fr-FR" sz="1600" b="1" dirty="0" err="1" smtClean="0"/>
              <a:t>Tailored</a:t>
            </a:r>
            <a:r>
              <a:rPr lang="fr-FR" sz="1600" b="1" dirty="0" smtClean="0"/>
              <a:t> info</a:t>
            </a:r>
            <a:br>
              <a:rPr lang="fr-FR" sz="1600" b="1" dirty="0" smtClean="0"/>
            </a:br>
            <a:r>
              <a:rPr lang="fr-FR" sz="1600" b="1" dirty="0" err="1" smtClean="0"/>
              <a:t>is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displayed</a:t>
            </a:r>
            <a:endParaRPr lang="fr-FR" sz="2000" b="1" dirty="0"/>
          </a:p>
          <a:p>
            <a:pPr algn="ctr"/>
            <a:r>
              <a:rPr lang="fr-FR" sz="1200" b="1" i="1" dirty="0"/>
              <a:t/>
            </a:r>
            <a:br>
              <a:rPr lang="fr-FR" sz="1200" b="1" i="1" dirty="0"/>
            </a:br>
            <a:r>
              <a:rPr lang="fr-FR" sz="1200" b="1" i="1" dirty="0"/>
              <a:t>no network </a:t>
            </a:r>
            <a:r>
              <a:rPr lang="fr-FR" sz="1200" b="1" i="1" dirty="0" err="1"/>
              <a:t>required</a:t>
            </a:r>
            <a:endParaRPr lang="fr-FR" sz="1600" b="1" i="1" dirty="0"/>
          </a:p>
        </p:txBody>
      </p:sp>
      <p:cxnSp>
        <p:nvCxnSpPr>
          <p:cNvPr id="24" name="Straight Arrow Connector 24"/>
          <p:cNvCxnSpPr/>
          <p:nvPr/>
        </p:nvCxnSpPr>
        <p:spPr>
          <a:xfrm>
            <a:off x="0" y="3215373"/>
            <a:ext cx="2971800" cy="1"/>
          </a:xfrm>
          <a:prstGeom prst="straightConnector1">
            <a:avLst/>
          </a:prstGeom>
          <a:ln w="76200">
            <a:solidFill>
              <a:srgbClr val="91541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221068"/>
            <a:ext cx="1825826" cy="285946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22" name="ZoneTexte 21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6653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0" y="784575"/>
            <a:ext cx="2088000" cy="3463575"/>
          </a:xfrm>
          <a:prstGeom prst="rect">
            <a:avLst/>
          </a:prstGeom>
        </p:spPr>
      </p:pic>
      <p:sp>
        <p:nvSpPr>
          <p:cNvPr id="29" name="Sous-titre 1"/>
          <p:cNvSpPr txBox="1">
            <a:spLocks/>
          </p:cNvSpPr>
          <p:nvPr/>
        </p:nvSpPr>
        <p:spPr>
          <a:xfrm>
            <a:off x="1371600" y="4471672"/>
            <a:ext cx="6400800" cy="633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2017, March 23</a:t>
            </a:r>
            <a:r>
              <a:rPr lang="en-US" baseline="30000" dirty="0"/>
              <a:t>rd</a:t>
            </a:r>
            <a:endParaRPr lang="fr-FR" dirty="0"/>
          </a:p>
        </p:txBody>
      </p:sp>
      <p:sp>
        <p:nvSpPr>
          <p:cNvPr id="10" name="Sous-titre 1"/>
          <p:cNvSpPr txBox="1">
            <a:spLocks/>
          </p:cNvSpPr>
          <p:nvPr/>
        </p:nvSpPr>
        <p:spPr>
          <a:xfrm>
            <a:off x="2803298" y="343780"/>
            <a:ext cx="3783231" cy="1144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3100" b="1" dirty="0">
              <a:solidFill>
                <a:srgbClr val="0D57A6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304800" y="2764631"/>
            <a:ext cx="7772400" cy="1102519"/>
          </a:xfrm>
        </p:spPr>
        <p:txBody>
          <a:bodyPr>
            <a:noAutofit/>
          </a:bodyPr>
          <a:lstStyle/>
          <a:p>
            <a:pPr algn="l"/>
            <a:r>
              <a:rPr lang="en-US" sz="4000" dirty="0" err="1" smtClean="0"/>
              <a:t>Colloque</a:t>
            </a:r>
            <a:r>
              <a:rPr lang="en-US" sz="4000" dirty="0" smtClean="0"/>
              <a:t> de </a:t>
            </a:r>
            <a:r>
              <a:rPr lang="en-US" sz="4000" dirty="0" err="1" smtClean="0"/>
              <a:t>l’Etiquette</a:t>
            </a:r>
            <a:r>
              <a:rPr lang="en-US" sz="4000" dirty="0" smtClean="0"/>
              <a:t> </a:t>
            </a:r>
            <a:r>
              <a:rPr lang="en-US" sz="4000" dirty="0" err="1"/>
              <a:t>Numérique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b="0" i="1" dirty="0" err="1" smtClean="0"/>
              <a:t>Sécurité</a:t>
            </a:r>
            <a:r>
              <a:rPr lang="en-US" b="0" i="1" dirty="0" smtClean="0"/>
              <a:t> et </a:t>
            </a:r>
            <a:r>
              <a:rPr lang="en-US" b="0" i="1" dirty="0" err="1" smtClean="0"/>
              <a:t>Valeur</a:t>
            </a:r>
            <a:r>
              <a:rPr lang="en-US" b="0" i="1" dirty="0" smtClean="0"/>
              <a:t> </a:t>
            </a:r>
            <a:r>
              <a:rPr lang="en-US" b="0" i="1" dirty="0" err="1" smtClean="0"/>
              <a:t>ajoutée</a:t>
            </a:r>
            <a:endParaRPr lang="fr-FR" sz="3200" b="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4550"/>
            <a:ext cx="4482167" cy="70196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0" y="508300"/>
            <a:ext cx="3579257" cy="720000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5410200" y="1204236"/>
            <a:ext cx="1892220" cy="830997"/>
            <a:chOff x="5361770" y="1897729"/>
            <a:chExt cx="3839697" cy="1686259"/>
          </a:xfrm>
        </p:grpSpPr>
        <p:sp>
          <p:nvSpPr>
            <p:cNvPr id="26" name="ZoneTexte 25"/>
            <p:cNvSpPr txBox="1"/>
            <p:nvPr userDrawn="1"/>
          </p:nvSpPr>
          <p:spPr>
            <a:xfrm>
              <a:off x="6696407" y="1897729"/>
              <a:ext cx="2505060" cy="1686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b="1" dirty="0" err="1">
                  <a:solidFill>
                    <a:srgbClr val="6D6D6D"/>
                  </a:solidFill>
                </a:rPr>
                <a:t>fTag</a:t>
              </a:r>
              <a:endParaRPr lang="en-US" sz="4000" b="1" dirty="0">
                <a:solidFill>
                  <a:srgbClr val="6D6D6D"/>
                </a:solidFill>
              </a:endParaRPr>
            </a:p>
          </p:txBody>
        </p:sp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70" y="2044063"/>
              <a:ext cx="1334637" cy="1314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611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sp>
        <p:nvSpPr>
          <p:cNvPr id="31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Ralls</a:t>
            </a:r>
            <a:r>
              <a:rPr lang="en-US" sz="1600" i="1" dirty="0">
                <a:solidFill>
                  <a:schemeClr val="bg1"/>
                </a:solidFill>
              </a:rPr>
              <a:t>, Texas </a:t>
            </a:r>
            <a:r>
              <a:rPr lang="en-US" sz="1600" i="1" dirty="0" smtClean="0">
                <a:solidFill>
                  <a:schemeClr val="bg1"/>
                </a:solidFill>
              </a:rPr>
              <a:t>– Grain silos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3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</a:t>
            </a:r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USAGES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0" y="4774168"/>
            <a:ext cx="2899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Marketing, Commerce, </a:t>
            </a:r>
            <a:r>
              <a:rPr lang="fr-FR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221068"/>
            <a:ext cx="1825826" cy="2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65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sp>
        <p:nvSpPr>
          <p:cNvPr id="31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solidFill>
                  <a:schemeClr val="bg1"/>
                </a:solidFill>
              </a:rPr>
              <a:t>Babel Tour, Pieter Bruegel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0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TECHNOLOGIES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0" y="4774168"/>
            <a:ext cx="1863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QR, DM, UPC, NFC…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221068"/>
            <a:ext cx="1825826" cy="2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00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Exist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fr-FR" sz="2000" b="1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r>
              <a:rPr lang="fr-FR" sz="2000" b="1" dirty="0" smtClean="0"/>
              <a:t>Blockchain</a:t>
            </a:r>
            <a:br>
              <a:rPr lang="fr-FR" sz="2000" b="1" dirty="0" smtClean="0"/>
            </a:br>
            <a:r>
              <a:rPr lang="fr-FR" sz="2000" b="1" dirty="0" smtClean="0"/>
              <a:t>public </a:t>
            </a:r>
            <a:r>
              <a:rPr lang="fr-FR" sz="2000" b="1" dirty="0" err="1" smtClean="0"/>
              <a:t>ledger</a:t>
            </a:r>
            <a:endParaRPr lang="fr-FR" sz="2000" b="1" dirty="0"/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err="1" smtClean="0"/>
              <a:t>Timestamp</a:t>
            </a:r>
            <a:r>
              <a:rPr lang="fr-FR" sz="2000" b="1" dirty="0"/>
              <a:t/>
            </a:r>
            <a:br>
              <a:rPr lang="fr-FR" sz="2000" b="1" dirty="0"/>
            </a:br>
            <a:r>
              <a:rPr lang="fr-FR" sz="2000" b="1" dirty="0" err="1"/>
              <a:t>Period</a:t>
            </a:r>
            <a:r>
              <a:rPr lang="fr-FR" sz="2000" b="1" dirty="0"/>
              <a:t> of </a:t>
            </a:r>
            <a:r>
              <a:rPr lang="fr-FR" sz="2000" b="1" dirty="0" smtClean="0"/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ERP Identifier,</a:t>
            </a:r>
            <a:br>
              <a:rPr lang="fr-FR" sz="2000" b="1" dirty="0" smtClean="0"/>
            </a:br>
            <a:r>
              <a:rPr lang="fr-FR" sz="2000" b="1" dirty="0" smtClean="0"/>
              <a:t>GTIN Identifier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2000" b="1" dirty="0" err="1" smtClean="0"/>
              <a:t>Geocoding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xTag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About </a:t>
            </a:r>
            <a:r>
              <a:rPr lang="fr-FR" dirty="0" smtClean="0"/>
              <a:t>mobiLead</a:t>
            </a:r>
            <a:br>
              <a:rPr lang="fr-FR" dirty="0" smtClean="0"/>
            </a:br>
            <a:r>
              <a:rPr lang="fr-FR" dirty="0" smtClean="0"/>
              <a:t>Smart and Unique </a:t>
            </a:r>
            <a:r>
              <a:rPr lang="fr-FR" dirty="0" err="1" smtClean="0"/>
              <a:t>Identifiers</a:t>
            </a:r>
            <a:endParaRPr lang="en-US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221068"/>
            <a:ext cx="1825826" cy="28594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24" y="2114550"/>
            <a:ext cx="561076" cy="56109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24" y="3153654"/>
            <a:ext cx="561076" cy="56109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14550"/>
            <a:ext cx="561580" cy="5616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53654"/>
            <a:ext cx="561076" cy="56109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72" y="2952750"/>
            <a:ext cx="808856" cy="87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40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0">
          <a:solidFill>
            <a:schemeClr val="accent6">
              <a:lumMod val="60000"/>
              <a:lumOff val="40000"/>
            </a:schemeClr>
          </a:solidFill>
          <a:headEnd type="triangl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2941</TotalTime>
  <Words>510</Words>
  <Application>Microsoft Office PowerPoint</Application>
  <PresentationFormat>Affichage à l'écran (16:9)</PresentationFormat>
  <Paragraphs>191</Paragraphs>
  <Slides>18</Slides>
  <Notes>18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CONFERENCE INPI CONCESSION DE LICENCES Un business model dans l’IOT</vt:lpstr>
      <vt:lpstr>CONFERENCE ANNUELLE EMBALLAGE INTERACTIF Information Santé Croiser les données nutritionnelles et le profil santé du consommateur</vt:lpstr>
      <vt:lpstr>COLLOQUE  DE L’ETIQUETTE NUMERIQUE EMBALLAGE INTERACTIF Sécurité et Valeur ajoutée</vt:lpstr>
      <vt:lpstr>Présentation PowerPoint</vt:lpstr>
      <vt:lpstr>Food allergy and intolerance management fTag – as easy as ABC</vt:lpstr>
      <vt:lpstr>Colloque de l’Etiquette Numérique Sécurité et Valeur ajoutée</vt:lpstr>
      <vt:lpstr>Présentation PowerPoint</vt:lpstr>
      <vt:lpstr>Présentation PowerPoint</vt:lpstr>
      <vt:lpstr>About mobiLead Smart and Unique Identifiers</vt:lpstr>
      <vt:lpstr>xTag  in the packaging ecosystem</vt:lpstr>
      <vt:lpstr>from mobiLead’s Smart and Unique Identifiers  to fTag as a solution</vt:lpstr>
      <vt:lpstr>Food allergy and intolerance a serious medical issue </vt:lpstr>
      <vt:lpstr>Food allergy and intolerance management INCO – European Union (EU)'s 1169/2011 regulation</vt:lpstr>
      <vt:lpstr>Printed information vs Digital mobile comparaison</vt:lpstr>
      <vt:lpstr>Food allergy and intolerance management fTag – as easy as ABC</vt:lpstr>
      <vt:lpstr>Food allergy and intolerance management fTag – as easy as ABC</vt:lpstr>
      <vt:lpstr>Présentation PowerPoint</vt:lpstr>
      <vt:lpstr>Colloque de l’Etiquette Numérique Sécurité et Valeur ajoutée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fTag by mobiLead</dc:title>
  <dc:subject>from product identification to related content and services</dc:subject>
  <dc:creator>Laurent TONNELIER, mobiLead CEO</dc:creator>
  <cp:keywords>fTag by mobiLead</cp:keywords>
  <dc:description>QR for VQR, NFC for APC</dc:description>
  <cp:lastModifiedBy>Laurent Tonnelier</cp:lastModifiedBy>
  <cp:revision>741</cp:revision>
  <cp:lastPrinted>2017-02-27T19:16:28Z</cp:lastPrinted>
  <dcterms:created xsi:type="dcterms:W3CDTF">2006-08-16T00:00:00Z</dcterms:created>
  <dcterms:modified xsi:type="dcterms:W3CDTF">2017-06-02T08:32:21Z</dcterms:modified>
  <cp:category>fTag by mobiLead</cp:category>
</cp:coreProperties>
</file>