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833" r:id="rId2"/>
    <p:sldId id="839" r:id="rId3"/>
    <p:sldId id="836" r:id="rId4"/>
    <p:sldId id="837" r:id="rId5"/>
    <p:sldId id="840" r:id="rId6"/>
    <p:sldId id="841" r:id="rId7"/>
    <p:sldId id="842" r:id="rId8"/>
    <p:sldId id="843" r:id="rId9"/>
    <p:sldId id="844" r:id="rId10"/>
    <p:sldId id="845" r:id="rId11"/>
    <p:sldId id="846" r:id="rId12"/>
    <p:sldId id="847" r:id="rId13"/>
  </p:sldIdLst>
  <p:sldSz cx="9144000" cy="5143500" type="screen16x9"/>
  <p:notesSz cx="6669088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0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2527"/>
    <a:srgbClr val="0D57A6"/>
    <a:srgbClr val="F9F9F9"/>
    <a:srgbClr val="6D6D6D"/>
    <a:srgbClr val="9E9E9E"/>
    <a:srgbClr val="915415"/>
    <a:srgbClr val="C8AA8A"/>
    <a:srgbClr val="DCC9B4"/>
    <a:srgbClr val="FFFFFF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17" autoAdjust="0"/>
    <p:restoredTop sz="67228" autoAdjust="0"/>
  </p:normalViewPr>
  <p:slideViewPr>
    <p:cSldViewPr>
      <p:cViewPr varScale="1">
        <p:scale>
          <a:sx n="95" d="100"/>
          <a:sy n="95" d="100"/>
        </p:scale>
        <p:origin x="90" y="26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42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-66"/>
    </p:cViewPr>
  </p:sorterViewPr>
  <p:notesViewPr>
    <p:cSldViewPr>
      <p:cViewPr varScale="1">
        <p:scale>
          <a:sx n="97" d="100"/>
          <a:sy n="97" d="100"/>
        </p:scale>
        <p:origin x="3654" y="84"/>
      </p:cViewPr>
      <p:guideLst>
        <p:guide orient="horz" pos="3110"/>
        <p:guide pos="21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4"/>
            <a:ext cx="2889940" cy="493634"/>
          </a:xfrm>
          <a:prstGeom prst="rect">
            <a:avLst/>
          </a:prstGeom>
        </p:spPr>
        <p:txBody>
          <a:bodyPr vert="horz" lIns="91464" tIns="45733" rIns="91464" bIns="45733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8" y="4"/>
            <a:ext cx="2889940" cy="493634"/>
          </a:xfrm>
          <a:prstGeom prst="rect">
            <a:avLst/>
          </a:prstGeom>
        </p:spPr>
        <p:txBody>
          <a:bodyPr vert="horz" lIns="91464" tIns="45733" rIns="91464" bIns="45733" rtlCol="0"/>
          <a:lstStyle>
            <a:lvl1pPr algn="r">
              <a:defRPr sz="1300"/>
            </a:lvl1pPr>
          </a:lstStyle>
          <a:p>
            <a:fld id="{5F1F6DD3-640B-4BDD-9747-AF035BCAD5D4}" type="datetimeFigureOut">
              <a:rPr lang="fr-FR" smtClean="0"/>
              <a:pPr/>
              <a:t>06/06/2017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7320"/>
            <a:ext cx="2889940" cy="493634"/>
          </a:xfrm>
          <a:prstGeom prst="rect">
            <a:avLst/>
          </a:prstGeom>
        </p:spPr>
        <p:txBody>
          <a:bodyPr vert="horz" lIns="91464" tIns="45733" rIns="91464" bIns="45733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8" y="9377320"/>
            <a:ext cx="2889940" cy="493634"/>
          </a:xfrm>
          <a:prstGeom prst="rect">
            <a:avLst/>
          </a:prstGeom>
        </p:spPr>
        <p:txBody>
          <a:bodyPr vert="horz" lIns="91464" tIns="45733" rIns="91464" bIns="45733" rtlCol="0" anchor="b"/>
          <a:lstStyle>
            <a:lvl1pPr algn="r">
              <a:defRPr sz="1300"/>
            </a:lvl1pPr>
          </a:lstStyle>
          <a:p>
            <a:fld id="{C34B7DCB-BA24-4AA2-8683-76724D79683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64427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4"/>
            <a:ext cx="2889940" cy="493634"/>
          </a:xfrm>
          <a:prstGeom prst="rect">
            <a:avLst/>
          </a:prstGeom>
        </p:spPr>
        <p:txBody>
          <a:bodyPr vert="horz" lIns="91464" tIns="45733" rIns="91464" bIns="45733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8" y="4"/>
            <a:ext cx="2889940" cy="493634"/>
          </a:xfrm>
          <a:prstGeom prst="rect">
            <a:avLst/>
          </a:prstGeom>
        </p:spPr>
        <p:txBody>
          <a:bodyPr vert="horz" lIns="91464" tIns="45733" rIns="91464" bIns="45733" rtlCol="0"/>
          <a:lstStyle>
            <a:lvl1pPr algn="r">
              <a:defRPr sz="1300"/>
            </a:lvl1pPr>
          </a:lstStyle>
          <a:p>
            <a:fld id="{2DFAFBA4-7F77-40CF-A247-F8D156A946DA}" type="datetimeFigureOut">
              <a:rPr lang="fr-FR" smtClean="0"/>
              <a:pPr/>
              <a:t>06/06/2017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6038" y="739775"/>
            <a:ext cx="6577012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64" tIns="45733" rIns="91464" bIns="45733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9"/>
          </a:xfrm>
          <a:prstGeom prst="rect">
            <a:avLst/>
          </a:prstGeom>
        </p:spPr>
        <p:txBody>
          <a:bodyPr vert="horz" lIns="91464" tIns="45733" rIns="91464" bIns="4573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7320"/>
            <a:ext cx="2889940" cy="493634"/>
          </a:xfrm>
          <a:prstGeom prst="rect">
            <a:avLst/>
          </a:prstGeom>
        </p:spPr>
        <p:txBody>
          <a:bodyPr vert="horz" lIns="91464" tIns="45733" rIns="91464" bIns="45733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8" y="9377320"/>
            <a:ext cx="2889940" cy="493634"/>
          </a:xfrm>
          <a:prstGeom prst="rect">
            <a:avLst/>
          </a:prstGeom>
        </p:spPr>
        <p:txBody>
          <a:bodyPr vert="horz" lIns="91464" tIns="45733" rIns="91464" bIns="45733" rtlCol="0" anchor="b"/>
          <a:lstStyle>
            <a:lvl1pPr algn="r">
              <a:defRPr sz="1300"/>
            </a:lvl1pPr>
          </a:lstStyle>
          <a:p>
            <a:fld id="{C91E57C9-92A7-4417-A233-FC753F8BD2F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2784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twitter.com/hashtag/VivaTech?src=hash" TargetMode="External"/><Relationship Id="rId3" Type="http://schemas.openxmlformats.org/officeDocument/2006/relationships/hyperlink" Target="https://twitter.com/hashtag/frenchtech?src=hash" TargetMode="External"/><Relationship Id="rId7" Type="http://schemas.openxmlformats.org/officeDocument/2006/relationships/hyperlink" Target="https://twitter.com/hashtag/NFC?src=hash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twitter.com/hashtag/IoT?src=hash" TargetMode="External"/><Relationship Id="rId11" Type="http://schemas.openxmlformats.org/officeDocument/2006/relationships/hyperlink" Target="https://twitter.com/Bpifrance" TargetMode="External"/><Relationship Id="rId5" Type="http://schemas.openxmlformats.org/officeDocument/2006/relationships/hyperlink" Target="https://twitter.com/hashtag/innovation?src=hash" TargetMode="External"/><Relationship Id="rId10" Type="http://schemas.openxmlformats.org/officeDocument/2006/relationships/hyperlink" Target="https://twitter.com/FranceBrevets" TargetMode="External"/><Relationship Id="rId4" Type="http://schemas.openxmlformats.org/officeDocument/2006/relationships/hyperlink" Target="https://twitter.com/hashtag/startup?src=hash" TargetMode="External"/><Relationship Id="rId9" Type="http://schemas.openxmlformats.org/officeDocument/2006/relationships/hyperlink" Target="https://twitter.com/INPIFrance" TargetMode="Externa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twitter.com/hashtag/VivaTech?src=hash" TargetMode="External"/><Relationship Id="rId3" Type="http://schemas.openxmlformats.org/officeDocument/2006/relationships/hyperlink" Target="https://twitter.com/hashtag/frenchtech?src=hash" TargetMode="External"/><Relationship Id="rId7" Type="http://schemas.openxmlformats.org/officeDocument/2006/relationships/hyperlink" Target="https://twitter.com/hashtag/NFC?src=hash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twitter.com/hashtag/IoT?src=hash" TargetMode="External"/><Relationship Id="rId11" Type="http://schemas.openxmlformats.org/officeDocument/2006/relationships/hyperlink" Target="https://twitter.com/Bpifrance" TargetMode="External"/><Relationship Id="rId5" Type="http://schemas.openxmlformats.org/officeDocument/2006/relationships/hyperlink" Target="https://twitter.com/hashtag/innovation?src=hash" TargetMode="External"/><Relationship Id="rId10" Type="http://schemas.openxmlformats.org/officeDocument/2006/relationships/hyperlink" Target="https://twitter.com/FranceBrevets" TargetMode="External"/><Relationship Id="rId4" Type="http://schemas.openxmlformats.org/officeDocument/2006/relationships/hyperlink" Target="https://twitter.com/hashtag/startup?src=hash" TargetMode="External"/><Relationship Id="rId9" Type="http://schemas.openxmlformats.org/officeDocument/2006/relationships/hyperlink" Target="https://twitter.com/INPIFrance" TargetMode="Externa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twitter.com/hashtag/VivaTech?src=hash" TargetMode="External"/><Relationship Id="rId3" Type="http://schemas.openxmlformats.org/officeDocument/2006/relationships/hyperlink" Target="https://twitter.com/hashtag/frenchtech?src=hash" TargetMode="External"/><Relationship Id="rId7" Type="http://schemas.openxmlformats.org/officeDocument/2006/relationships/hyperlink" Target="https://twitter.com/hashtag/NFC?src=hash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twitter.com/hashtag/IoT?src=hash" TargetMode="External"/><Relationship Id="rId11" Type="http://schemas.openxmlformats.org/officeDocument/2006/relationships/hyperlink" Target="https://twitter.com/Bpifrance" TargetMode="External"/><Relationship Id="rId5" Type="http://schemas.openxmlformats.org/officeDocument/2006/relationships/hyperlink" Target="https://twitter.com/hashtag/innovation?src=hash" TargetMode="External"/><Relationship Id="rId10" Type="http://schemas.openxmlformats.org/officeDocument/2006/relationships/hyperlink" Target="https://twitter.com/FranceBrevets" TargetMode="External"/><Relationship Id="rId4" Type="http://schemas.openxmlformats.org/officeDocument/2006/relationships/hyperlink" Target="https://twitter.com/hashtag/startup?src=hash" TargetMode="External"/><Relationship Id="rId9" Type="http://schemas.openxmlformats.org/officeDocument/2006/relationships/hyperlink" Target="https://twitter.com/INPIFrance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sngStrike" dirty="0" smtClean="0">
                <a:hlinkClick r:id="rId3"/>
              </a:rPr>
              <a:t>#</a:t>
            </a:r>
            <a:r>
              <a:rPr lang="en-US" b="1" dirty="0" err="1" smtClean="0">
                <a:hlinkClick r:id="rId3"/>
              </a:rPr>
              <a:t>frenchtech</a:t>
            </a:r>
            <a:r>
              <a:rPr lang="en-US" dirty="0" smtClean="0"/>
              <a:t> </a:t>
            </a:r>
            <a:r>
              <a:rPr lang="en-US" strike="sngStrike" dirty="0" smtClean="0">
                <a:hlinkClick r:id="rId4"/>
              </a:rPr>
              <a:t>#</a:t>
            </a:r>
            <a:r>
              <a:rPr lang="en-US" b="1" dirty="0" smtClean="0">
                <a:hlinkClick r:id="rId4"/>
              </a:rPr>
              <a:t>startup</a:t>
            </a:r>
            <a:r>
              <a:rPr lang="en-US" dirty="0" smtClean="0"/>
              <a:t> </a:t>
            </a:r>
            <a:r>
              <a:rPr lang="en-US" sz="1200" dirty="0" smtClean="0"/>
              <a:t>mobiLead</a:t>
            </a:r>
            <a:r>
              <a:rPr lang="en-US" sz="1200" baseline="0" dirty="0" smtClean="0"/>
              <a:t> </a:t>
            </a:r>
            <a:r>
              <a:rPr lang="en-US" sz="1200" baseline="0" dirty="0" err="1" smtClean="0"/>
              <a:t>xTag</a:t>
            </a:r>
            <a:r>
              <a:rPr lang="en-US" sz="1200" baseline="0" dirty="0" smtClean="0"/>
              <a:t> s</a:t>
            </a:r>
            <a:r>
              <a:rPr lang="en-US" sz="1200" dirty="0" smtClean="0"/>
              <a:t>peaker at </a:t>
            </a:r>
            <a:r>
              <a:rPr lang="en-US" b="1" dirty="0" smtClean="0"/>
              <a:t>@VIVATECH event</a:t>
            </a:r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#brevet</a:t>
            </a:r>
            <a:r>
              <a:rPr lang="en-US" b="1" baseline="0" dirty="0" smtClean="0"/>
              <a:t> </a:t>
            </a:r>
            <a:r>
              <a:rPr lang="en-US" strike="sngStrike" dirty="0" smtClean="0">
                <a:hlinkClick r:id="rId5"/>
              </a:rPr>
              <a:t>#</a:t>
            </a:r>
            <a:r>
              <a:rPr lang="en-US" b="1" dirty="0" smtClean="0">
                <a:hlinkClick r:id="rId5"/>
              </a:rPr>
              <a:t>innovation</a:t>
            </a:r>
            <a:r>
              <a:rPr lang="en-US" dirty="0" smtClean="0"/>
              <a:t> </a:t>
            </a:r>
            <a:r>
              <a:rPr lang="en-US" b="1" baseline="0" dirty="0" smtClean="0"/>
              <a:t/>
            </a:r>
            <a:br>
              <a:rPr lang="en-US" b="1" baseline="0" dirty="0" smtClean="0"/>
            </a:br>
            <a:r>
              <a:rPr lang="en-US" b="1" baseline="0" dirty="0" smtClean="0"/>
              <a:t>#patent </a:t>
            </a:r>
            <a:r>
              <a:rPr lang="en-US" strike="sngStrike" dirty="0" smtClean="0">
                <a:hlinkClick r:id="rId6"/>
              </a:rPr>
              <a:t>#</a:t>
            </a:r>
            <a:r>
              <a:rPr lang="en-US" b="1" dirty="0" err="1" smtClean="0">
                <a:hlinkClick r:id="rId6"/>
              </a:rPr>
              <a:t>IoT</a:t>
            </a:r>
            <a:r>
              <a:rPr lang="en-US" b="1" dirty="0" smtClean="0"/>
              <a:t> </a:t>
            </a:r>
            <a:r>
              <a:rPr lang="en-US" strike="sngStrike" dirty="0" smtClean="0">
                <a:hlinkClick r:id="rId7"/>
              </a:rPr>
              <a:t>#</a:t>
            </a:r>
            <a:r>
              <a:rPr lang="en-US" b="1" dirty="0" smtClean="0">
                <a:hlinkClick r:id="rId7"/>
              </a:rPr>
              <a:t>NFC</a:t>
            </a:r>
            <a:r>
              <a:rPr lang="en-US" b="1" dirty="0" smtClean="0"/>
              <a:t> #QR</a:t>
            </a:r>
            <a:endParaRPr lang="fr-FR" dirty="0" smtClean="0"/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sngStrike" dirty="0" smtClean="0">
                <a:hlinkClick r:id="rId8"/>
              </a:rPr>
              <a:t>#</a:t>
            </a:r>
            <a:r>
              <a:rPr lang="en-US" b="1" dirty="0" err="1" smtClean="0">
                <a:hlinkClick r:id="rId8"/>
              </a:rPr>
              <a:t>VivaTech</a:t>
            </a:r>
            <a:r>
              <a:rPr lang="en-US" b="1" dirty="0" smtClean="0"/>
              <a:t> </a:t>
            </a:r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 smtClean="0"/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@VIVATECH</a:t>
            </a:r>
          </a:p>
          <a:p>
            <a:pPr defTabSz="910982">
              <a:defRPr/>
            </a:pPr>
            <a:r>
              <a:rPr lang="en-US" dirty="0" smtClean="0">
                <a:hlinkClick r:id="rId9"/>
              </a:rPr>
              <a:t>@</a:t>
            </a:r>
            <a:r>
              <a:rPr lang="en-US" b="1" dirty="0" err="1" smtClean="0">
                <a:hlinkClick r:id="rId9"/>
              </a:rPr>
              <a:t>INPIFrance</a:t>
            </a:r>
            <a:r>
              <a:rPr lang="en-US" b="1" dirty="0" smtClean="0"/>
              <a:t> </a:t>
            </a:r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@mobiLead </a:t>
            </a:r>
          </a:p>
          <a:p>
            <a:pPr defTabSz="910982">
              <a:defRPr/>
            </a:pPr>
            <a:r>
              <a:rPr lang="en-US" dirty="0" smtClean="0">
                <a:hlinkClick r:id="rId10"/>
              </a:rPr>
              <a:t>@</a:t>
            </a:r>
            <a:r>
              <a:rPr lang="en-US" b="1" dirty="0" err="1" smtClean="0">
                <a:hlinkClick r:id="rId10"/>
              </a:rPr>
              <a:t>FranceBrevets</a:t>
            </a:r>
            <a:r>
              <a:rPr lang="en-US" b="1" dirty="0" smtClean="0"/>
              <a:t> </a:t>
            </a:r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>
                <a:hlinkClick r:id="rId11"/>
              </a:rPr>
              <a:t>@</a:t>
            </a:r>
            <a:r>
              <a:rPr lang="en-US" b="1" dirty="0" err="1" smtClean="0">
                <a:hlinkClick r:id="rId11"/>
              </a:rPr>
              <a:t>Bpifrance</a:t>
            </a: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E57C9-92A7-4417-A233-FC753F8BD2F7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48702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sngStrike" dirty="0" smtClean="0"/>
              <a:t>#</a:t>
            </a:r>
            <a:r>
              <a:rPr lang="en-US" strike="sngStrike" dirty="0" err="1" smtClean="0"/>
              <a:t>frenchtech</a:t>
            </a:r>
            <a:r>
              <a:rPr lang="en-US" strike="sngStrike" dirty="0" smtClean="0"/>
              <a:t> #startup @mobiLead #</a:t>
            </a:r>
            <a:r>
              <a:rPr lang="en-US" strike="sngStrike" dirty="0" err="1" smtClean="0"/>
              <a:t>xTag</a:t>
            </a:r>
            <a:r>
              <a:rPr lang="en-US" strike="sngStrike" dirty="0" smtClean="0"/>
              <a:t> speaker at @</a:t>
            </a:r>
            <a:r>
              <a:rPr lang="en-US" strike="sngStrike" dirty="0" err="1" smtClean="0"/>
              <a:t>EmballagesMag</a:t>
            </a:r>
            <a:r>
              <a:rPr lang="en-US" strike="sngStrike" dirty="0" smtClean="0"/>
              <a:t> event</a:t>
            </a:r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sngStrike" dirty="0" smtClean="0"/>
              <a:t>#</a:t>
            </a:r>
            <a:r>
              <a:rPr lang="en-US" strike="sngStrike" dirty="0" err="1" smtClean="0"/>
              <a:t>emballage</a:t>
            </a:r>
            <a:r>
              <a:rPr lang="en-US" strike="sngStrike" dirty="0" smtClean="0"/>
              <a:t> #packaging #</a:t>
            </a:r>
            <a:r>
              <a:rPr lang="en-US" strike="sngStrike" dirty="0" err="1" smtClean="0"/>
              <a:t>IoT</a:t>
            </a:r>
            <a:r>
              <a:rPr lang="en-US" strike="sngStrike" dirty="0" smtClean="0"/>
              <a:t> #NFC #QR</a:t>
            </a:r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sngStrike" dirty="0" smtClean="0"/>
              <a:t>@</a:t>
            </a:r>
            <a:r>
              <a:rPr lang="en-US" strike="sngStrike" dirty="0" err="1" smtClean="0"/>
              <a:t>EmballagesMag</a:t>
            </a:r>
            <a:endParaRPr lang="en-US" strike="sngStrike" dirty="0" smtClean="0"/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sngStrike" dirty="0" smtClean="0"/>
              <a:t>@mobiLead</a:t>
            </a:r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sngStrike" dirty="0" smtClean="0"/>
              <a:t>@</a:t>
            </a:r>
            <a:r>
              <a:rPr lang="en-US" strike="sngStrike" dirty="0" err="1" smtClean="0"/>
              <a:t>CNE_Emballage</a:t>
            </a:r>
            <a:r>
              <a:rPr lang="en-US" strike="sngStrike" dirty="0" smtClean="0"/>
              <a:t> </a:t>
            </a:r>
          </a:p>
          <a:p>
            <a:pPr defTabSz="910982">
              <a:defRPr/>
            </a:pP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E57C9-92A7-4417-A233-FC753F8BD2F7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9332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sngStrike" dirty="0" smtClean="0"/>
              <a:t>#</a:t>
            </a:r>
            <a:r>
              <a:rPr lang="en-US" strike="sngStrike" dirty="0" err="1" smtClean="0"/>
              <a:t>frenchtech</a:t>
            </a:r>
            <a:r>
              <a:rPr lang="en-US" strike="sngStrike" dirty="0" smtClean="0"/>
              <a:t> #startup @mobiLead #</a:t>
            </a:r>
            <a:r>
              <a:rPr lang="en-US" strike="sngStrike" dirty="0" err="1" smtClean="0"/>
              <a:t>xTag</a:t>
            </a:r>
            <a:r>
              <a:rPr lang="en-US" strike="sngStrike" dirty="0" smtClean="0"/>
              <a:t> speaker at @</a:t>
            </a:r>
            <a:r>
              <a:rPr lang="en-US" strike="sngStrike" dirty="0" err="1" smtClean="0"/>
              <a:t>EtiqEtPack</a:t>
            </a:r>
            <a:r>
              <a:rPr lang="en-US" strike="sngStrike" dirty="0" smtClean="0"/>
              <a:t> event</a:t>
            </a:r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sngStrike" dirty="0" smtClean="0"/>
              <a:t>#</a:t>
            </a:r>
            <a:r>
              <a:rPr lang="en-US" strike="sngStrike" dirty="0" err="1" smtClean="0"/>
              <a:t>emballage</a:t>
            </a:r>
            <a:r>
              <a:rPr lang="en-US" strike="sngStrike" dirty="0" smtClean="0"/>
              <a:t> #packaging #</a:t>
            </a:r>
            <a:r>
              <a:rPr lang="en-US" strike="sngStrike" dirty="0" err="1" smtClean="0"/>
              <a:t>IoT</a:t>
            </a:r>
            <a:r>
              <a:rPr lang="en-US" strike="sngStrike" dirty="0" smtClean="0"/>
              <a:t> #NFC #QR</a:t>
            </a:r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sngStrike" dirty="0" smtClean="0"/>
              <a:t>@</a:t>
            </a:r>
            <a:r>
              <a:rPr lang="en-US" strike="sngStrike" dirty="0" err="1" smtClean="0"/>
              <a:t>EtiqEtPack</a:t>
            </a:r>
            <a:endParaRPr lang="en-US" strike="sngStrike" dirty="0" smtClean="0"/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sngStrike" dirty="0" smtClean="0"/>
              <a:t>@mobiLead</a:t>
            </a:r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sngStrike" dirty="0" smtClean="0"/>
              <a:t>@</a:t>
            </a:r>
            <a:r>
              <a:rPr lang="en-US" strike="sngStrike" dirty="0" err="1" smtClean="0"/>
              <a:t>CNE_Emballage</a:t>
            </a:r>
            <a:r>
              <a:rPr lang="en-US" strike="sngStrike" dirty="0" smtClean="0"/>
              <a:t> ‏ </a:t>
            </a:r>
          </a:p>
          <a:p>
            <a:pPr defTabSz="910982">
              <a:defRPr/>
            </a:pP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E57C9-92A7-4417-A233-FC753F8BD2F7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9044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sngStrike" dirty="0" smtClean="0"/>
              <a:t>#</a:t>
            </a:r>
            <a:r>
              <a:rPr lang="en-US" strike="sngStrike" dirty="0" err="1" smtClean="0"/>
              <a:t>frenchtech</a:t>
            </a:r>
            <a:r>
              <a:rPr lang="en-US" strike="sngStrike" dirty="0" smtClean="0"/>
              <a:t> #startup @</a:t>
            </a:r>
            <a:r>
              <a:rPr lang="en-US" strike="sngStrike" dirty="0" err="1" smtClean="0"/>
              <a:t>mobilead</a:t>
            </a:r>
            <a:r>
              <a:rPr lang="en-US" strike="sngStrike" dirty="0" smtClean="0"/>
              <a:t> </a:t>
            </a:r>
            <a:r>
              <a:rPr lang="en-US" strike="sngStrike" dirty="0" err="1" smtClean="0"/>
              <a:t>xTag</a:t>
            </a:r>
            <a:r>
              <a:rPr lang="en-US" strike="sngStrike" dirty="0" smtClean="0"/>
              <a:t> speaker at @</a:t>
            </a:r>
            <a:r>
              <a:rPr lang="en-US" strike="sngStrike" dirty="0" err="1" smtClean="0"/>
              <a:t>ATFflexo</a:t>
            </a:r>
            <a:r>
              <a:rPr lang="en-US" strike="sngStrike" dirty="0" smtClean="0"/>
              <a:t> event</a:t>
            </a:r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sngStrike" dirty="0" smtClean="0"/>
              <a:t>#</a:t>
            </a:r>
            <a:r>
              <a:rPr lang="en-US" strike="sngStrike" dirty="0" err="1" smtClean="0"/>
              <a:t>emballage</a:t>
            </a:r>
            <a:r>
              <a:rPr lang="en-US" strike="sngStrike" dirty="0" smtClean="0"/>
              <a:t> #packaging #</a:t>
            </a:r>
            <a:r>
              <a:rPr lang="en-US" strike="sngStrike" dirty="0" err="1" smtClean="0"/>
              <a:t>IoT</a:t>
            </a:r>
            <a:r>
              <a:rPr lang="en-US" strike="sngStrike" dirty="0" smtClean="0"/>
              <a:t> #NFC #QR</a:t>
            </a:r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sngStrike" dirty="0" smtClean="0"/>
              <a:t>@</a:t>
            </a:r>
            <a:r>
              <a:rPr lang="en-US" strike="sngStrike" dirty="0" err="1" smtClean="0"/>
              <a:t>ATFflexo</a:t>
            </a:r>
            <a:endParaRPr lang="en-US" strike="sngStrike" dirty="0" smtClean="0"/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sngStrike" dirty="0" smtClean="0"/>
              <a:t>@mobiLead</a:t>
            </a:r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sngStrike" dirty="0" smtClean="0"/>
              <a:t>@</a:t>
            </a:r>
            <a:r>
              <a:rPr lang="en-US" strike="sngStrike" dirty="0" err="1" smtClean="0"/>
              <a:t>CNE_Emballage</a:t>
            </a:r>
            <a:r>
              <a:rPr lang="en-US" strike="sngStrike" dirty="0" smtClean="0"/>
              <a:t> ‏ 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E57C9-92A7-4417-A233-FC753F8BD2F7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3212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sngStrike" dirty="0" smtClean="0"/>
              <a:t>#</a:t>
            </a:r>
            <a:r>
              <a:rPr lang="en-US" strike="sngStrike" dirty="0" err="1" smtClean="0"/>
              <a:t>frenchtech</a:t>
            </a:r>
            <a:r>
              <a:rPr lang="en-US" strike="sngStrike" dirty="0" smtClean="0"/>
              <a:t> #startup @mobiLead #</a:t>
            </a:r>
            <a:r>
              <a:rPr lang="en-US" strike="sngStrike" dirty="0" err="1" smtClean="0"/>
              <a:t>xTag</a:t>
            </a:r>
            <a:r>
              <a:rPr lang="en-US" strike="sngStrike" dirty="0" smtClean="0"/>
              <a:t> speaker at @</a:t>
            </a:r>
            <a:r>
              <a:rPr lang="en-US" strike="sngStrike" dirty="0" err="1" smtClean="0"/>
              <a:t>EmballagesMag</a:t>
            </a:r>
            <a:r>
              <a:rPr lang="en-US" strike="sngStrike" dirty="0" smtClean="0"/>
              <a:t> event</a:t>
            </a:r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sngStrike" dirty="0" smtClean="0"/>
              <a:t>#</a:t>
            </a:r>
            <a:r>
              <a:rPr lang="en-US" strike="sngStrike" dirty="0" err="1" smtClean="0"/>
              <a:t>emballage</a:t>
            </a:r>
            <a:r>
              <a:rPr lang="en-US" strike="sngStrike" dirty="0" smtClean="0"/>
              <a:t> #packaging #</a:t>
            </a:r>
            <a:r>
              <a:rPr lang="en-US" strike="sngStrike" dirty="0" err="1" smtClean="0"/>
              <a:t>IoT</a:t>
            </a:r>
            <a:r>
              <a:rPr lang="en-US" strike="sngStrike" dirty="0" smtClean="0"/>
              <a:t> #NFC #QR</a:t>
            </a:r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sngStrike" dirty="0" smtClean="0"/>
              <a:t>@</a:t>
            </a:r>
            <a:r>
              <a:rPr lang="en-US" strike="sngStrike" dirty="0" err="1" smtClean="0"/>
              <a:t>EmballagesMag</a:t>
            </a:r>
            <a:endParaRPr lang="en-US" strike="sngStrike" dirty="0" smtClean="0"/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sngStrike" dirty="0" smtClean="0"/>
              <a:t>@mobiLead</a:t>
            </a:r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sngStrike" dirty="0" smtClean="0"/>
              <a:t>@</a:t>
            </a:r>
            <a:r>
              <a:rPr lang="en-US" strike="sngStrike" dirty="0" err="1" smtClean="0"/>
              <a:t>CNE_Emballage</a:t>
            </a:r>
            <a:r>
              <a:rPr lang="en-US" strike="sngStrike" dirty="0" smtClean="0"/>
              <a:t> </a:t>
            </a:r>
          </a:p>
          <a:p>
            <a:pPr defTabSz="910982">
              <a:defRPr/>
            </a:pP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E57C9-92A7-4417-A233-FC753F8BD2F7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62030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sngStrike" dirty="0" smtClean="0"/>
              <a:t>#</a:t>
            </a:r>
            <a:r>
              <a:rPr lang="en-US" strike="sngStrike" dirty="0" err="1" smtClean="0"/>
              <a:t>frenchtech</a:t>
            </a:r>
            <a:r>
              <a:rPr lang="en-US" strike="sngStrike" dirty="0" smtClean="0"/>
              <a:t> #startup @mobiLead #</a:t>
            </a:r>
            <a:r>
              <a:rPr lang="en-US" strike="sngStrike" dirty="0" err="1" smtClean="0"/>
              <a:t>xTag</a:t>
            </a:r>
            <a:r>
              <a:rPr lang="en-US" strike="sngStrike" dirty="0" smtClean="0"/>
              <a:t> speaker at @</a:t>
            </a:r>
            <a:r>
              <a:rPr lang="en-US" strike="sngStrike" dirty="0" err="1" smtClean="0"/>
              <a:t>EtiqEtPack</a:t>
            </a:r>
            <a:r>
              <a:rPr lang="en-US" strike="sngStrike" dirty="0" smtClean="0"/>
              <a:t> event</a:t>
            </a:r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sngStrike" dirty="0" smtClean="0"/>
              <a:t>#</a:t>
            </a:r>
            <a:r>
              <a:rPr lang="en-US" strike="sngStrike" dirty="0" err="1" smtClean="0"/>
              <a:t>emballage</a:t>
            </a:r>
            <a:r>
              <a:rPr lang="en-US" strike="sngStrike" dirty="0" smtClean="0"/>
              <a:t> #packaging #</a:t>
            </a:r>
            <a:r>
              <a:rPr lang="en-US" strike="sngStrike" dirty="0" err="1" smtClean="0"/>
              <a:t>IoT</a:t>
            </a:r>
            <a:r>
              <a:rPr lang="en-US" strike="sngStrike" dirty="0" smtClean="0"/>
              <a:t> #NFC #QR</a:t>
            </a:r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sngStrike" dirty="0" smtClean="0"/>
              <a:t>@</a:t>
            </a:r>
            <a:r>
              <a:rPr lang="en-US" strike="sngStrike" dirty="0" err="1" smtClean="0"/>
              <a:t>EtiqEtPack</a:t>
            </a:r>
            <a:endParaRPr lang="en-US" strike="sngStrike" dirty="0" smtClean="0"/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sngStrike" dirty="0" smtClean="0"/>
              <a:t>@mobiLead</a:t>
            </a:r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sngStrike" dirty="0" smtClean="0"/>
              <a:t>@</a:t>
            </a:r>
            <a:r>
              <a:rPr lang="en-US" strike="sngStrike" dirty="0" err="1" smtClean="0"/>
              <a:t>CNE_Emballage</a:t>
            </a:r>
            <a:r>
              <a:rPr lang="en-US" strike="sngStrike" dirty="0" smtClean="0"/>
              <a:t> ‏ </a:t>
            </a:r>
          </a:p>
          <a:p>
            <a:pPr defTabSz="910982">
              <a:defRPr/>
            </a:pP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E57C9-92A7-4417-A233-FC753F8BD2F7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55084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sngStrike" dirty="0" smtClean="0"/>
              <a:t>#</a:t>
            </a:r>
            <a:r>
              <a:rPr lang="en-US" strike="sngStrike" dirty="0" err="1" smtClean="0"/>
              <a:t>frenchtech</a:t>
            </a:r>
            <a:r>
              <a:rPr lang="en-US" strike="sngStrike" dirty="0" smtClean="0"/>
              <a:t> #startup @</a:t>
            </a:r>
            <a:r>
              <a:rPr lang="en-US" strike="sngStrike" dirty="0" err="1" smtClean="0"/>
              <a:t>mobilead</a:t>
            </a:r>
            <a:r>
              <a:rPr lang="en-US" strike="sngStrike" dirty="0" smtClean="0"/>
              <a:t> </a:t>
            </a:r>
            <a:r>
              <a:rPr lang="en-US" strike="sngStrike" dirty="0" err="1" smtClean="0"/>
              <a:t>xTag</a:t>
            </a:r>
            <a:r>
              <a:rPr lang="en-US" strike="sngStrike" dirty="0" smtClean="0"/>
              <a:t> speaker at @</a:t>
            </a:r>
            <a:r>
              <a:rPr lang="en-US" strike="sngStrike" dirty="0" err="1" smtClean="0"/>
              <a:t>ATFflexo</a:t>
            </a:r>
            <a:r>
              <a:rPr lang="en-US" strike="sngStrike" dirty="0" smtClean="0"/>
              <a:t> event</a:t>
            </a:r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sngStrike" dirty="0" smtClean="0"/>
              <a:t>#</a:t>
            </a:r>
            <a:r>
              <a:rPr lang="en-US" strike="sngStrike" dirty="0" err="1" smtClean="0"/>
              <a:t>emballage</a:t>
            </a:r>
            <a:r>
              <a:rPr lang="en-US" strike="sngStrike" dirty="0" smtClean="0"/>
              <a:t> #packaging #</a:t>
            </a:r>
            <a:r>
              <a:rPr lang="en-US" strike="sngStrike" dirty="0" err="1" smtClean="0"/>
              <a:t>IoT</a:t>
            </a:r>
            <a:r>
              <a:rPr lang="en-US" strike="sngStrike" dirty="0" smtClean="0"/>
              <a:t> #NFC #QR</a:t>
            </a:r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sngStrike" dirty="0" smtClean="0"/>
              <a:t>@</a:t>
            </a:r>
            <a:r>
              <a:rPr lang="en-US" strike="sngStrike" dirty="0" err="1" smtClean="0"/>
              <a:t>ATFflexo</a:t>
            </a:r>
            <a:endParaRPr lang="en-US" strike="sngStrike" dirty="0" smtClean="0"/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sngStrike" dirty="0" smtClean="0"/>
              <a:t>@mobiLead</a:t>
            </a:r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sngStrike" dirty="0" smtClean="0"/>
              <a:t>@</a:t>
            </a:r>
            <a:r>
              <a:rPr lang="en-US" strike="sngStrike" dirty="0" err="1" smtClean="0"/>
              <a:t>CNE_Emballage</a:t>
            </a:r>
            <a:r>
              <a:rPr lang="en-US" strike="sngStrike" dirty="0" smtClean="0"/>
              <a:t> ‏ 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E57C9-92A7-4417-A233-FC753F8BD2F7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5980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sngStrike" dirty="0" smtClean="0">
                <a:hlinkClick r:id="rId3"/>
              </a:rPr>
              <a:t>#</a:t>
            </a:r>
            <a:r>
              <a:rPr lang="en-US" b="1" dirty="0" err="1" smtClean="0">
                <a:hlinkClick r:id="rId3"/>
              </a:rPr>
              <a:t>frenchtech</a:t>
            </a:r>
            <a:r>
              <a:rPr lang="en-US" dirty="0" smtClean="0"/>
              <a:t> </a:t>
            </a:r>
            <a:r>
              <a:rPr lang="en-US" strike="sngStrike" dirty="0" smtClean="0">
                <a:hlinkClick r:id="rId4"/>
              </a:rPr>
              <a:t>#</a:t>
            </a:r>
            <a:r>
              <a:rPr lang="en-US" b="1" dirty="0" smtClean="0">
                <a:hlinkClick r:id="rId4"/>
              </a:rPr>
              <a:t>startup</a:t>
            </a:r>
            <a:r>
              <a:rPr lang="en-US" dirty="0" smtClean="0"/>
              <a:t> </a:t>
            </a:r>
            <a:r>
              <a:rPr lang="en-US" sz="1200" dirty="0" smtClean="0"/>
              <a:t>mobiLead</a:t>
            </a:r>
            <a:r>
              <a:rPr lang="en-US" sz="1200" baseline="0" dirty="0" smtClean="0"/>
              <a:t> </a:t>
            </a:r>
            <a:r>
              <a:rPr lang="en-US" sz="1200" baseline="0" dirty="0" err="1" smtClean="0"/>
              <a:t>xTag</a:t>
            </a:r>
            <a:r>
              <a:rPr lang="en-US" sz="1200" baseline="0" dirty="0" smtClean="0"/>
              <a:t> s</a:t>
            </a:r>
            <a:r>
              <a:rPr lang="en-US" sz="1200" dirty="0" smtClean="0"/>
              <a:t>peaker at </a:t>
            </a:r>
            <a:r>
              <a:rPr lang="en-US" b="1" dirty="0" smtClean="0"/>
              <a:t>@VIVATECH event</a:t>
            </a:r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#brevet</a:t>
            </a:r>
            <a:r>
              <a:rPr lang="en-US" b="1" baseline="0" dirty="0" smtClean="0"/>
              <a:t> </a:t>
            </a:r>
            <a:r>
              <a:rPr lang="en-US" strike="sngStrike" dirty="0" smtClean="0">
                <a:hlinkClick r:id="rId5"/>
              </a:rPr>
              <a:t>#</a:t>
            </a:r>
            <a:r>
              <a:rPr lang="en-US" b="1" dirty="0" smtClean="0">
                <a:hlinkClick r:id="rId5"/>
              </a:rPr>
              <a:t>innovation</a:t>
            </a:r>
            <a:r>
              <a:rPr lang="en-US" dirty="0" smtClean="0"/>
              <a:t> </a:t>
            </a:r>
            <a:r>
              <a:rPr lang="en-US" b="1" baseline="0" dirty="0" smtClean="0"/>
              <a:t/>
            </a:r>
            <a:br>
              <a:rPr lang="en-US" b="1" baseline="0" dirty="0" smtClean="0"/>
            </a:br>
            <a:r>
              <a:rPr lang="en-US" b="1" baseline="0" dirty="0" smtClean="0"/>
              <a:t>#patent </a:t>
            </a:r>
            <a:r>
              <a:rPr lang="en-US" strike="sngStrike" dirty="0" smtClean="0">
                <a:hlinkClick r:id="rId6"/>
              </a:rPr>
              <a:t>#</a:t>
            </a:r>
            <a:r>
              <a:rPr lang="en-US" b="1" dirty="0" err="1" smtClean="0">
                <a:hlinkClick r:id="rId6"/>
              </a:rPr>
              <a:t>IoT</a:t>
            </a:r>
            <a:r>
              <a:rPr lang="en-US" b="1" dirty="0" smtClean="0"/>
              <a:t> </a:t>
            </a:r>
            <a:r>
              <a:rPr lang="en-US" strike="sngStrike" dirty="0" smtClean="0">
                <a:hlinkClick r:id="rId7"/>
              </a:rPr>
              <a:t>#</a:t>
            </a:r>
            <a:r>
              <a:rPr lang="en-US" b="1" dirty="0" smtClean="0">
                <a:hlinkClick r:id="rId7"/>
              </a:rPr>
              <a:t>NFC</a:t>
            </a:r>
            <a:r>
              <a:rPr lang="en-US" b="1" dirty="0" smtClean="0"/>
              <a:t> #QR</a:t>
            </a:r>
            <a:endParaRPr lang="fr-FR" dirty="0" smtClean="0"/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sngStrike" dirty="0" smtClean="0">
                <a:hlinkClick r:id="rId8"/>
              </a:rPr>
              <a:t>#</a:t>
            </a:r>
            <a:r>
              <a:rPr lang="en-US" b="1" dirty="0" err="1" smtClean="0">
                <a:hlinkClick r:id="rId8"/>
              </a:rPr>
              <a:t>VivaTech</a:t>
            </a:r>
            <a:r>
              <a:rPr lang="en-US" b="1" dirty="0" smtClean="0"/>
              <a:t> </a:t>
            </a:r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 smtClean="0"/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@VIVATECH</a:t>
            </a:r>
          </a:p>
          <a:p>
            <a:pPr defTabSz="910982">
              <a:defRPr/>
            </a:pPr>
            <a:r>
              <a:rPr lang="en-US" dirty="0" smtClean="0">
                <a:hlinkClick r:id="rId9"/>
              </a:rPr>
              <a:t>@</a:t>
            </a:r>
            <a:r>
              <a:rPr lang="en-US" b="1" dirty="0" err="1" smtClean="0">
                <a:hlinkClick r:id="rId9"/>
              </a:rPr>
              <a:t>INPIFrance</a:t>
            </a:r>
            <a:r>
              <a:rPr lang="en-US" b="1" dirty="0" smtClean="0"/>
              <a:t> </a:t>
            </a:r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@mobiLead </a:t>
            </a:r>
          </a:p>
          <a:p>
            <a:pPr defTabSz="910982">
              <a:defRPr/>
            </a:pPr>
            <a:r>
              <a:rPr lang="en-US" dirty="0" smtClean="0">
                <a:hlinkClick r:id="rId10"/>
              </a:rPr>
              <a:t>@</a:t>
            </a:r>
            <a:r>
              <a:rPr lang="en-US" b="1" dirty="0" err="1" smtClean="0">
                <a:hlinkClick r:id="rId10"/>
              </a:rPr>
              <a:t>FranceBrevets</a:t>
            </a:r>
            <a:r>
              <a:rPr lang="en-US" b="1" dirty="0" smtClean="0"/>
              <a:t> </a:t>
            </a:r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>
                <a:hlinkClick r:id="rId11"/>
              </a:rPr>
              <a:t>@</a:t>
            </a:r>
            <a:r>
              <a:rPr lang="en-US" b="1" dirty="0" err="1" smtClean="0">
                <a:hlinkClick r:id="rId11"/>
              </a:rPr>
              <a:t>Bpifrance</a:t>
            </a: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E57C9-92A7-4417-A233-FC753F8BD2F7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7080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sngStrike" dirty="0" smtClean="0"/>
              <a:t>#</a:t>
            </a:r>
            <a:r>
              <a:rPr lang="en-US" strike="sngStrike" dirty="0" err="1" smtClean="0"/>
              <a:t>frenchtech</a:t>
            </a:r>
            <a:r>
              <a:rPr lang="en-US" strike="sngStrike" dirty="0" smtClean="0"/>
              <a:t> #startup @mobiLead #</a:t>
            </a:r>
            <a:r>
              <a:rPr lang="en-US" strike="sngStrike" dirty="0" err="1" smtClean="0"/>
              <a:t>xTag</a:t>
            </a:r>
            <a:r>
              <a:rPr lang="en-US" strike="sngStrike" dirty="0" smtClean="0"/>
              <a:t> speaker at @</a:t>
            </a:r>
            <a:r>
              <a:rPr lang="en-US" strike="sngStrike" dirty="0" err="1" smtClean="0"/>
              <a:t>EmballagesMag</a:t>
            </a:r>
            <a:r>
              <a:rPr lang="en-US" strike="sngStrike" dirty="0" smtClean="0"/>
              <a:t> event</a:t>
            </a:r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sngStrike" dirty="0" smtClean="0"/>
              <a:t>#</a:t>
            </a:r>
            <a:r>
              <a:rPr lang="en-US" strike="sngStrike" dirty="0" err="1" smtClean="0"/>
              <a:t>emballage</a:t>
            </a:r>
            <a:r>
              <a:rPr lang="en-US" strike="sngStrike" dirty="0" smtClean="0"/>
              <a:t> #packaging #</a:t>
            </a:r>
            <a:r>
              <a:rPr lang="en-US" strike="sngStrike" dirty="0" err="1" smtClean="0"/>
              <a:t>IoT</a:t>
            </a:r>
            <a:r>
              <a:rPr lang="en-US" strike="sngStrike" dirty="0" smtClean="0"/>
              <a:t> #NFC #QR</a:t>
            </a:r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sngStrike" dirty="0" smtClean="0"/>
              <a:t>@</a:t>
            </a:r>
            <a:r>
              <a:rPr lang="en-US" strike="sngStrike" dirty="0" err="1" smtClean="0"/>
              <a:t>EmballagesMag</a:t>
            </a:r>
            <a:endParaRPr lang="en-US" strike="sngStrike" dirty="0" smtClean="0"/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sngStrike" dirty="0" smtClean="0"/>
              <a:t>@mobiLead</a:t>
            </a:r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sngStrike" dirty="0" smtClean="0"/>
              <a:t>@</a:t>
            </a:r>
            <a:r>
              <a:rPr lang="en-US" strike="sngStrike" dirty="0" err="1" smtClean="0"/>
              <a:t>CNE_Emballage</a:t>
            </a:r>
            <a:r>
              <a:rPr lang="en-US" strike="sngStrike" dirty="0" smtClean="0"/>
              <a:t> </a:t>
            </a:r>
          </a:p>
          <a:p>
            <a:pPr defTabSz="910982">
              <a:defRPr/>
            </a:pP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E57C9-92A7-4417-A233-FC753F8BD2F7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2892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sngStrike" dirty="0" smtClean="0"/>
              <a:t>#</a:t>
            </a:r>
            <a:r>
              <a:rPr lang="en-US" strike="sngStrike" dirty="0" err="1" smtClean="0"/>
              <a:t>frenchtech</a:t>
            </a:r>
            <a:r>
              <a:rPr lang="en-US" strike="sngStrike" dirty="0" smtClean="0"/>
              <a:t> #startup @mobiLead #</a:t>
            </a:r>
            <a:r>
              <a:rPr lang="en-US" strike="sngStrike" dirty="0" err="1" smtClean="0"/>
              <a:t>xTag</a:t>
            </a:r>
            <a:r>
              <a:rPr lang="en-US" strike="sngStrike" dirty="0" smtClean="0"/>
              <a:t> speaker at @</a:t>
            </a:r>
            <a:r>
              <a:rPr lang="en-US" strike="sngStrike" dirty="0" err="1" smtClean="0"/>
              <a:t>EtiqEtPack</a:t>
            </a:r>
            <a:r>
              <a:rPr lang="en-US" strike="sngStrike" dirty="0" smtClean="0"/>
              <a:t> event</a:t>
            </a:r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sngStrike" dirty="0" smtClean="0"/>
              <a:t>#</a:t>
            </a:r>
            <a:r>
              <a:rPr lang="en-US" strike="sngStrike" dirty="0" err="1" smtClean="0"/>
              <a:t>emballage</a:t>
            </a:r>
            <a:r>
              <a:rPr lang="en-US" strike="sngStrike" dirty="0" smtClean="0"/>
              <a:t> #packaging #</a:t>
            </a:r>
            <a:r>
              <a:rPr lang="en-US" strike="sngStrike" dirty="0" err="1" smtClean="0"/>
              <a:t>IoT</a:t>
            </a:r>
            <a:r>
              <a:rPr lang="en-US" strike="sngStrike" dirty="0" smtClean="0"/>
              <a:t> #NFC #QR</a:t>
            </a:r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sngStrike" dirty="0" smtClean="0"/>
              <a:t>@</a:t>
            </a:r>
            <a:r>
              <a:rPr lang="en-US" strike="sngStrike" dirty="0" err="1" smtClean="0"/>
              <a:t>EtiqEtPack</a:t>
            </a:r>
            <a:endParaRPr lang="en-US" strike="sngStrike" dirty="0" smtClean="0"/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sngStrike" dirty="0" smtClean="0"/>
              <a:t>@mobiLead</a:t>
            </a:r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sngStrike" dirty="0" smtClean="0"/>
              <a:t>@</a:t>
            </a:r>
            <a:r>
              <a:rPr lang="en-US" strike="sngStrike" dirty="0" err="1" smtClean="0"/>
              <a:t>CNE_Emballage</a:t>
            </a:r>
            <a:r>
              <a:rPr lang="en-US" strike="sngStrike" dirty="0" smtClean="0"/>
              <a:t> ‏ </a:t>
            </a:r>
          </a:p>
          <a:p>
            <a:pPr defTabSz="910982">
              <a:defRPr/>
            </a:pP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E57C9-92A7-4417-A233-FC753F8BD2F7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22181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sngStrike" dirty="0" smtClean="0"/>
              <a:t>#</a:t>
            </a:r>
            <a:r>
              <a:rPr lang="en-US" strike="sngStrike" dirty="0" err="1" smtClean="0"/>
              <a:t>frenchtech</a:t>
            </a:r>
            <a:r>
              <a:rPr lang="en-US" strike="sngStrike" dirty="0" smtClean="0"/>
              <a:t> #startup @</a:t>
            </a:r>
            <a:r>
              <a:rPr lang="en-US" strike="sngStrike" dirty="0" err="1" smtClean="0"/>
              <a:t>mobilead</a:t>
            </a:r>
            <a:r>
              <a:rPr lang="en-US" strike="sngStrike" dirty="0" smtClean="0"/>
              <a:t> </a:t>
            </a:r>
            <a:r>
              <a:rPr lang="en-US" strike="sngStrike" dirty="0" err="1" smtClean="0"/>
              <a:t>xTag</a:t>
            </a:r>
            <a:r>
              <a:rPr lang="en-US" strike="sngStrike" dirty="0" smtClean="0"/>
              <a:t> speaker at @</a:t>
            </a:r>
            <a:r>
              <a:rPr lang="en-US" strike="sngStrike" dirty="0" err="1" smtClean="0"/>
              <a:t>ATFflexo</a:t>
            </a:r>
            <a:r>
              <a:rPr lang="en-US" strike="sngStrike" dirty="0" smtClean="0"/>
              <a:t> event</a:t>
            </a:r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sngStrike" dirty="0" smtClean="0"/>
              <a:t>#</a:t>
            </a:r>
            <a:r>
              <a:rPr lang="en-US" strike="sngStrike" dirty="0" err="1" smtClean="0"/>
              <a:t>emballage</a:t>
            </a:r>
            <a:r>
              <a:rPr lang="en-US" strike="sngStrike" dirty="0" smtClean="0"/>
              <a:t> #packaging #</a:t>
            </a:r>
            <a:r>
              <a:rPr lang="en-US" strike="sngStrike" dirty="0" err="1" smtClean="0"/>
              <a:t>IoT</a:t>
            </a:r>
            <a:r>
              <a:rPr lang="en-US" strike="sngStrike" dirty="0" smtClean="0"/>
              <a:t> #NFC #QR</a:t>
            </a:r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sngStrike" dirty="0" smtClean="0"/>
              <a:t>@</a:t>
            </a:r>
            <a:r>
              <a:rPr lang="en-US" strike="sngStrike" dirty="0" err="1" smtClean="0"/>
              <a:t>ATFflexo</a:t>
            </a:r>
            <a:endParaRPr lang="en-US" strike="sngStrike" dirty="0" smtClean="0"/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sngStrike" dirty="0" smtClean="0"/>
              <a:t>@mobiLead</a:t>
            </a:r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sngStrike" dirty="0" smtClean="0"/>
              <a:t>@</a:t>
            </a:r>
            <a:r>
              <a:rPr lang="en-US" strike="sngStrike" dirty="0" err="1" smtClean="0"/>
              <a:t>CNE_Emballage</a:t>
            </a:r>
            <a:r>
              <a:rPr lang="en-US" strike="sngStrike" dirty="0" smtClean="0"/>
              <a:t> ‏ 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E57C9-92A7-4417-A233-FC753F8BD2F7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4028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sngStrike" dirty="0" smtClean="0">
                <a:hlinkClick r:id="rId3"/>
              </a:rPr>
              <a:t>#</a:t>
            </a:r>
            <a:r>
              <a:rPr lang="en-US" b="1" dirty="0" err="1" smtClean="0">
                <a:hlinkClick r:id="rId3"/>
              </a:rPr>
              <a:t>frenchtech</a:t>
            </a:r>
            <a:r>
              <a:rPr lang="en-US" dirty="0" smtClean="0"/>
              <a:t> </a:t>
            </a:r>
            <a:r>
              <a:rPr lang="en-US" strike="sngStrike" dirty="0" smtClean="0">
                <a:hlinkClick r:id="rId4"/>
              </a:rPr>
              <a:t>#</a:t>
            </a:r>
            <a:r>
              <a:rPr lang="en-US" b="1" dirty="0" smtClean="0">
                <a:hlinkClick r:id="rId4"/>
              </a:rPr>
              <a:t>startup</a:t>
            </a:r>
            <a:r>
              <a:rPr lang="en-US" dirty="0" smtClean="0"/>
              <a:t> </a:t>
            </a:r>
            <a:r>
              <a:rPr lang="en-US" sz="1200" dirty="0" smtClean="0"/>
              <a:t>mobiLead</a:t>
            </a:r>
            <a:r>
              <a:rPr lang="en-US" sz="1200" baseline="0" dirty="0" smtClean="0"/>
              <a:t> </a:t>
            </a:r>
            <a:r>
              <a:rPr lang="en-US" sz="1200" baseline="0" dirty="0" err="1" smtClean="0"/>
              <a:t>xTag</a:t>
            </a:r>
            <a:r>
              <a:rPr lang="en-US" sz="1200" baseline="0" dirty="0" smtClean="0"/>
              <a:t> s</a:t>
            </a:r>
            <a:r>
              <a:rPr lang="en-US" sz="1200" dirty="0" smtClean="0"/>
              <a:t>peaker at </a:t>
            </a:r>
            <a:r>
              <a:rPr lang="en-US" b="1" dirty="0" smtClean="0"/>
              <a:t>@VIVATECH event</a:t>
            </a:r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#brevet</a:t>
            </a:r>
            <a:r>
              <a:rPr lang="en-US" b="1" baseline="0" dirty="0" smtClean="0"/>
              <a:t> </a:t>
            </a:r>
            <a:r>
              <a:rPr lang="en-US" strike="sngStrike" dirty="0" smtClean="0">
                <a:hlinkClick r:id="rId5"/>
              </a:rPr>
              <a:t>#</a:t>
            </a:r>
            <a:r>
              <a:rPr lang="en-US" b="1" dirty="0" smtClean="0">
                <a:hlinkClick r:id="rId5"/>
              </a:rPr>
              <a:t>innovation</a:t>
            </a:r>
            <a:r>
              <a:rPr lang="en-US" dirty="0" smtClean="0"/>
              <a:t> </a:t>
            </a:r>
            <a:r>
              <a:rPr lang="en-US" b="1" baseline="0" dirty="0" smtClean="0"/>
              <a:t/>
            </a:r>
            <a:br>
              <a:rPr lang="en-US" b="1" baseline="0" dirty="0" smtClean="0"/>
            </a:br>
            <a:r>
              <a:rPr lang="en-US" b="1" baseline="0" dirty="0" smtClean="0"/>
              <a:t>#patent </a:t>
            </a:r>
            <a:r>
              <a:rPr lang="en-US" strike="sngStrike" dirty="0" smtClean="0">
                <a:hlinkClick r:id="rId6"/>
              </a:rPr>
              <a:t>#</a:t>
            </a:r>
            <a:r>
              <a:rPr lang="en-US" b="1" dirty="0" err="1" smtClean="0">
                <a:hlinkClick r:id="rId6"/>
              </a:rPr>
              <a:t>IoT</a:t>
            </a:r>
            <a:r>
              <a:rPr lang="en-US" b="1" dirty="0" smtClean="0"/>
              <a:t> </a:t>
            </a:r>
            <a:r>
              <a:rPr lang="en-US" strike="sngStrike" dirty="0" smtClean="0">
                <a:hlinkClick r:id="rId7"/>
              </a:rPr>
              <a:t>#</a:t>
            </a:r>
            <a:r>
              <a:rPr lang="en-US" b="1" dirty="0" smtClean="0">
                <a:hlinkClick r:id="rId7"/>
              </a:rPr>
              <a:t>NFC</a:t>
            </a:r>
            <a:r>
              <a:rPr lang="en-US" b="1" dirty="0" smtClean="0"/>
              <a:t> #QR</a:t>
            </a:r>
            <a:endParaRPr lang="fr-FR" dirty="0" smtClean="0"/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sngStrike" dirty="0" smtClean="0">
                <a:hlinkClick r:id="rId8"/>
              </a:rPr>
              <a:t>#</a:t>
            </a:r>
            <a:r>
              <a:rPr lang="en-US" b="1" dirty="0" err="1" smtClean="0">
                <a:hlinkClick r:id="rId8"/>
              </a:rPr>
              <a:t>VivaTech</a:t>
            </a:r>
            <a:r>
              <a:rPr lang="en-US" b="1" dirty="0" smtClean="0"/>
              <a:t> </a:t>
            </a:r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 smtClean="0"/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@VIVATECH</a:t>
            </a:r>
          </a:p>
          <a:p>
            <a:pPr defTabSz="910982">
              <a:defRPr/>
            </a:pPr>
            <a:r>
              <a:rPr lang="en-US" dirty="0" smtClean="0">
                <a:hlinkClick r:id="rId9"/>
              </a:rPr>
              <a:t>@</a:t>
            </a:r>
            <a:r>
              <a:rPr lang="en-US" b="1" dirty="0" err="1" smtClean="0">
                <a:hlinkClick r:id="rId9"/>
              </a:rPr>
              <a:t>INPIFrance</a:t>
            </a:r>
            <a:r>
              <a:rPr lang="en-US" b="1" dirty="0" smtClean="0"/>
              <a:t> </a:t>
            </a:r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@mobiLead </a:t>
            </a:r>
          </a:p>
          <a:p>
            <a:pPr defTabSz="910982">
              <a:defRPr/>
            </a:pPr>
            <a:r>
              <a:rPr lang="en-US" dirty="0" smtClean="0">
                <a:hlinkClick r:id="rId10"/>
              </a:rPr>
              <a:t>@</a:t>
            </a:r>
            <a:r>
              <a:rPr lang="en-US" b="1" dirty="0" err="1" smtClean="0">
                <a:hlinkClick r:id="rId10"/>
              </a:rPr>
              <a:t>FranceBrevets</a:t>
            </a:r>
            <a:r>
              <a:rPr lang="en-US" b="1" dirty="0" smtClean="0"/>
              <a:t> </a:t>
            </a:r>
          </a:p>
          <a:p>
            <a:pPr marL="0" marR="0" lvl="0" indent="0" algn="l" defTabSz="9109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>
                <a:hlinkClick r:id="rId11"/>
              </a:rPr>
              <a:t>@</a:t>
            </a:r>
            <a:r>
              <a:rPr lang="en-US" b="1" dirty="0" err="1" smtClean="0">
                <a:hlinkClick r:id="rId11"/>
              </a:rPr>
              <a:t>Bpifrance</a:t>
            </a: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E57C9-92A7-4417-A233-FC753F8BD2F7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3159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09" y="1200150"/>
            <a:ext cx="3391456" cy="33940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10" name="Picture 9" descr="noelGS1-EN[1]_shape_00086.emf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14550"/>
            <a:ext cx="9144000" cy="178289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11" name="Content Placeholder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09" y="1200150"/>
            <a:ext cx="3391456" cy="33940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10" name="Content Placeholder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09" y="1200150"/>
            <a:ext cx="3391456" cy="3394075"/>
          </a:xfrm>
          <a:prstGeom prst="rect">
            <a:avLst/>
          </a:prstGeom>
        </p:spPr>
      </p:pic>
      <p:grpSp>
        <p:nvGrpSpPr>
          <p:cNvPr id="11" name="Groupe 10"/>
          <p:cNvGrpSpPr/>
          <p:nvPr userDrawn="1"/>
        </p:nvGrpSpPr>
        <p:grpSpPr>
          <a:xfrm>
            <a:off x="7772400" y="4676831"/>
            <a:ext cx="1037029" cy="461665"/>
            <a:chOff x="5361766" y="485538"/>
            <a:chExt cx="2104342" cy="936811"/>
          </a:xfrm>
        </p:grpSpPr>
        <p:sp>
          <p:nvSpPr>
            <p:cNvPr id="12" name="ZoneTexte 11"/>
            <p:cNvSpPr txBox="1"/>
            <p:nvPr userDrawn="1"/>
          </p:nvSpPr>
          <p:spPr>
            <a:xfrm>
              <a:off x="6026149" y="485538"/>
              <a:ext cx="1439959" cy="9368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b="1" dirty="0" err="1">
                  <a:solidFill>
                    <a:srgbClr val="6D6D6D"/>
                  </a:solidFill>
                </a:rPr>
                <a:t>fTag</a:t>
              </a:r>
              <a:endParaRPr lang="en-US" b="1" dirty="0">
                <a:solidFill>
                  <a:srgbClr val="6D6D6D"/>
                </a:solidFill>
              </a:endParaRPr>
            </a:p>
          </p:txBody>
        </p:sp>
        <p:pic>
          <p:nvPicPr>
            <p:cNvPr id="13" name="Image 12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66" y="573751"/>
              <a:ext cx="664384" cy="65457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10" name="Content Placeholder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09" y="1200150"/>
            <a:ext cx="3391456" cy="33940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3"/>
          </p:nvPr>
        </p:nvSpPr>
        <p:spPr>
          <a:xfrm>
            <a:off x="0" y="1733550"/>
            <a:ext cx="2895600" cy="25146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/>
          </p:nvPr>
        </p:nvSpPr>
        <p:spPr>
          <a:xfrm>
            <a:off x="3124200" y="1733550"/>
            <a:ext cx="2895600" cy="2514600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5"/>
          </p:nvPr>
        </p:nvSpPr>
        <p:spPr>
          <a:xfrm>
            <a:off x="6248400" y="1733550"/>
            <a:ext cx="2895600" cy="25146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pic>
        <p:nvPicPr>
          <p:cNvPr id="12" name="Content Placeholder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09" y="1200150"/>
            <a:ext cx="3391456" cy="33940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0" y="4549500"/>
            <a:ext cx="9144000" cy="594000"/>
          </a:xfrm>
          <a:prstGeom prst="rect">
            <a:avLst/>
          </a:prstGeom>
          <a:solidFill>
            <a:schemeClr val="bg2">
              <a:lumMod val="40000"/>
              <a:lumOff val="6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107504" y="195487"/>
            <a:ext cx="2592288" cy="446449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fr-FR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2774032" y="1253207"/>
            <a:ext cx="6118448" cy="958503"/>
          </a:xfrm>
        </p:spPr>
        <p:txBody>
          <a:bodyPr>
            <a:normAutofit/>
          </a:bodyPr>
          <a:lstStyle>
            <a:lvl1pPr algn="ctr">
              <a:defRPr sz="3800"/>
            </a:lvl1pPr>
          </a:lstStyle>
          <a:p>
            <a:r>
              <a:rPr lang="en-US" dirty="0"/>
              <a:t>Click to edit Master title style</a:t>
            </a:r>
            <a:endParaRPr lang="fr-FR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2771800" y="2283718"/>
            <a:ext cx="6120680" cy="2376264"/>
          </a:xfrm>
        </p:spPr>
        <p:txBody>
          <a:bodyPr>
            <a:normAutofit/>
          </a:bodyPr>
          <a:lstStyle>
            <a:lvl1pPr marL="0" indent="0" algn="ctr">
              <a:buNone/>
              <a:defRPr sz="2400" b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fr-FR" dirty="0"/>
          </a:p>
        </p:txBody>
      </p:sp>
      <p:pic>
        <p:nvPicPr>
          <p:cNvPr id="18" name="Picture 3" descr="C:\Documents and Settings\Laurent T.LAURENT-11A161F\Bureau\Interquest_logob.e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587974"/>
            <a:ext cx="577309" cy="529200"/>
          </a:xfrm>
          <a:prstGeom prst="rect">
            <a:avLst/>
          </a:prstGeom>
          <a:noFill/>
        </p:spPr>
      </p:pic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DEE1447-79D5-4218-BDB6-C26CD086C9C7}" type="datetimeFigureOut">
              <a:rPr lang="fr-FR" smtClean="0"/>
              <a:pPr/>
              <a:t>06/06/2017</a:t>
            </a:fld>
            <a:endParaRPr lang="fr-F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AE5BB72-3B92-475E-9EF6-91066BF9684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24" name="Footer Placeholder 4"/>
          <p:cNvSpPr txBox="1">
            <a:spLocks/>
          </p:cNvSpPr>
          <p:nvPr userDrawn="1"/>
        </p:nvSpPr>
        <p:spPr>
          <a:xfrm>
            <a:off x="899592" y="4731990"/>
            <a:ext cx="6336704" cy="36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5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Forum 2014 de l’impression numérique et de la communication </a:t>
            </a:r>
            <a:r>
              <a:rPr kumimoji="0" lang="fr-FR" sz="15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multicanal</a:t>
            </a:r>
            <a:endParaRPr kumimoji="0" lang="fr-FR" sz="15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11" name="Picture 10" descr="noelGS1-EN[1]_shape_00086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14550"/>
            <a:ext cx="9144000" cy="1782893"/>
          </a:xfrm>
          <a:prstGeom prst="rect">
            <a:avLst/>
          </a:prstGeom>
        </p:spPr>
      </p:pic>
      <p:pic>
        <p:nvPicPr>
          <p:cNvPr id="10" name="Content Placeholder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09" y="1200150"/>
            <a:ext cx="3391456" cy="3394075"/>
          </a:xfrm>
          <a:prstGeom prst="rect">
            <a:avLst/>
          </a:prstGeom>
        </p:spPr>
      </p:pic>
      <p:grpSp>
        <p:nvGrpSpPr>
          <p:cNvPr id="13" name="Groupe 12"/>
          <p:cNvGrpSpPr/>
          <p:nvPr userDrawn="1"/>
        </p:nvGrpSpPr>
        <p:grpSpPr>
          <a:xfrm>
            <a:off x="7772400" y="4676831"/>
            <a:ext cx="1037029" cy="461665"/>
            <a:chOff x="5361766" y="485538"/>
            <a:chExt cx="2104342" cy="936811"/>
          </a:xfrm>
        </p:grpSpPr>
        <p:sp>
          <p:nvSpPr>
            <p:cNvPr id="14" name="ZoneTexte 13"/>
            <p:cNvSpPr txBox="1"/>
            <p:nvPr userDrawn="1"/>
          </p:nvSpPr>
          <p:spPr>
            <a:xfrm>
              <a:off x="6026149" y="485538"/>
              <a:ext cx="1439959" cy="9368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b="1" dirty="0" err="1">
                  <a:solidFill>
                    <a:srgbClr val="6D6D6D"/>
                  </a:solidFill>
                </a:rPr>
                <a:t>fTag</a:t>
              </a:r>
              <a:endParaRPr lang="en-US" b="1" dirty="0">
                <a:solidFill>
                  <a:srgbClr val="6D6D6D"/>
                </a:solidFill>
              </a:endParaRPr>
            </a:p>
          </p:txBody>
        </p:sp>
        <p:pic>
          <p:nvPicPr>
            <p:cNvPr id="15" name="Image 14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66" y="573751"/>
              <a:ext cx="664384" cy="654570"/>
            </a:xfrm>
            <a:prstGeom prst="rect">
              <a:avLst/>
            </a:prstGeom>
          </p:spPr>
        </p:pic>
      </p:grpSp>
      <p:sp>
        <p:nvSpPr>
          <p:cNvPr id="18" name="Title Placeholder 1"/>
          <p:cNvSpPr>
            <a:spLocks noGrp="1"/>
          </p:cNvSpPr>
          <p:nvPr>
            <p:ph type="title"/>
          </p:nvPr>
        </p:nvSpPr>
        <p:spPr>
          <a:xfrm>
            <a:off x="1586558" y="205979"/>
            <a:ext cx="6414442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10" name="Picture 9" descr="noelGS1-EN[1]_shape_00086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14550"/>
            <a:ext cx="9144000" cy="1782893"/>
          </a:xfrm>
          <a:prstGeom prst="rect">
            <a:avLst/>
          </a:prstGeom>
        </p:spPr>
      </p:pic>
      <p:pic>
        <p:nvPicPr>
          <p:cNvPr id="11" name="Content Placeholder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09" y="1200150"/>
            <a:ext cx="3391456" cy="3394075"/>
          </a:xfrm>
          <a:prstGeom prst="rect">
            <a:avLst/>
          </a:prstGeom>
        </p:spPr>
      </p:pic>
      <p:grpSp>
        <p:nvGrpSpPr>
          <p:cNvPr id="13" name="Groupe 12"/>
          <p:cNvGrpSpPr/>
          <p:nvPr userDrawn="1"/>
        </p:nvGrpSpPr>
        <p:grpSpPr>
          <a:xfrm>
            <a:off x="7772400" y="4676831"/>
            <a:ext cx="1037029" cy="461665"/>
            <a:chOff x="5361766" y="485538"/>
            <a:chExt cx="2104342" cy="936811"/>
          </a:xfrm>
        </p:grpSpPr>
        <p:sp>
          <p:nvSpPr>
            <p:cNvPr id="14" name="ZoneTexte 13"/>
            <p:cNvSpPr txBox="1"/>
            <p:nvPr userDrawn="1"/>
          </p:nvSpPr>
          <p:spPr>
            <a:xfrm>
              <a:off x="6026149" y="485538"/>
              <a:ext cx="1439959" cy="9368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b="1" dirty="0" err="1">
                  <a:solidFill>
                    <a:srgbClr val="6D6D6D"/>
                  </a:solidFill>
                </a:rPr>
                <a:t>fTag</a:t>
              </a:r>
              <a:endParaRPr lang="en-US" b="1" dirty="0">
                <a:solidFill>
                  <a:srgbClr val="6D6D6D"/>
                </a:solidFill>
              </a:endParaRPr>
            </a:p>
          </p:txBody>
        </p:sp>
        <p:pic>
          <p:nvPicPr>
            <p:cNvPr id="15" name="Image 14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66" y="573751"/>
              <a:ext cx="664384" cy="654570"/>
            </a:xfrm>
            <a:prstGeom prst="rect">
              <a:avLst/>
            </a:prstGeom>
          </p:spPr>
        </p:pic>
      </p:grpSp>
      <p:sp>
        <p:nvSpPr>
          <p:cNvPr id="16" name="Title Placeholder 1"/>
          <p:cNvSpPr txBox="1">
            <a:spLocks/>
          </p:cNvSpPr>
          <p:nvPr userDrawn="1"/>
        </p:nvSpPr>
        <p:spPr>
          <a:xfrm>
            <a:off x="1586558" y="205979"/>
            <a:ext cx="6414442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23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12" name="Picture 11" descr="noelGS1-EN[1]_shape_00086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14550"/>
            <a:ext cx="9144000" cy="1782893"/>
          </a:xfrm>
          <a:prstGeom prst="rect">
            <a:avLst/>
          </a:prstGeom>
        </p:spPr>
      </p:pic>
      <p:pic>
        <p:nvPicPr>
          <p:cNvPr id="13" name="Content Placeholder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09" y="1200150"/>
            <a:ext cx="3391456" cy="33940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6558" y="205979"/>
            <a:ext cx="6414442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13" name="Content Placeholder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09" y="1200150"/>
            <a:ext cx="3391456" cy="33940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9" name="Content Placeholder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09" y="1200150"/>
            <a:ext cx="3391456" cy="33940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8" name="Content Placeholder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09" y="1200150"/>
            <a:ext cx="3391456" cy="33940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11" name="Content Placeholder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09" y="1200150"/>
            <a:ext cx="3391456" cy="339407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gradFill flip="none" rotWithShape="1">
          <a:gsLst>
            <a:gs pos="50000">
              <a:schemeClr val="bg1"/>
            </a:gs>
            <a:gs pos="100000">
              <a:schemeClr val="bg1">
                <a:lumMod val="85000"/>
              </a:schemeClr>
            </a:gs>
            <a:gs pos="87000">
              <a:srgbClr val="ECECE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86558" y="205979"/>
            <a:ext cx="6414442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8" name="Picture 7" descr="noelGS1-EN[1]_shape_00086.emf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14550"/>
            <a:ext cx="9144000" cy="178289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3" r:id="rId14"/>
  </p:sldLayoutIdLst>
  <p:txStyles>
    <p:titleStyle>
      <a:lvl1pPr algn="r" defTabSz="914400" rtl="0" eaLnBrk="1" latinLnBrk="0" hangingPunct="1">
        <a:spcBef>
          <a:spcPct val="0"/>
        </a:spcBef>
        <a:buNone/>
        <a:defRPr sz="23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emf"/><Relationship Id="rId5" Type="http://schemas.openxmlformats.org/officeDocument/2006/relationships/image" Target="../media/image7.png"/><Relationship Id="rId4" Type="http://schemas.openxmlformats.org/officeDocument/2006/relationships/image" Target="../media/image6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1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emf"/><Relationship Id="rId5" Type="http://schemas.openxmlformats.org/officeDocument/2006/relationships/image" Target="../media/image16.emf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16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emf"/><Relationship Id="rId5" Type="http://schemas.openxmlformats.org/officeDocument/2006/relationships/image" Target="../media/image9.emf"/><Relationship Id="rId4" Type="http://schemas.openxmlformats.org/officeDocument/2006/relationships/image" Target="../media/image1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emf"/><Relationship Id="rId5" Type="http://schemas.openxmlformats.org/officeDocument/2006/relationships/image" Target="../media/image15.emf"/><Relationship Id="rId4" Type="http://schemas.openxmlformats.org/officeDocument/2006/relationships/image" Target="../media/image16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emf"/><Relationship Id="rId5" Type="http://schemas.openxmlformats.org/officeDocument/2006/relationships/image" Target="../media/image9.emf"/><Relationship Id="rId4" Type="http://schemas.openxmlformats.org/officeDocument/2006/relationships/image" Target="../media/image1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emf"/><Relationship Id="rId5" Type="http://schemas.openxmlformats.org/officeDocument/2006/relationships/image" Target="../media/image15.emf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5.emf"/><Relationship Id="rId7" Type="http://schemas.openxmlformats.org/officeDocument/2006/relationships/image" Target="../media/image7.png"/><Relationship Id="rId12" Type="http://schemas.openxmlformats.org/officeDocument/2006/relationships/image" Target="../media/image8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emf"/><Relationship Id="rId11" Type="http://schemas.openxmlformats.org/officeDocument/2006/relationships/image" Target="../media/image20.emf"/><Relationship Id="rId5" Type="http://schemas.openxmlformats.org/officeDocument/2006/relationships/image" Target="../media/image3.emf"/><Relationship Id="rId10" Type="http://schemas.openxmlformats.org/officeDocument/2006/relationships/image" Target="../media/image19.emf"/><Relationship Id="rId4" Type="http://schemas.openxmlformats.org/officeDocument/2006/relationships/image" Target="../media/image16.emf"/><Relationship Id="rId9" Type="http://schemas.openxmlformats.org/officeDocument/2006/relationships/image" Target="../media/image18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image" Target="../media/image5.emf"/><Relationship Id="rId7" Type="http://schemas.openxmlformats.org/officeDocument/2006/relationships/image" Target="../media/image10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16.emf"/><Relationship Id="rId4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image" Target="../media/image5.emf"/><Relationship Id="rId7" Type="http://schemas.openxmlformats.org/officeDocument/2006/relationships/image" Target="../media/image1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emf"/><Relationship Id="rId5" Type="http://schemas.openxmlformats.org/officeDocument/2006/relationships/image" Target="../media/image9.emf"/><Relationship Id="rId4" Type="http://schemas.openxmlformats.org/officeDocument/2006/relationships/image" Target="../media/image1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7" Type="http://schemas.openxmlformats.org/officeDocument/2006/relationships/image" Target="../media/image1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emf"/><Relationship Id="rId5" Type="http://schemas.openxmlformats.org/officeDocument/2006/relationships/image" Target="../media/image3.emf"/><Relationship Id="rId4" Type="http://schemas.openxmlformats.org/officeDocument/2006/relationships/image" Target="../media/image16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image" Target="../media/image5.emf"/><Relationship Id="rId7" Type="http://schemas.openxmlformats.org/officeDocument/2006/relationships/image" Target="../media/image17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8.emf"/><Relationship Id="rId5" Type="http://schemas.openxmlformats.org/officeDocument/2006/relationships/image" Target="../media/image6.emf"/><Relationship Id="rId10" Type="http://schemas.openxmlformats.org/officeDocument/2006/relationships/image" Target="../media/image20.emf"/><Relationship Id="rId4" Type="http://schemas.openxmlformats.org/officeDocument/2006/relationships/image" Target="../media/image16.emf"/><Relationship Id="rId9" Type="http://schemas.openxmlformats.org/officeDocument/2006/relationships/image" Target="../media/image1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/>
        </p:nvPicPr>
        <p:blipFill>
          <a:blip r:embed="rId3">
            <a:lum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99378"/>
            <a:ext cx="9144000" cy="2944122"/>
          </a:xfrm>
          <a:prstGeom prst="rect">
            <a:avLst/>
          </a:prstGeom>
        </p:spPr>
      </p:pic>
      <p:sp>
        <p:nvSpPr>
          <p:cNvPr id="29" name="Sous-titre 1"/>
          <p:cNvSpPr txBox="1">
            <a:spLocks/>
          </p:cNvSpPr>
          <p:nvPr/>
        </p:nvSpPr>
        <p:spPr>
          <a:xfrm>
            <a:off x="4038600" y="133350"/>
            <a:ext cx="2662229" cy="8998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400" b="1" dirty="0" smtClean="0">
                <a:solidFill>
                  <a:schemeClr val="tx1"/>
                </a:solidFill>
              </a:rPr>
              <a:t>15h30 15 </a:t>
            </a:r>
            <a:r>
              <a:rPr lang="en-US" sz="2400" b="1" dirty="0" err="1" smtClean="0">
                <a:solidFill>
                  <a:schemeClr val="tx1"/>
                </a:solidFill>
              </a:rPr>
              <a:t>juin</a:t>
            </a:r>
            <a:r>
              <a:rPr lang="en-US" sz="2400" b="1" dirty="0" smtClean="0">
                <a:solidFill>
                  <a:schemeClr val="tx1"/>
                </a:solidFill>
              </a:rPr>
              <a:t> 2017</a:t>
            </a:r>
          </a:p>
          <a:p>
            <a:pPr algn="r"/>
            <a:r>
              <a:rPr lang="fr-FR" sz="2400" b="1" dirty="0" smtClean="0">
                <a:solidFill>
                  <a:schemeClr val="tx1"/>
                </a:solidFill>
              </a:rPr>
              <a:t>Paris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10" name="Sous-titre 1"/>
          <p:cNvSpPr txBox="1">
            <a:spLocks/>
          </p:cNvSpPr>
          <p:nvPr/>
        </p:nvSpPr>
        <p:spPr>
          <a:xfrm>
            <a:off x="2803298" y="343780"/>
            <a:ext cx="3783231" cy="11445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fr-FR" sz="3100" b="1" dirty="0">
              <a:solidFill>
                <a:srgbClr val="0D57A6"/>
              </a:solidFill>
            </a:endParaRPr>
          </a:p>
        </p:txBody>
      </p:sp>
      <p:sp>
        <p:nvSpPr>
          <p:cNvPr id="6" name="Titre 5"/>
          <p:cNvSpPr>
            <a:spLocks noGrp="1"/>
          </p:cNvSpPr>
          <p:nvPr>
            <p:ph type="ctrTitle"/>
          </p:nvPr>
        </p:nvSpPr>
        <p:spPr>
          <a:xfrm>
            <a:off x="685800" y="3333750"/>
            <a:ext cx="7772400" cy="1102519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CONFERENCE INPI</a:t>
            </a:r>
            <a:br>
              <a:rPr lang="en-US" sz="2800" dirty="0" smtClean="0"/>
            </a:br>
            <a:r>
              <a:rPr lang="fr-FR" sz="2800" b="0" dirty="0" smtClean="0"/>
              <a:t>CONCESSION DE LICENCES</a:t>
            </a:r>
            <a:br>
              <a:rPr lang="fr-FR" sz="2800" b="0" dirty="0" smtClean="0"/>
            </a:br>
            <a:r>
              <a:rPr lang="fr-FR" sz="2800" b="0" i="1" dirty="0" smtClean="0"/>
              <a:t>Un business model dans l’IOT</a:t>
            </a:r>
            <a:endParaRPr lang="fr-FR" sz="2400" b="0" i="1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68" t="-3486" r="12204" b="3486"/>
          <a:stretch/>
        </p:blipFill>
        <p:spPr>
          <a:xfrm>
            <a:off x="0" y="285750"/>
            <a:ext cx="2438400" cy="1065201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435" y="1971154"/>
            <a:ext cx="3857130" cy="1133996"/>
          </a:xfrm>
          <a:prstGeom prst="rect">
            <a:avLst/>
          </a:prstGeom>
        </p:spPr>
      </p:pic>
      <p:sp>
        <p:nvSpPr>
          <p:cNvPr id="31" name="Titre 5"/>
          <p:cNvSpPr txBox="1">
            <a:spLocks/>
          </p:cNvSpPr>
          <p:nvPr/>
        </p:nvSpPr>
        <p:spPr>
          <a:xfrm>
            <a:off x="3318136" y="1409700"/>
            <a:ext cx="2507728" cy="4000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23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smtClean="0"/>
              <a:t>Speaker at</a:t>
            </a:r>
            <a:endParaRPr lang="fr-FR" sz="2400" b="0" i="1" dirty="0"/>
          </a:p>
        </p:txBody>
      </p:sp>
      <p:pic>
        <p:nvPicPr>
          <p:cNvPr id="40" name="Image 3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7928" y="566850"/>
            <a:ext cx="719975" cy="720000"/>
          </a:xfrm>
          <a:prstGeom prst="rect">
            <a:avLst/>
          </a:prstGeom>
        </p:spPr>
      </p:pic>
      <p:grpSp>
        <p:nvGrpSpPr>
          <p:cNvPr id="18" name="Groupe 17"/>
          <p:cNvGrpSpPr/>
          <p:nvPr/>
        </p:nvGrpSpPr>
        <p:grpSpPr>
          <a:xfrm>
            <a:off x="2475021" y="724751"/>
            <a:ext cx="1612295" cy="707886"/>
            <a:chOff x="5361770" y="1897729"/>
            <a:chExt cx="3839697" cy="1685835"/>
          </a:xfrm>
        </p:grpSpPr>
        <p:sp>
          <p:nvSpPr>
            <p:cNvPr id="19" name="ZoneTexte 18"/>
            <p:cNvSpPr txBox="1"/>
            <p:nvPr userDrawn="1"/>
          </p:nvSpPr>
          <p:spPr>
            <a:xfrm>
              <a:off x="6681872" y="1897729"/>
              <a:ext cx="2519595" cy="16858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4000" b="1" dirty="0" err="1">
                  <a:solidFill>
                    <a:srgbClr val="6D6D6D"/>
                  </a:solidFill>
                </a:rPr>
                <a:t>fTag</a:t>
              </a:r>
              <a:endParaRPr lang="en-US" sz="4000" b="1" dirty="0">
                <a:solidFill>
                  <a:srgbClr val="6D6D6D"/>
                </a:solidFill>
              </a:endParaRPr>
            </a:p>
          </p:txBody>
        </p:sp>
        <p:pic>
          <p:nvPicPr>
            <p:cNvPr id="20" name="Image 19"/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70" y="2044063"/>
              <a:ext cx="1334637" cy="13149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254646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/>
        </p:nvPicPr>
        <p:blipFill>
          <a:blip r:embed="rId3">
            <a:lum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99378"/>
            <a:ext cx="9144000" cy="2944122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42950"/>
            <a:ext cx="2088000" cy="3463575"/>
          </a:xfrm>
          <a:prstGeom prst="rect">
            <a:avLst/>
          </a:prstGeom>
        </p:spPr>
      </p:pic>
      <p:sp>
        <p:nvSpPr>
          <p:cNvPr id="29" name="Sous-titre 1"/>
          <p:cNvSpPr txBox="1">
            <a:spLocks/>
          </p:cNvSpPr>
          <p:nvPr/>
        </p:nvSpPr>
        <p:spPr>
          <a:xfrm>
            <a:off x="4433750" y="133350"/>
            <a:ext cx="2267079" cy="8998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400" b="1" dirty="0" smtClean="0">
                <a:solidFill>
                  <a:schemeClr val="tx1"/>
                </a:solidFill>
              </a:rPr>
              <a:t>30 </a:t>
            </a:r>
            <a:r>
              <a:rPr lang="en-US" sz="2400" b="1" dirty="0" err="1" smtClean="0">
                <a:solidFill>
                  <a:schemeClr val="tx1"/>
                </a:solidFill>
              </a:rPr>
              <a:t>mai</a:t>
            </a:r>
            <a:r>
              <a:rPr lang="en-US" sz="2400" b="1" dirty="0" smtClean="0">
                <a:solidFill>
                  <a:schemeClr val="tx1"/>
                </a:solidFill>
              </a:rPr>
              <a:t> 2017</a:t>
            </a:r>
          </a:p>
          <a:p>
            <a:pPr algn="r"/>
            <a:r>
              <a:rPr lang="fr-FR" sz="2400" b="1" dirty="0" smtClean="0">
                <a:solidFill>
                  <a:schemeClr val="tx1"/>
                </a:solidFill>
              </a:rPr>
              <a:t>Paris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10" name="Sous-titre 1"/>
          <p:cNvSpPr txBox="1">
            <a:spLocks/>
          </p:cNvSpPr>
          <p:nvPr/>
        </p:nvSpPr>
        <p:spPr>
          <a:xfrm>
            <a:off x="2803298" y="343780"/>
            <a:ext cx="3783231" cy="11445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fr-FR" sz="3100" b="1" dirty="0">
              <a:solidFill>
                <a:srgbClr val="0D57A6"/>
              </a:solidFill>
            </a:endParaRPr>
          </a:p>
        </p:txBody>
      </p:sp>
      <p:sp>
        <p:nvSpPr>
          <p:cNvPr id="6" name="Titre 5"/>
          <p:cNvSpPr>
            <a:spLocks noGrp="1"/>
          </p:cNvSpPr>
          <p:nvPr>
            <p:ph type="ctrTitle"/>
          </p:nvPr>
        </p:nvSpPr>
        <p:spPr>
          <a:xfrm>
            <a:off x="685800" y="3333750"/>
            <a:ext cx="7772400" cy="1102519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CONFERENCE ANNUELLE</a:t>
            </a:r>
            <a:br>
              <a:rPr lang="en-US" sz="2800" dirty="0" smtClean="0"/>
            </a:br>
            <a:r>
              <a:rPr lang="fr-FR" sz="2800" b="0" dirty="0" smtClean="0"/>
              <a:t>EMBALLAGE INTERACTIF</a:t>
            </a:r>
            <a:br>
              <a:rPr lang="fr-FR" sz="2800" b="0" dirty="0" smtClean="0"/>
            </a:br>
            <a:r>
              <a:rPr lang="fr-FR" sz="2800" b="0" dirty="0" smtClean="0"/>
              <a:t>Information </a:t>
            </a:r>
            <a:r>
              <a:rPr lang="fr-FR" sz="2800" b="0" dirty="0"/>
              <a:t>Santé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fr-FR" sz="2400" b="0" i="1" dirty="0"/>
              <a:t>Croiser les données </a:t>
            </a:r>
            <a:r>
              <a:rPr lang="fr-FR" sz="2400" b="0" i="1" dirty="0" smtClean="0"/>
              <a:t>nutritionnelles</a:t>
            </a:r>
            <a:br>
              <a:rPr lang="fr-FR" sz="2400" b="0" i="1" dirty="0" smtClean="0"/>
            </a:br>
            <a:r>
              <a:rPr lang="fr-FR" sz="2400" b="0" i="1" dirty="0" smtClean="0"/>
              <a:t>et </a:t>
            </a:r>
            <a:r>
              <a:rPr lang="fr-FR" sz="2400" b="0" i="1" dirty="0"/>
              <a:t>le profil </a:t>
            </a:r>
            <a:r>
              <a:rPr lang="fr-FR" sz="2400" b="0" i="1" dirty="0" smtClean="0"/>
              <a:t>santé du consommateur</a:t>
            </a:r>
            <a:endParaRPr lang="fr-FR" sz="2400" b="0" dirty="0"/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326" y="815263"/>
            <a:ext cx="3049761" cy="613487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7963" y="1581150"/>
            <a:ext cx="4448074" cy="1597789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7400" y="784574"/>
            <a:ext cx="2088000" cy="3463575"/>
          </a:xfrm>
          <a:prstGeom prst="rect">
            <a:avLst/>
          </a:prstGeom>
        </p:spPr>
      </p:pic>
      <p:sp>
        <p:nvSpPr>
          <p:cNvPr id="15" name="Titre 5"/>
          <p:cNvSpPr txBox="1">
            <a:spLocks/>
          </p:cNvSpPr>
          <p:nvPr/>
        </p:nvSpPr>
        <p:spPr>
          <a:xfrm>
            <a:off x="3318136" y="1409700"/>
            <a:ext cx="2507728" cy="4000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23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smtClean="0"/>
              <a:t>Speaker at</a:t>
            </a:r>
            <a:endParaRPr lang="fr-FR" sz="2400" b="0" i="1" dirty="0"/>
          </a:p>
        </p:txBody>
      </p:sp>
    </p:spTree>
    <p:extLst>
      <p:ext uri="{BB962C8B-B14F-4D97-AF65-F5344CB8AC3E}">
        <p14:creationId xmlns:p14="http://schemas.microsoft.com/office/powerpoint/2010/main" val="10488088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/>
        </p:nvPicPr>
        <p:blipFill>
          <a:blip r:embed="rId3">
            <a:lum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99378"/>
            <a:ext cx="9144000" cy="2944122"/>
          </a:xfrm>
          <a:prstGeom prst="rect">
            <a:avLst/>
          </a:prstGeom>
        </p:spPr>
      </p:pic>
      <p:sp>
        <p:nvSpPr>
          <p:cNvPr id="10" name="Sous-titre 1"/>
          <p:cNvSpPr txBox="1">
            <a:spLocks/>
          </p:cNvSpPr>
          <p:nvPr/>
        </p:nvSpPr>
        <p:spPr>
          <a:xfrm>
            <a:off x="2803298" y="343780"/>
            <a:ext cx="3783231" cy="11445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fr-FR" sz="3100" b="1" dirty="0">
              <a:solidFill>
                <a:srgbClr val="0D57A6"/>
              </a:solidFill>
            </a:endParaRPr>
          </a:p>
        </p:txBody>
      </p:sp>
      <p:sp>
        <p:nvSpPr>
          <p:cNvPr id="6" name="Titre 5"/>
          <p:cNvSpPr>
            <a:spLocks noGrp="1"/>
          </p:cNvSpPr>
          <p:nvPr>
            <p:ph type="ctrTitle"/>
          </p:nvPr>
        </p:nvSpPr>
        <p:spPr>
          <a:xfrm>
            <a:off x="685800" y="3333750"/>
            <a:ext cx="7772400" cy="1102519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COLLOQUE </a:t>
            </a:r>
            <a:br>
              <a:rPr lang="en-US" sz="2800" dirty="0" smtClean="0"/>
            </a:br>
            <a:r>
              <a:rPr lang="en-US" sz="2800" dirty="0" smtClean="0"/>
              <a:t>DE L’ETIQUETTE NUMERIQUE</a:t>
            </a:r>
            <a:br>
              <a:rPr lang="en-US" sz="2800" dirty="0" smtClean="0"/>
            </a:br>
            <a:r>
              <a:rPr lang="fr-FR" sz="2800" b="0" dirty="0"/>
              <a:t>EMBALLAGE INTERACTIF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400" b="0" i="1" dirty="0" err="1" smtClean="0"/>
              <a:t>Sécurité</a:t>
            </a:r>
            <a:r>
              <a:rPr lang="en-US" sz="2400" b="0" i="1" dirty="0" smtClean="0"/>
              <a:t> </a:t>
            </a:r>
            <a:r>
              <a:rPr lang="en-US" sz="2400" b="0" i="1" dirty="0"/>
              <a:t>et </a:t>
            </a:r>
            <a:r>
              <a:rPr lang="en-US" sz="2400" b="0" i="1" dirty="0" err="1"/>
              <a:t>Valeur</a:t>
            </a:r>
            <a:r>
              <a:rPr lang="en-US" sz="2400" b="0" i="1" dirty="0"/>
              <a:t> </a:t>
            </a:r>
            <a:r>
              <a:rPr lang="en-US" sz="2400" b="0" i="1" dirty="0" err="1" smtClean="0"/>
              <a:t>ajoutée</a:t>
            </a:r>
            <a:endParaRPr lang="fr-FR" sz="2400" b="0" i="1" dirty="0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3849" y="2038350"/>
            <a:ext cx="4316303" cy="675985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42950"/>
            <a:ext cx="2088000" cy="3463575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7400" y="742950"/>
            <a:ext cx="2088000" cy="3463575"/>
          </a:xfrm>
          <a:prstGeom prst="rect">
            <a:avLst/>
          </a:prstGeom>
        </p:spPr>
      </p:pic>
      <p:sp>
        <p:nvSpPr>
          <p:cNvPr id="24" name="Sous-titre 1"/>
          <p:cNvSpPr txBox="1">
            <a:spLocks/>
          </p:cNvSpPr>
          <p:nvPr/>
        </p:nvSpPr>
        <p:spPr>
          <a:xfrm>
            <a:off x="4433750" y="133350"/>
            <a:ext cx="2267079" cy="8998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400" b="1" dirty="0" smtClean="0">
                <a:solidFill>
                  <a:schemeClr val="tx1"/>
                </a:solidFill>
              </a:rPr>
              <a:t>23 mars 2017</a:t>
            </a:r>
          </a:p>
          <a:p>
            <a:pPr algn="r"/>
            <a:r>
              <a:rPr lang="fr-FR" sz="2400" b="1" dirty="0" smtClean="0">
                <a:solidFill>
                  <a:schemeClr val="tx1"/>
                </a:solidFill>
              </a:rPr>
              <a:t>Paris</a:t>
            </a:r>
            <a:endParaRPr lang="fr-FR" sz="2400" b="1" dirty="0">
              <a:solidFill>
                <a:schemeClr val="tx1"/>
              </a:solidFill>
            </a:endParaRPr>
          </a:p>
        </p:txBody>
      </p:sp>
      <p:pic>
        <p:nvPicPr>
          <p:cNvPr id="30" name="Image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326" y="815263"/>
            <a:ext cx="3049761" cy="613487"/>
          </a:xfrm>
          <a:prstGeom prst="rect">
            <a:avLst/>
          </a:prstGeom>
        </p:spPr>
      </p:pic>
      <p:sp>
        <p:nvSpPr>
          <p:cNvPr id="35" name="Titre 5"/>
          <p:cNvSpPr txBox="1">
            <a:spLocks/>
          </p:cNvSpPr>
          <p:nvPr/>
        </p:nvSpPr>
        <p:spPr>
          <a:xfrm>
            <a:off x="3318136" y="1409700"/>
            <a:ext cx="2507728" cy="4000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23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smtClean="0"/>
              <a:t>Speaker at</a:t>
            </a:r>
            <a:endParaRPr lang="fr-FR" sz="2400" b="0" i="1" dirty="0"/>
          </a:p>
        </p:txBody>
      </p:sp>
    </p:spTree>
    <p:extLst>
      <p:ext uri="{BB962C8B-B14F-4D97-AF65-F5344CB8AC3E}">
        <p14:creationId xmlns:p14="http://schemas.microsoft.com/office/powerpoint/2010/main" val="40063264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44" b="1172"/>
          <a:stretch/>
        </p:blipFill>
        <p:spPr>
          <a:xfrm>
            <a:off x="0" y="977913"/>
            <a:ext cx="9144000" cy="4489437"/>
          </a:xfrm>
          <a:prstGeom prst="rect">
            <a:avLst/>
          </a:prstGeom>
        </p:spPr>
      </p:pic>
      <p:sp>
        <p:nvSpPr>
          <p:cNvPr id="10" name="Sous-titre 1"/>
          <p:cNvSpPr txBox="1">
            <a:spLocks/>
          </p:cNvSpPr>
          <p:nvPr/>
        </p:nvSpPr>
        <p:spPr>
          <a:xfrm>
            <a:off x="2803298" y="343780"/>
            <a:ext cx="3783231" cy="11445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fr-FR" sz="3100" b="1" dirty="0">
              <a:solidFill>
                <a:srgbClr val="0D57A6"/>
              </a:solidFill>
            </a:endParaRPr>
          </a:p>
        </p:txBody>
      </p:sp>
      <p:sp>
        <p:nvSpPr>
          <p:cNvPr id="13" name="Sous-titre 1"/>
          <p:cNvSpPr txBox="1">
            <a:spLocks/>
          </p:cNvSpPr>
          <p:nvPr/>
        </p:nvSpPr>
        <p:spPr>
          <a:xfrm>
            <a:off x="4313352" y="133350"/>
            <a:ext cx="2387477" cy="8998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400" b="1" dirty="0" smtClean="0">
                <a:solidFill>
                  <a:schemeClr val="tx1"/>
                </a:solidFill>
              </a:rPr>
              <a:t>8 </a:t>
            </a:r>
            <a:r>
              <a:rPr lang="en-US" sz="2400" b="1" dirty="0" err="1" smtClean="0">
                <a:solidFill>
                  <a:schemeClr val="tx1"/>
                </a:solidFill>
              </a:rPr>
              <a:t>décembre</a:t>
            </a:r>
            <a:r>
              <a:rPr lang="en-US" sz="2400" b="1" dirty="0" smtClean="0">
                <a:solidFill>
                  <a:schemeClr val="tx1"/>
                </a:solidFill>
              </a:rPr>
              <a:t> 2016</a:t>
            </a:r>
          </a:p>
          <a:p>
            <a:pPr algn="r"/>
            <a:r>
              <a:rPr lang="fr-FR" sz="2400" b="1" dirty="0" smtClean="0">
                <a:solidFill>
                  <a:schemeClr val="tx1"/>
                </a:solidFill>
              </a:rPr>
              <a:t>La Rochelle</a:t>
            </a:r>
            <a:endParaRPr lang="fr-FR" sz="2400" b="1" dirty="0">
              <a:solidFill>
                <a:schemeClr val="tx1"/>
              </a:solidFill>
            </a:endParaRPr>
          </a:p>
        </p:txBody>
      </p:sp>
      <p:pic>
        <p:nvPicPr>
          <p:cNvPr id="26" name="Image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326" y="819150"/>
            <a:ext cx="3049761" cy="613487"/>
          </a:xfrm>
          <a:prstGeom prst="rect">
            <a:avLst/>
          </a:prstGeom>
        </p:spPr>
      </p:pic>
      <p:sp>
        <p:nvSpPr>
          <p:cNvPr id="31" name="Titre 5"/>
          <p:cNvSpPr txBox="1">
            <a:spLocks/>
          </p:cNvSpPr>
          <p:nvPr/>
        </p:nvSpPr>
        <p:spPr>
          <a:xfrm>
            <a:off x="3318136" y="1409700"/>
            <a:ext cx="2507728" cy="4000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23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smtClean="0"/>
              <a:t>Speaker at</a:t>
            </a:r>
            <a:endParaRPr lang="fr-FR" sz="2400" b="0" i="1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2077" y="1927706"/>
            <a:ext cx="2959847" cy="1101244"/>
          </a:xfrm>
          <a:prstGeom prst="rect">
            <a:avLst/>
          </a:prstGeom>
        </p:spPr>
      </p:pic>
      <p:sp>
        <p:nvSpPr>
          <p:cNvPr id="35" name="Titre 5"/>
          <p:cNvSpPr txBox="1">
            <a:spLocks/>
          </p:cNvSpPr>
          <p:nvPr/>
        </p:nvSpPr>
        <p:spPr>
          <a:xfrm>
            <a:off x="685800" y="3333750"/>
            <a:ext cx="777240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23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dirty="0" smtClean="0"/>
              <a:t>CONGRÈS ATF-FLEXO</a:t>
            </a:r>
            <a:br>
              <a:rPr lang="en-US" sz="2800" dirty="0" smtClean="0"/>
            </a:br>
            <a:r>
              <a:rPr lang="fr-FR" sz="2800" b="0" dirty="0"/>
              <a:t>EMBALLAGE INTERACTIF</a:t>
            </a:r>
            <a:br>
              <a:rPr lang="fr-FR" sz="2800" b="0" dirty="0"/>
            </a:br>
            <a:r>
              <a:rPr lang="fr-FR" sz="2400" b="0" i="1" dirty="0" smtClean="0"/>
              <a:t>Les données </a:t>
            </a:r>
            <a:r>
              <a:rPr lang="fr-FR" sz="2400" b="0" i="1" dirty="0"/>
              <a:t>nutritionnelles</a:t>
            </a:r>
          </a:p>
        </p:txBody>
      </p:sp>
      <p:pic>
        <p:nvPicPr>
          <p:cNvPr id="37" name="Image 3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7400" y="784574"/>
            <a:ext cx="2088000" cy="346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0573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/>
        </p:nvPicPr>
        <p:blipFill>
          <a:blip r:embed="rId3">
            <a:lum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99378"/>
            <a:ext cx="9144000" cy="2944122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42950"/>
            <a:ext cx="2088000" cy="3463575"/>
          </a:xfrm>
          <a:prstGeom prst="rect">
            <a:avLst/>
          </a:prstGeom>
        </p:spPr>
      </p:pic>
      <p:sp>
        <p:nvSpPr>
          <p:cNvPr id="29" name="Sous-titre 1"/>
          <p:cNvSpPr txBox="1">
            <a:spLocks/>
          </p:cNvSpPr>
          <p:nvPr/>
        </p:nvSpPr>
        <p:spPr>
          <a:xfrm>
            <a:off x="4433750" y="133350"/>
            <a:ext cx="2267079" cy="8998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400" b="1" dirty="0" smtClean="0">
                <a:solidFill>
                  <a:schemeClr val="tx1"/>
                </a:solidFill>
              </a:rPr>
              <a:t>30 </a:t>
            </a:r>
            <a:r>
              <a:rPr lang="en-US" sz="2400" b="1" dirty="0" err="1" smtClean="0">
                <a:solidFill>
                  <a:schemeClr val="tx1"/>
                </a:solidFill>
              </a:rPr>
              <a:t>mai</a:t>
            </a:r>
            <a:r>
              <a:rPr lang="en-US" sz="2400" b="1" dirty="0" smtClean="0">
                <a:solidFill>
                  <a:schemeClr val="tx1"/>
                </a:solidFill>
              </a:rPr>
              <a:t> 2017</a:t>
            </a:r>
          </a:p>
          <a:p>
            <a:pPr algn="r"/>
            <a:r>
              <a:rPr lang="fr-FR" sz="2400" b="1" dirty="0" smtClean="0">
                <a:solidFill>
                  <a:schemeClr val="tx1"/>
                </a:solidFill>
              </a:rPr>
              <a:t>Paris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10" name="Sous-titre 1"/>
          <p:cNvSpPr txBox="1">
            <a:spLocks/>
          </p:cNvSpPr>
          <p:nvPr/>
        </p:nvSpPr>
        <p:spPr>
          <a:xfrm>
            <a:off x="2803298" y="343780"/>
            <a:ext cx="3783231" cy="11445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fr-FR" sz="3100" b="1" dirty="0">
              <a:solidFill>
                <a:srgbClr val="0D57A6"/>
              </a:solidFill>
            </a:endParaRPr>
          </a:p>
        </p:txBody>
      </p:sp>
      <p:sp>
        <p:nvSpPr>
          <p:cNvPr id="6" name="Titre 5"/>
          <p:cNvSpPr>
            <a:spLocks noGrp="1"/>
          </p:cNvSpPr>
          <p:nvPr>
            <p:ph type="ctrTitle"/>
          </p:nvPr>
        </p:nvSpPr>
        <p:spPr>
          <a:xfrm>
            <a:off x="685800" y="3333750"/>
            <a:ext cx="7772400" cy="1102519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CONFERENCE ANNUELLE</a:t>
            </a:r>
            <a:br>
              <a:rPr lang="en-US" sz="2800" dirty="0" smtClean="0"/>
            </a:br>
            <a:r>
              <a:rPr lang="fr-FR" sz="2800" b="0" dirty="0" smtClean="0"/>
              <a:t>EMBALLAGE INTERACTIF</a:t>
            </a:r>
            <a:br>
              <a:rPr lang="fr-FR" sz="2800" b="0" dirty="0" smtClean="0"/>
            </a:br>
            <a:r>
              <a:rPr lang="fr-FR" sz="2800" b="0" dirty="0" smtClean="0"/>
              <a:t>Information </a:t>
            </a:r>
            <a:r>
              <a:rPr lang="fr-FR" sz="2800" b="0" dirty="0"/>
              <a:t>Santé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fr-FR" sz="2400" b="0" i="1" dirty="0"/>
              <a:t>Croiser les données </a:t>
            </a:r>
            <a:r>
              <a:rPr lang="fr-FR" sz="2400" b="0" i="1" dirty="0" smtClean="0"/>
              <a:t>nutritionnelles</a:t>
            </a:r>
            <a:br>
              <a:rPr lang="fr-FR" sz="2400" b="0" i="1" dirty="0" smtClean="0"/>
            </a:br>
            <a:r>
              <a:rPr lang="fr-FR" sz="2400" b="0" i="1" dirty="0" smtClean="0"/>
              <a:t>et </a:t>
            </a:r>
            <a:r>
              <a:rPr lang="fr-FR" sz="2400" b="0" i="1" dirty="0"/>
              <a:t>le profil </a:t>
            </a:r>
            <a:r>
              <a:rPr lang="fr-FR" sz="2400" b="0" i="1" dirty="0" smtClean="0"/>
              <a:t>santé du consommateur</a:t>
            </a:r>
            <a:endParaRPr lang="fr-FR" sz="2400" b="0" dirty="0"/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7963" y="1581150"/>
            <a:ext cx="4448074" cy="1597789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7400" y="784574"/>
            <a:ext cx="2088000" cy="3463575"/>
          </a:xfrm>
          <a:prstGeom prst="rect">
            <a:avLst/>
          </a:prstGeom>
        </p:spPr>
      </p:pic>
      <p:sp>
        <p:nvSpPr>
          <p:cNvPr id="15" name="Titre 5"/>
          <p:cNvSpPr txBox="1">
            <a:spLocks/>
          </p:cNvSpPr>
          <p:nvPr/>
        </p:nvSpPr>
        <p:spPr>
          <a:xfrm>
            <a:off x="3318136" y="1409700"/>
            <a:ext cx="2507728" cy="4000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23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smtClean="0"/>
              <a:t>Speaker at</a:t>
            </a:r>
            <a:endParaRPr lang="fr-FR" sz="2400" b="0" i="1" dirty="0"/>
          </a:p>
        </p:txBody>
      </p:sp>
      <p:grpSp>
        <p:nvGrpSpPr>
          <p:cNvPr id="16" name="Groupe 15"/>
          <p:cNvGrpSpPr/>
          <p:nvPr/>
        </p:nvGrpSpPr>
        <p:grpSpPr>
          <a:xfrm>
            <a:off x="2475021" y="724751"/>
            <a:ext cx="1612295" cy="707886"/>
            <a:chOff x="5361770" y="1897729"/>
            <a:chExt cx="3839697" cy="1685835"/>
          </a:xfrm>
        </p:grpSpPr>
        <p:sp>
          <p:nvSpPr>
            <p:cNvPr id="18" name="ZoneTexte 17"/>
            <p:cNvSpPr txBox="1"/>
            <p:nvPr userDrawn="1"/>
          </p:nvSpPr>
          <p:spPr>
            <a:xfrm>
              <a:off x="6681872" y="1897729"/>
              <a:ext cx="2519595" cy="16858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4000" b="1" dirty="0" err="1">
                  <a:solidFill>
                    <a:srgbClr val="6D6D6D"/>
                  </a:solidFill>
                </a:rPr>
                <a:t>fTag</a:t>
              </a:r>
              <a:endParaRPr lang="en-US" sz="4000" b="1" dirty="0">
                <a:solidFill>
                  <a:srgbClr val="6D6D6D"/>
                </a:solidFill>
              </a:endParaRPr>
            </a:p>
          </p:txBody>
        </p:sp>
        <p:pic>
          <p:nvPicPr>
            <p:cNvPr id="19" name="Image 18"/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70" y="2044063"/>
              <a:ext cx="1334637" cy="13149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143642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/>
        </p:nvPicPr>
        <p:blipFill>
          <a:blip r:embed="rId3">
            <a:lum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99378"/>
            <a:ext cx="9144000" cy="2944122"/>
          </a:xfrm>
          <a:prstGeom prst="rect">
            <a:avLst/>
          </a:prstGeom>
        </p:spPr>
      </p:pic>
      <p:sp>
        <p:nvSpPr>
          <p:cNvPr id="10" name="Sous-titre 1"/>
          <p:cNvSpPr txBox="1">
            <a:spLocks/>
          </p:cNvSpPr>
          <p:nvPr/>
        </p:nvSpPr>
        <p:spPr>
          <a:xfrm>
            <a:off x="2803298" y="343780"/>
            <a:ext cx="3783231" cy="11445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fr-FR" sz="3100" b="1" dirty="0">
              <a:solidFill>
                <a:srgbClr val="0D57A6"/>
              </a:solidFill>
            </a:endParaRPr>
          </a:p>
        </p:txBody>
      </p:sp>
      <p:sp>
        <p:nvSpPr>
          <p:cNvPr id="6" name="Titre 5"/>
          <p:cNvSpPr>
            <a:spLocks noGrp="1"/>
          </p:cNvSpPr>
          <p:nvPr>
            <p:ph type="ctrTitle"/>
          </p:nvPr>
        </p:nvSpPr>
        <p:spPr>
          <a:xfrm>
            <a:off x="685800" y="3333750"/>
            <a:ext cx="7772400" cy="1102519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COLLOQUE </a:t>
            </a:r>
            <a:br>
              <a:rPr lang="en-US" sz="2800" dirty="0" smtClean="0"/>
            </a:br>
            <a:r>
              <a:rPr lang="en-US" sz="2800" dirty="0" smtClean="0"/>
              <a:t>DE L’ETIQUETTE NUMERIQUE</a:t>
            </a:r>
            <a:br>
              <a:rPr lang="en-US" sz="2800" dirty="0" smtClean="0"/>
            </a:br>
            <a:r>
              <a:rPr lang="fr-FR" sz="2800" b="0" dirty="0"/>
              <a:t>EMBALLAGE INTERACTIF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400" b="0" i="1" dirty="0" err="1" smtClean="0"/>
              <a:t>Sécurité</a:t>
            </a:r>
            <a:r>
              <a:rPr lang="en-US" sz="2400" b="0" i="1" dirty="0" smtClean="0"/>
              <a:t> </a:t>
            </a:r>
            <a:r>
              <a:rPr lang="en-US" sz="2400" b="0" i="1" dirty="0"/>
              <a:t>et </a:t>
            </a:r>
            <a:r>
              <a:rPr lang="en-US" sz="2400" b="0" i="1" dirty="0" err="1"/>
              <a:t>Valeur</a:t>
            </a:r>
            <a:r>
              <a:rPr lang="en-US" sz="2400" b="0" i="1" dirty="0"/>
              <a:t> </a:t>
            </a:r>
            <a:r>
              <a:rPr lang="en-US" sz="2400" b="0" i="1" dirty="0" err="1" smtClean="0"/>
              <a:t>ajoutée</a:t>
            </a:r>
            <a:endParaRPr lang="fr-FR" sz="2400" b="0" i="1" dirty="0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3849" y="2038350"/>
            <a:ext cx="4316303" cy="675985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42950"/>
            <a:ext cx="2088000" cy="3463575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7400" y="742950"/>
            <a:ext cx="2088000" cy="3463575"/>
          </a:xfrm>
          <a:prstGeom prst="rect">
            <a:avLst/>
          </a:prstGeom>
        </p:spPr>
      </p:pic>
      <p:sp>
        <p:nvSpPr>
          <p:cNvPr id="24" name="Sous-titre 1"/>
          <p:cNvSpPr txBox="1">
            <a:spLocks/>
          </p:cNvSpPr>
          <p:nvPr/>
        </p:nvSpPr>
        <p:spPr>
          <a:xfrm>
            <a:off x="4433750" y="133350"/>
            <a:ext cx="2267079" cy="8998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400" b="1" dirty="0" smtClean="0">
                <a:solidFill>
                  <a:schemeClr val="tx1"/>
                </a:solidFill>
              </a:rPr>
              <a:t>23 mars 2017</a:t>
            </a:r>
          </a:p>
          <a:p>
            <a:pPr algn="r"/>
            <a:r>
              <a:rPr lang="fr-FR" sz="2400" b="1" dirty="0" smtClean="0">
                <a:solidFill>
                  <a:schemeClr val="tx1"/>
                </a:solidFill>
              </a:rPr>
              <a:t>Paris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35" name="Titre 5"/>
          <p:cNvSpPr txBox="1">
            <a:spLocks/>
          </p:cNvSpPr>
          <p:nvPr/>
        </p:nvSpPr>
        <p:spPr>
          <a:xfrm>
            <a:off x="3318136" y="1409700"/>
            <a:ext cx="2507728" cy="4000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23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smtClean="0"/>
              <a:t>Speaker at</a:t>
            </a:r>
            <a:endParaRPr lang="fr-FR" sz="2400" b="0" i="1" dirty="0"/>
          </a:p>
        </p:txBody>
      </p:sp>
      <p:grpSp>
        <p:nvGrpSpPr>
          <p:cNvPr id="14" name="Groupe 13"/>
          <p:cNvGrpSpPr/>
          <p:nvPr/>
        </p:nvGrpSpPr>
        <p:grpSpPr>
          <a:xfrm>
            <a:off x="2475021" y="724751"/>
            <a:ext cx="1612295" cy="707886"/>
            <a:chOff x="5361770" y="1897729"/>
            <a:chExt cx="3839697" cy="1685835"/>
          </a:xfrm>
        </p:grpSpPr>
        <p:sp>
          <p:nvSpPr>
            <p:cNvPr id="15" name="ZoneTexte 14"/>
            <p:cNvSpPr txBox="1"/>
            <p:nvPr userDrawn="1"/>
          </p:nvSpPr>
          <p:spPr>
            <a:xfrm>
              <a:off x="6681872" y="1897729"/>
              <a:ext cx="2519595" cy="16858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4000" b="1" dirty="0" err="1">
                  <a:solidFill>
                    <a:srgbClr val="6D6D6D"/>
                  </a:solidFill>
                </a:rPr>
                <a:t>fTag</a:t>
              </a:r>
              <a:endParaRPr lang="en-US" sz="4000" b="1" dirty="0">
                <a:solidFill>
                  <a:srgbClr val="6D6D6D"/>
                </a:solidFill>
              </a:endParaRPr>
            </a:p>
          </p:txBody>
        </p:sp>
        <p:pic>
          <p:nvPicPr>
            <p:cNvPr id="16" name="Image 15"/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70" y="2044063"/>
              <a:ext cx="1334637" cy="13149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207748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44" b="1172"/>
          <a:stretch/>
        </p:blipFill>
        <p:spPr>
          <a:xfrm>
            <a:off x="0" y="977913"/>
            <a:ext cx="9144000" cy="4489437"/>
          </a:xfrm>
          <a:prstGeom prst="rect">
            <a:avLst/>
          </a:prstGeom>
        </p:spPr>
      </p:pic>
      <p:sp>
        <p:nvSpPr>
          <p:cNvPr id="10" name="Sous-titre 1"/>
          <p:cNvSpPr txBox="1">
            <a:spLocks/>
          </p:cNvSpPr>
          <p:nvPr/>
        </p:nvSpPr>
        <p:spPr>
          <a:xfrm>
            <a:off x="2803298" y="343780"/>
            <a:ext cx="3783231" cy="11445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fr-FR" sz="3100" b="1" dirty="0">
              <a:solidFill>
                <a:srgbClr val="0D57A6"/>
              </a:solidFill>
            </a:endParaRPr>
          </a:p>
        </p:txBody>
      </p:sp>
      <p:sp>
        <p:nvSpPr>
          <p:cNvPr id="13" name="Sous-titre 1"/>
          <p:cNvSpPr txBox="1">
            <a:spLocks/>
          </p:cNvSpPr>
          <p:nvPr/>
        </p:nvSpPr>
        <p:spPr>
          <a:xfrm>
            <a:off x="4313352" y="133350"/>
            <a:ext cx="2387477" cy="8998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400" b="1" dirty="0" smtClean="0">
                <a:solidFill>
                  <a:schemeClr val="tx1"/>
                </a:solidFill>
              </a:rPr>
              <a:t>8 </a:t>
            </a:r>
            <a:r>
              <a:rPr lang="en-US" sz="2400" b="1" dirty="0" err="1" smtClean="0">
                <a:solidFill>
                  <a:schemeClr val="tx1"/>
                </a:solidFill>
              </a:rPr>
              <a:t>décembre</a:t>
            </a:r>
            <a:r>
              <a:rPr lang="en-US" sz="2400" b="1" dirty="0" smtClean="0">
                <a:solidFill>
                  <a:schemeClr val="tx1"/>
                </a:solidFill>
              </a:rPr>
              <a:t> 2016</a:t>
            </a:r>
          </a:p>
          <a:p>
            <a:pPr algn="r"/>
            <a:r>
              <a:rPr lang="fr-FR" sz="2400" b="1" dirty="0" smtClean="0">
                <a:solidFill>
                  <a:schemeClr val="tx1"/>
                </a:solidFill>
              </a:rPr>
              <a:t>La Rochelle</a:t>
            </a:r>
            <a:endParaRPr lang="fr-FR" sz="2400" b="1" dirty="0">
              <a:solidFill>
                <a:schemeClr val="tx1"/>
              </a:solidFill>
            </a:endParaRPr>
          </a:p>
        </p:txBody>
      </p:sp>
      <p:grpSp>
        <p:nvGrpSpPr>
          <p:cNvPr id="27" name="Groupe 26"/>
          <p:cNvGrpSpPr/>
          <p:nvPr/>
        </p:nvGrpSpPr>
        <p:grpSpPr>
          <a:xfrm>
            <a:off x="2475021" y="724751"/>
            <a:ext cx="1612295" cy="707886"/>
            <a:chOff x="5361770" y="1897729"/>
            <a:chExt cx="3839697" cy="1685835"/>
          </a:xfrm>
        </p:grpSpPr>
        <p:sp>
          <p:nvSpPr>
            <p:cNvPr id="28" name="ZoneTexte 27"/>
            <p:cNvSpPr txBox="1"/>
            <p:nvPr userDrawn="1"/>
          </p:nvSpPr>
          <p:spPr>
            <a:xfrm>
              <a:off x="6681872" y="1897729"/>
              <a:ext cx="2519595" cy="16858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4000" b="1" dirty="0" err="1">
                  <a:solidFill>
                    <a:srgbClr val="6D6D6D"/>
                  </a:solidFill>
                </a:rPr>
                <a:t>fTag</a:t>
              </a:r>
              <a:endParaRPr lang="en-US" sz="4000" b="1" dirty="0">
                <a:solidFill>
                  <a:srgbClr val="6D6D6D"/>
                </a:solidFill>
              </a:endParaRPr>
            </a:p>
          </p:txBody>
        </p:sp>
        <p:pic>
          <p:nvPicPr>
            <p:cNvPr id="30" name="Image 29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70" y="2044063"/>
              <a:ext cx="1334637" cy="1314922"/>
            </a:xfrm>
            <a:prstGeom prst="rect">
              <a:avLst/>
            </a:prstGeom>
          </p:spPr>
        </p:pic>
      </p:grpSp>
      <p:sp>
        <p:nvSpPr>
          <p:cNvPr id="31" name="Titre 5"/>
          <p:cNvSpPr txBox="1">
            <a:spLocks/>
          </p:cNvSpPr>
          <p:nvPr/>
        </p:nvSpPr>
        <p:spPr>
          <a:xfrm>
            <a:off x="3318136" y="1409700"/>
            <a:ext cx="2507728" cy="4000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23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smtClean="0"/>
              <a:t>Speaker at</a:t>
            </a:r>
            <a:endParaRPr lang="fr-FR" sz="2400" b="0" i="1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2077" y="1927706"/>
            <a:ext cx="2959847" cy="1101244"/>
          </a:xfrm>
          <a:prstGeom prst="rect">
            <a:avLst/>
          </a:prstGeom>
        </p:spPr>
      </p:pic>
      <p:sp>
        <p:nvSpPr>
          <p:cNvPr id="35" name="Titre 5"/>
          <p:cNvSpPr txBox="1">
            <a:spLocks/>
          </p:cNvSpPr>
          <p:nvPr/>
        </p:nvSpPr>
        <p:spPr>
          <a:xfrm>
            <a:off x="685800" y="3333750"/>
            <a:ext cx="777240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23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dirty="0" smtClean="0"/>
              <a:t>CONGRÈS ATF-FLEXO</a:t>
            </a:r>
            <a:br>
              <a:rPr lang="en-US" sz="2800" dirty="0" smtClean="0"/>
            </a:br>
            <a:r>
              <a:rPr lang="fr-FR" sz="2800" b="0" dirty="0"/>
              <a:t>EMBALLAGE INTERACTIF</a:t>
            </a:r>
            <a:br>
              <a:rPr lang="fr-FR" sz="2800" b="0" dirty="0"/>
            </a:br>
            <a:r>
              <a:rPr lang="fr-FR" sz="2400" b="0" i="1" dirty="0" smtClean="0"/>
              <a:t>Les données </a:t>
            </a:r>
            <a:r>
              <a:rPr lang="fr-FR" sz="2400" b="0" i="1" dirty="0"/>
              <a:t>nutritionnelles</a:t>
            </a:r>
          </a:p>
        </p:txBody>
      </p:sp>
      <p:pic>
        <p:nvPicPr>
          <p:cNvPr id="37" name="Image 3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7400" y="784574"/>
            <a:ext cx="2088000" cy="346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9278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/>
        </p:nvPicPr>
        <p:blipFill>
          <a:blip r:embed="rId3">
            <a:lum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99378"/>
            <a:ext cx="9144000" cy="2944122"/>
          </a:xfrm>
          <a:prstGeom prst="rect">
            <a:avLst/>
          </a:prstGeom>
        </p:spPr>
      </p:pic>
      <p:sp>
        <p:nvSpPr>
          <p:cNvPr id="29" name="Sous-titre 1"/>
          <p:cNvSpPr txBox="1">
            <a:spLocks/>
          </p:cNvSpPr>
          <p:nvPr/>
        </p:nvSpPr>
        <p:spPr>
          <a:xfrm>
            <a:off x="4038600" y="133350"/>
            <a:ext cx="2662229" cy="8998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400" b="1" dirty="0" smtClean="0">
                <a:solidFill>
                  <a:schemeClr val="tx1"/>
                </a:solidFill>
              </a:rPr>
              <a:t>15h30 15 </a:t>
            </a:r>
            <a:r>
              <a:rPr lang="en-US" sz="2400" b="1" dirty="0" err="1" smtClean="0">
                <a:solidFill>
                  <a:schemeClr val="tx1"/>
                </a:solidFill>
              </a:rPr>
              <a:t>juin</a:t>
            </a:r>
            <a:r>
              <a:rPr lang="en-US" sz="2400" b="1" dirty="0" smtClean="0">
                <a:solidFill>
                  <a:schemeClr val="tx1"/>
                </a:solidFill>
              </a:rPr>
              <a:t> 2017</a:t>
            </a:r>
          </a:p>
          <a:p>
            <a:pPr algn="r"/>
            <a:r>
              <a:rPr lang="fr-FR" sz="2400" b="1" dirty="0" smtClean="0">
                <a:solidFill>
                  <a:schemeClr val="tx1"/>
                </a:solidFill>
              </a:rPr>
              <a:t>Paris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10" name="Sous-titre 1"/>
          <p:cNvSpPr txBox="1">
            <a:spLocks/>
          </p:cNvSpPr>
          <p:nvPr/>
        </p:nvSpPr>
        <p:spPr>
          <a:xfrm>
            <a:off x="2803298" y="343780"/>
            <a:ext cx="3783231" cy="11445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fr-FR" sz="3100" b="1" dirty="0">
              <a:solidFill>
                <a:srgbClr val="0D57A6"/>
              </a:solidFill>
            </a:endParaRPr>
          </a:p>
        </p:txBody>
      </p:sp>
      <p:sp>
        <p:nvSpPr>
          <p:cNvPr id="6" name="Titre 5"/>
          <p:cNvSpPr>
            <a:spLocks noGrp="1"/>
          </p:cNvSpPr>
          <p:nvPr>
            <p:ph type="ctrTitle"/>
          </p:nvPr>
        </p:nvSpPr>
        <p:spPr>
          <a:xfrm>
            <a:off x="685800" y="3333750"/>
            <a:ext cx="7772400" cy="1102519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CONFERENCE INPI</a:t>
            </a:r>
            <a:br>
              <a:rPr lang="en-US" sz="2800" dirty="0" smtClean="0"/>
            </a:br>
            <a:r>
              <a:rPr lang="fr-FR" sz="2800" b="0" dirty="0" smtClean="0"/>
              <a:t>CONCESSION DE LICENCES</a:t>
            </a:r>
            <a:br>
              <a:rPr lang="fr-FR" sz="2800" b="0" dirty="0" smtClean="0"/>
            </a:br>
            <a:r>
              <a:rPr lang="fr-FR" sz="2800" b="0" i="1" dirty="0" smtClean="0"/>
              <a:t>Un business model dans l’IOT</a:t>
            </a:r>
            <a:endParaRPr lang="fr-FR" sz="2400" b="0" i="1" dirty="0"/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326" y="815263"/>
            <a:ext cx="3049761" cy="613487"/>
          </a:xfrm>
          <a:prstGeom prst="rect">
            <a:avLst/>
          </a:prstGeom>
        </p:spPr>
      </p:pic>
      <p:grpSp>
        <p:nvGrpSpPr>
          <p:cNvPr id="25" name="Groupe 24"/>
          <p:cNvGrpSpPr/>
          <p:nvPr/>
        </p:nvGrpSpPr>
        <p:grpSpPr>
          <a:xfrm>
            <a:off x="2475021" y="133350"/>
            <a:ext cx="1612295" cy="707886"/>
            <a:chOff x="5361770" y="1897729"/>
            <a:chExt cx="3839697" cy="1685835"/>
          </a:xfrm>
        </p:grpSpPr>
        <p:sp>
          <p:nvSpPr>
            <p:cNvPr id="26" name="ZoneTexte 25"/>
            <p:cNvSpPr txBox="1"/>
            <p:nvPr userDrawn="1"/>
          </p:nvSpPr>
          <p:spPr>
            <a:xfrm>
              <a:off x="6681872" y="1897729"/>
              <a:ext cx="2519595" cy="16858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4000" b="1" dirty="0" err="1">
                  <a:solidFill>
                    <a:srgbClr val="6D6D6D"/>
                  </a:solidFill>
                </a:rPr>
                <a:t>fTag</a:t>
              </a:r>
              <a:endParaRPr lang="en-US" sz="4000" b="1" dirty="0">
                <a:solidFill>
                  <a:srgbClr val="6D6D6D"/>
                </a:solidFill>
              </a:endParaRPr>
            </a:p>
          </p:txBody>
        </p:sp>
        <p:pic>
          <p:nvPicPr>
            <p:cNvPr id="27" name="Image 26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70" y="2044063"/>
              <a:ext cx="1334637" cy="1314922"/>
            </a:xfrm>
            <a:prstGeom prst="rect">
              <a:avLst/>
            </a:prstGeom>
          </p:spPr>
        </p:pic>
      </p:grp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68" t="-3486" r="12204" b="3486"/>
          <a:stretch/>
        </p:blipFill>
        <p:spPr>
          <a:xfrm>
            <a:off x="0" y="285750"/>
            <a:ext cx="2438400" cy="1065201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435" y="1971154"/>
            <a:ext cx="3857130" cy="1133996"/>
          </a:xfrm>
          <a:prstGeom prst="rect">
            <a:avLst/>
          </a:prstGeom>
        </p:spPr>
      </p:pic>
      <p:sp>
        <p:nvSpPr>
          <p:cNvPr id="31" name="Titre 5"/>
          <p:cNvSpPr txBox="1">
            <a:spLocks/>
          </p:cNvSpPr>
          <p:nvPr/>
        </p:nvSpPr>
        <p:spPr>
          <a:xfrm>
            <a:off x="3318136" y="1409700"/>
            <a:ext cx="2507728" cy="4000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23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smtClean="0"/>
              <a:t>Speaker at</a:t>
            </a:r>
            <a:endParaRPr lang="fr-FR" sz="2400" b="0" i="1" dirty="0"/>
          </a:p>
        </p:txBody>
      </p:sp>
      <p:pic>
        <p:nvPicPr>
          <p:cNvPr id="32" name="Image 3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7928" y="2273174"/>
            <a:ext cx="719975" cy="720000"/>
          </a:xfrm>
          <a:prstGeom prst="rect">
            <a:avLst/>
          </a:prstGeom>
        </p:spPr>
      </p:pic>
      <p:pic>
        <p:nvPicPr>
          <p:cNvPr id="35" name="Image 3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7928" y="3979500"/>
            <a:ext cx="719975" cy="720000"/>
          </a:xfrm>
          <a:prstGeom prst="rect">
            <a:avLst/>
          </a:prstGeom>
        </p:spPr>
      </p:pic>
      <p:pic>
        <p:nvPicPr>
          <p:cNvPr id="36" name="Image 3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7928" y="1420012"/>
            <a:ext cx="719975" cy="720000"/>
          </a:xfrm>
          <a:prstGeom prst="rect">
            <a:avLst/>
          </a:prstGeom>
        </p:spPr>
      </p:pic>
      <p:pic>
        <p:nvPicPr>
          <p:cNvPr id="37" name="Image 3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7928" y="3126336"/>
            <a:ext cx="719975" cy="720000"/>
          </a:xfrm>
          <a:prstGeom prst="rect">
            <a:avLst/>
          </a:prstGeom>
        </p:spPr>
      </p:pic>
      <p:pic>
        <p:nvPicPr>
          <p:cNvPr id="40" name="Image 3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7928" y="566850"/>
            <a:ext cx="719975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9807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/>
        </p:nvPicPr>
        <p:blipFill>
          <a:blip r:embed="rId3">
            <a:lum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99378"/>
            <a:ext cx="9144000" cy="2944122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42950"/>
            <a:ext cx="2088000" cy="3463575"/>
          </a:xfrm>
          <a:prstGeom prst="rect">
            <a:avLst/>
          </a:prstGeom>
        </p:spPr>
      </p:pic>
      <p:sp>
        <p:nvSpPr>
          <p:cNvPr id="29" name="Sous-titre 1"/>
          <p:cNvSpPr txBox="1">
            <a:spLocks/>
          </p:cNvSpPr>
          <p:nvPr/>
        </p:nvSpPr>
        <p:spPr>
          <a:xfrm>
            <a:off x="4433750" y="133350"/>
            <a:ext cx="2267079" cy="8998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400" b="1" dirty="0" smtClean="0">
                <a:solidFill>
                  <a:schemeClr val="tx1"/>
                </a:solidFill>
              </a:rPr>
              <a:t>30 </a:t>
            </a:r>
            <a:r>
              <a:rPr lang="en-US" sz="2400" b="1" dirty="0" err="1" smtClean="0">
                <a:solidFill>
                  <a:schemeClr val="tx1"/>
                </a:solidFill>
              </a:rPr>
              <a:t>mai</a:t>
            </a:r>
            <a:r>
              <a:rPr lang="en-US" sz="2400" b="1" dirty="0" smtClean="0">
                <a:solidFill>
                  <a:schemeClr val="tx1"/>
                </a:solidFill>
              </a:rPr>
              <a:t> 2017</a:t>
            </a:r>
          </a:p>
          <a:p>
            <a:pPr algn="r"/>
            <a:r>
              <a:rPr lang="fr-FR" sz="2400" b="1" dirty="0" smtClean="0">
                <a:solidFill>
                  <a:schemeClr val="tx1"/>
                </a:solidFill>
              </a:rPr>
              <a:t>Paris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10" name="Sous-titre 1"/>
          <p:cNvSpPr txBox="1">
            <a:spLocks/>
          </p:cNvSpPr>
          <p:nvPr/>
        </p:nvSpPr>
        <p:spPr>
          <a:xfrm>
            <a:off x="2803298" y="343780"/>
            <a:ext cx="3783231" cy="11445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fr-FR" sz="3100" b="1" dirty="0">
              <a:solidFill>
                <a:srgbClr val="0D57A6"/>
              </a:solidFill>
            </a:endParaRPr>
          </a:p>
        </p:txBody>
      </p:sp>
      <p:sp>
        <p:nvSpPr>
          <p:cNvPr id="6" name="Titre 5"/>
          <p:cNvSpPr>
            <a:spLocks noGrp="1"/>
          </p:cNvSpPr>
          <p:nvPr>
            <p:ph type="ctrTitle"/>
          </p:nvPr>
        </p:nvSpPr>
        <p:spPr>
          <a:xfrm>
            <a:off x="685800" y="3333750"/>
            <a:ext cx="7772400" cy="1102519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CONFERENCE ANNUELLE</a:t>
            </a:r>
            <a:br>
              <a:rPr lang="en-US" sz="2800" dirty="0" smtClean="0"/>
            </a:br>
            <a:r>
              <a:rPr lang="fr-FR" sz="2800" b="0" dirty="0" smtClean="0"/>
              <a:t>EMBALLAGE INTERACTIF</a:t>
            </a:r>
            <a:br>
              <a:rPr lang="fr-FR" sz="2800" b="0" dirty="0" smtClean="0"/>
            </a:br>
            <a:r>
              <a:rPr lang="fr-FR" sz="2800" b="0" dirty="0" smtClean="0"/>
              <a:t>Information </a:t>
            </a:r>
            <a:r>
              <a:rPr lang="fr-FR" sz="2800" b="0" dirty="0"/>
              <a:t>Santé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fr-FR" sz="2400" b="0" i="1" dirty="0"/>
              <a:t>Croiser les données </a:t>
            </a:r>
            <a:r>
              <a:rPr lang="fr-FR" sz="2400" b="0" i="1" dirty="0" smtClean="0"/>
              <a:t>nutritionnelles</a:t>
            </a:r>
            <a:br>
              <a:rPr lang="fr-FR" sz="2400" b="0" i="1" dirty="0" smtClean="0"/>
            </a:br>
            <a:r>
              <a:rPr lang="fr-FR" sz="2400" b="0" i="1" dirty="0" smtClean="0"/>
              <a:t>et </a:t>
            </a:r>
            <a:r>
              <a:rPr lang="fr-FR" sz="2400" b="0" i="1" dirty="0"/>
              <a:t>le profil </a:t>
            </a:r>
            <a:r>
              <a:rPr lang="fr-FR" sz="2400" b="0" i="1" dirty="0" smtClean="0"/>
              <a:t>santé du consommateur</a:t>
            </a:r>
            <a:endParaRPr lang="fr-FR" sz="2400" b="0" dirty="0"/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326" y="815263"/>
            <a:ext cx="3049761" cy="613487"/>
          </a:xfrm>
          <a:prstGeom prst="rect">
            <a:avLst/>
          </a:prstGeom>
        </p:spPr>
      </p:pic>
      <p:grpSp>
        <p:nvGrpSpPr>
          <p:cNvPr id="25" name="Groupe 24"/>
          <p:cNvGrpSpPr/>
          <p:nvPr/>
        </p:nvGrpSpPr>
        <p:grpSpPr>
          <a:xfrm>
            <a:off x="2475021" y="133350"/>
            <a:ext cx="1612295" cy="707886"/>
            <a:chOff x="5361770" y="1897729"/>
            <a:chExt cx="3839697" cy="1685835"/>
          </a:xfrm>
        </p:grpSpPr>
        <p:sp>
          <p:nvSpPr>
            <p:cNvPr id="26" name="ZoneTexte 25"/>
            <p:cNvSpPr txBox="1"/>
            <p:nvPr userDrawn="1"/>
          </p:nvSpPr>
          <p:spPr>
            <a:xfrm>
              <a:off x="6681872" y="1897729"/>
              <a:ext cx="2519595" cy="16858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4000" b="1" dirty="0" err="1">
                  <a:solidFill>
                    <a:srgbClr val="6D6D6D"/>
                  </a:solidFill>
                </a:rPr>
                <a:t>fTag</a:t>
              </a:r>
              <a:endParaRPr lang="en-US" sz="4000" b="1" dirty="0">
                <a:solidFill>
                  <a:srgbClr val="6D6D6D"/>
                </a:solidFill>
              </a:endParaRPr>
            </a:p>
          </p:txBody>
        </p:sp>
        <p:pic>
          <p:nvPicPr>
            <p:cNvPr id="27" name="Image 26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70" y="2044063"/>
              <a:ext cx="1334637" cy="1314922"/>
            </a:xfrm>
            <a:prstGeom prst="rect">
              <a:avLst/>
            </a:prstGeom>
          </p:spPr>
        </p:pic>
      </p:grpSp>
      <p:pic>
        <p:nvPicPr>
          <p:cNvPr id="14" name="Imag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7963" y="1581150"/>
            <a:ext cx="4448074" cy="1597789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7400" y="784574"/>
            <a:ext cx="2088000" cy="3463575"/>
          </a:xfrm>
          <a:prstGeom prst="rect">
            <a:avLst/>
          </a:prstGeom>
        </p:spPr>
      </p:pic>
      <p:sp>
        <p:nvSpPr>
          <p:cNvPr id="15" name="Titre 5"/>
          <p:cNvSpPr txBox="1">
            <a:spLocks/>
          </p:cNvSpPr>
          <p:nvPr/>
        </p:nvSpPr>
        <p:spPr>
          <a:xfrm>
            <a:off x="3318136" y="1409700"/>
            <a:ext cx="2507728" cy="4000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23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smtClean="0"/>
              <a:t>Speaker at</a:t>
            </a:r>
            <a:endParaRPr lang="fr-FR" sz="2400" b="0" i="1" dirty="0"/>
          </a:p>
        </p:txBody>
      </p:sp>
    </p:spTree>
    <p:extLst>
      <p:ext uri="{BB962C8B-B14F-4D97-AF65-F5344CB8AC3E}">
        <p14:creationId xmlns:p14="http://schemas.microsoft.com/office/powerpoint/2010/main" val="39120414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/>
        </p:nvPicPr>
        <p:blipFill>
          <a:blip r:embed="rId3">
            <a:lum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99378"/>
            <a:ext cx="9144000" cy="2944122"/>
          </a:xfrm>
          <a:prstGeom prst="rect">
            <a:avLst/>
          </a:prstGeom>
        </p:spPr>
      </p:pic>
      <p:sp>
        <p:nvSpPr>
          <p:cNvPr id="10" name="Sous-titre 1"/>
          <p:cNvSpPr txBox="1">
            <a:spLocks/>
          </p:cNvSpPr>
          <p:nvPr/>
        </p:nvSpPr>
        <p:spPr>
          <a:xfrm>
            <a:off x="2803298" y="343780"/>
            <a:ext cx="3783231" cy="11445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fr-FR" sz="3100" b="1" dirty="0">
              <a:solidFill>
                <a:srgbClr val="0D57A6"/>
              </a:solidFill>
            </a:endParaRPr>
          </a:p>
        </p:txBody>
      </p:sp>
      <p:sp>
        <p:nvSpPr>
          <p:cNvPr id="6" name="Titre 5"/>
          <p:cNvSpPr>
            <a:spLocks noGrp="1"/>
          </p:cNvSpPr>
          <p:nvPr>
            <p:ph type="ctrTitle"/>
          </p:nvPr>
        </p:nvSpPr>
        <p:spPr>
          <a:xfrm>
            <a:off x="685800" y="3333750"/>
            <a:ext cx="7772400" cy="1102519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COLLOQUE </a:t>
            </a:r>
            <a:br>
              <a:rPr lang="en-US" sz="2800" dirty="0" smtClean="0"/>
            </a:br>
            <a:r>
              <a:rPr lang="en-US" sz="2800" dirty="0" smtClean="0"/>
              <a:t>DE L’ETIQUETTE NUMERIQUE</a:t>
            </a:r>
            <a:br>
              <a:rPr lang="en-US" sz="2800" dirty="0" smtClean="0"/>
            </a:br>
            <a:r>
              <a:rPr lang="fr-FR" sz="2800" b="0" dirty="0"/>
              <a:t>EMBALLAGE INTERACTIF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400" b="0" i="1" dirty="0" err="1" smtClean="0"/>
              <a:t>Sécurité</a:t>
            </a:r>
            <a:r>
              <a:rPr lang="en-US" sz="2400" b="0" i="1" dirty="0" smtClean="0"/>
              <a:t> </a:t>
            </a:r>
            <a:r>
              <a:rPr lang="en-US" sz="2400" b="0" i="1" dirty="0"/>
              <a:t>et </a:t>
            </a:r>
            <a:r>
              <a:rPr lang="en-US" sz="2400" b="0" i="1" dirty="0" err="1"/>
              <a:t>Valeur</a:t>
            </a:r>
            <a:r>
              <a:rPr lang="en-US" sz="2400" b="0" i="1" dirty="0"/>
              <a:t> </a:t>
            </a:r>
            <a:r>
              <a:rPr lang="en-US" sz="2400" b="0" i="1" dirty="0" err="1" smtClean="0"/>
              <a:t>ajoutée</a:t>
            </a:r>
            <a:endParaRPr lang="fr-FR" sz="2400" b="0" i="1" dirty="0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3849" y="2038350"/>
            <a:ext cx="4316303" cy="675985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42950"/>
            <a:ext cx="2088000" cy="3463575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7400" y="742950"/>
            <a:ext cx="2088000" cy="3463575"/>
          </a:xfrm>
          <a:prstGeom prst="rect">
            <a:avLst/>
          </a:prstGeom>
        </p:spPr>
      </p:pic>
      <p:sp>
        <p:nvSpPr>
          <p:cNvPr id="24" name="Sous-titre 1"/>
          <p:cNvSpPr txBox="1">
            <a:spLocks/>
          </p:cNvSpPr>
          <p:nvPr/>
        </p:nvSpPr>
        <p:spPr>
          <a:xfrm>
            <a:off x="4433750" y="133350"/>
            <a:ext cx="2267079" cy="8998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400" b="1" dirty="0" smtClean="0">
                <a:solidFill>
                  <a:schemeClr val="tx1"/>
                </a:solidFill>
              </a:rPr>
              <a:t>23 mars 2017</a:t>
            </a:r>
          </a:p>
          <a:p>
            <a:pPr algn="r"/>
            <a:r>
              <a:rPr lang="fr-FR" sz="2400" b="1" dirty="0" smtClean="0">
                <a:solidFill>
                  <a:schemeClr val="tx1"/>
                </a:solidFill>
              </a:rPr>
              <a:t>Paris</a:t>
            </a:r>
            <a:endParaRPr lang="fr-FR" sz="2400" b="1" dirty="0">
              <a:solidFill>
                <a:schemeClr val="tx1"/>
              </a:solidFill>
            </a:endParaRPr>
          </a:p>
        </p:txBody>
      </p:sp>
      <p:pic>
        <p:nvPicPr>
          <p:cNvPr id="30" name="Image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326" y="815263"/>
            <a:ext cx="3049761" cy="613487"/>
          </a:xfrm>
          <a:prstGeom prst="rect">
            <a:avLst/>
          </a:prstGeom>
        </p:spPr>
      </p:pic>
      <p:grpSp>
        <p:nvGrpSpPr>
          <p:cNvPr id="31" name="Groupe 30"/>
          <p:cNvGrpSpPr/>
          <p:nvPr/>
        </p:nvGrpSpPr>
        <p:grpSpPr>
          <a:xfrm>
            <a:off x="2475021" y="133350"/>
            <a:ext cx="1612295" cy="707886"/>
            <a:chOff x="5361770" y="1897729"/>
            <a:chExt cx="3839697" cy="1685835"/>
          </a:xfrm>
        </p:grpSpPr>
        <p:sp>
          <p:nvSpPr>
            <p:cNvPr id="32" name="ZoneTexte 31"/>
            <p:cNvSpPr txBox="1"/>
            <p:nvPr userDrawn="1"/>
          </p:nvSpPr>
          <p:spPr>
            <a:xfrm>
              <a:off x="6681872" y="1897729"/>
              <a:ext cx="2519595" cy="16858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4000" b="1" dirty="0" err="1">
                  <a:solidFill>
                    <a:srgbClr val="6D6D6D"/>
                  </a:solidFill>
                </a:rPr>
                <a:t>fTag</a:t>
              </a:r>
              <a:endParaRPr lang="en-US" sz="4000" b="1" dirty="0">
                <a:solidFill>
                  <a:srgbClr val="6D6D6D"/>
                </a:solidFill>
              </a:endParaRPr>
            </a:p>
          </p:txBody>
        </p:sp>
        <p:pic>
          <p:nvPicPr>
            <p:cNvPr id="33" name="Image 32"/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70" y="2044063"/>
              <a:ext cx="1334637" cy="1314922"/>
            </a:xfrm>
            <a:prstGeom prst="rect">
              <a:avLst/>
            </a:prstGeom>
          </p:spPr>
        </p:pic>
      </p:grpSp>
      <p:sp>
        <p:nvSpPr>
          <p:cNvPr id="35" name="Titre 5"/>
          <p:cNvSpPr txBox="1">
            <a:spLocks/>
          </p:cNvSpPr>
          <p:nvPr/>
        </p:nvSpPr>
        <p:spPr>
          <a:xfrm>
            <a:off x="3318136" y="1409700"/>
            <a:ext cx="2507728" cy="4000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23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smtClean="0"/>
              <a:t>Speaker at</a:t>
            </a:r>
            <a:endParaRPr lang="fr-FR" sz="2400" b="0" i="1" dirty="0"/>
          </a:p>
        </p:txBody>
      </p:sp>
    </p:spTree>
    <p:extLst>
      <p:ext uri="{BB962C8B-B14F-4D97-AF65-F5344CB8AC3E}">
        <p14:creationId xmlns:p14="http://schemas.microsoft.com/office/powerpoint/2010/main" val="14386111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44" b="1172"/>
          <a:stretch/>
        </p:blipFill>
        <p:spPr>
          <a:xfrm>
            <a:off x="0" y="977913"/>
            <a:ext cx="9144000" cy="4489437"/>
          </a:xfrm>
          <a:prstGeom prst="rect">
            <a:avLst/>
          </a:prstGeom>
        </p:spPr>
      </p:pic>
      <p:sp>
        <p:nvSpPr>
          <p:cNvPr id="10" name="Sous-titre 1"/>
          <p:cNvSpPr txBox="1">
            <a:spLocks/>
          </p:cNvSpPr>
          <p:nvPr/>
        </p:nvSpPr>
        <p:spPr>
          <a:xfrm>
            <a:off x="2803298" y="343780"/>
            <a:ext cx="3783231" cy="11445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fr-FR" sz="3100" b="1" dirty="0">
              <a:solidFill>
                <a:srgbClr val="0D57A6"/>
              </a:solidFill>
            </a:endParaRPr>
          </a:p>
        </p:txBody>
      </p:sp>
      <p:sp>
        <p:nvSpPr>
          <p:cNvPr id="13" name="Sous-titre 1"/>
          <p:cNvSpPr txBox="1">
            <a:spLocks/>
          </p:cNvSpPr>
          <p:nvPr/>
        </p:nvSpPr>
        <p:spPr>
          <a:xfrm>
            <a:off x="4313352" y="133350"/>
            <a:ext cx="2387477" cy="8998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400" b="1" dirty="0" smtClean="0">
                <a:solidFill>
                  <a:schemeClr val="tx1"/>
                </a:solidFill>
              </a:rPr>
              <a:t>8 </a:t>
            </a:r>
            <a:r>
              <a:rPr lang="en-US" sz="2400" b="1" dirty="0" err="1" smtClean="0">
                <a:solidFill>
                  <a:schemeClr val="tx1"/>
                </a:solidFill>
              </a:rPr>
              <a:t>décembre</a:t>
            </a:r>
            <a:r>
              <a:rPr lang="en-US" sz="2400" b="1" dirty="0" smtClean="0">
                <a:solidFill>
                  <a:schemeClr val="tx1"/>
                </a:solidFill>
              </a:rPr>
              <a:t> 2016</a:t>
            </a:r>
          </a:p>
          <a:p>
            <a:pPr algn="r"/>
            <a:r>
              <a:rPr lang="fr-FR" sz="2400" b="1" dirty="0" smtClean="0">
                <a:solidFill>
                  <a:schemeClr val="tx1"/>
                </a:solidFill>
              </a:rPr>
              <a:t>La Rochelle</a:t>
            </a:r>
            <a:endParaRPr lang="fr-FR" sz="2400" b="1" dirty="0">
              <a:solidFill>
                <a:schemeClr val="tx1"/>
              </a:solidFill>
            </a:endParaRPr>
          </a:p>
        </p:txBody>
      </p:sp>
      <p:pic>
        <p:nvPicPr>
          <p:cNvPr id="26" name="Image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326" y="819150"/>
            <a:ext cx="3049761" cy="613487"/>
          </a:xfrm>
          <a:prstGeom prst="rect">
            <a:avLst/>
          </a:prstGeom>
        </p:spPr>
      </p:pic>
      <p:grpSp>
        <p:nvGrpSpPr>
          <p:cNvPr id="27" name="Groupe 26"/>
          <p:cNvGrpSpPr/>
          <p:nvPr/>
        </p:nvGrpSpPr>
        <p:grpSpPr>
          <a:xfrm>
            <a:off x="2475021" y="133350"/>
            <a:ext cx="1612295" cy="707886"/>
            <a:chOff x="5361770" y="1897729"/>
            <a:chExt cx="3839697" cy="1685835"/>
          </a:xfrm>
        </p:grpSpPr>
        <p:sp>
          <p:nvSpPr>
            <p:cNvPr id="28" name="ZoneTexte 27"/>
            <p:cNvSpPr txBox="1"/>
            <p:nvPr userDrawn="1"/>
          </p:nvSpPr>
          <p:spPr>
            <a:xfrm>
              <a:off x="6681872" y="1897729"/>
              <a:ext cx="2519595" cy="16858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4000" b="1" dirty="0" err="1">
                  <a:solidFill>
                    <a:srgbClr val="6D6D6D"/>
                  </a:solidFill>
                </a:rPr>
                <a:t>fTag</a:t>
              </a:r>
              <a:endParaRPr lang="en-US" sz="4000" b="1" dirty="0">
                <a:solidFill>
                  <a:srgbClr val="6D6D6D"/>
                </a:solidFill>
              </a:endParaRPr>
            </a:p>
          </p:txBody>
        </p:sp>
        <p:pic>
          <p:nvPicPr>
            <p:cNvPr id="30" name="Image 29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70" y="2044063"/>
              <a:ext cx="1334637" cy="1314922"/>
            </a:xfrm>
            <a:prstGeom prst="rect">
              <a:avLst/>
            </a:prstGeom>
          </p:spPr>
        </p:pic>
      </p:grpSp>
      <p:sp>
        <p:nvSpPr>
          <p:cNvPr id="31" name="Titre 5"/>
          <p:cNvSpPr txBox="1">
            <a:spLocks/>
          </p:cNvSpPr>
          <p:nvPr/>
        </p:nvSpPr>
        <p:spPr>
          <a:xfrm>
            <a:off x="3318136" y="1409700"/>
            <a:ext cx="2507728" cy="4000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23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smtClean="0"/>
              <a:t>Speaker at</a:t>
            </a:r>
            <a:endParaRPr lang="fr-FR" sz="2400" b="0" i="1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2077" y="1927706"/>
            <a:ext cx="2959847" cy="1101244"/>
          </a:xfrm>
          <a:prstGeom prst="rect">
            <a:avLst/>
          </a:prstGeom>
        </p:spPr>
      </p:pic>
      <p:sp>
        <p:nvSpPr>
          <p:cNvPr id="35" name="Titre 5"/>
          <p:cNvSpPr txBox="1">
            <a:spLocks/>
          </p:cNvSpPr>
          <p:nvPr/>
        </p:nvSpPr>
        <p:spPr>
          <a:xfrm>
            <a:off x="685800" y="3333750"/>
            <a:ext cx="777240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23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dirty="0" smtClean="0"/>
              <a:t>CONGRÈS ATF-FLEXO</a:t>
            </a:r>
            <a:br>
              <a:rPr lang="en-US" sz="2800" dirty="0" smtClean="0"/>
            </a:br>
            <a:r>
              <a:rPr lang="fr-FR" sz="2800" b="0" dirty="0"/>
              <a:t>EMBALLAGE INTERACTIF</a:t>
            </a:r>
            <a:br>
              <a:rPr lang="fr-FR" sz="2800" b="0" dirty="0"/>
            </a:br>
            <a:r>
              <a:rPr lang="fr-FR" sz="2400" b="0" i="1" dirty="0" smtClean="0"/>
              <a:t>Les données </a:t>
            </a:r>
            <a:r>
              <a:rPr lang="fr-FR" sz="2400" b="0" i="1" dirty="0"/>
              <a:t>nutritionnelles</a:t>
            </a:r>
          </a:p>
        </p:txBody>
      </p:sp>
      <p:pic>
        <p:nvPicPr>
          <p:cNvPr id="37" name="Image 3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7400" y="784574"/>
            <a:ext cx="2088000" cy="346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2970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/>
        </p:nvPicPr>
        <p:blipFill>
          <a:blip r:embed="rId3">
            <a:lum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99378"/>
            <a:ext cx="9144000" cy="2944122"/>
          </a:xfrm>
          <a:prstGeom prst="rect">
            <a:avLst/>
          </a:prstGeom>
        </p:spPr>
      </p:pic>
      <p:sp>
        <p:nvSpPr>
          <p:cNvPr id="29" name="Sous-titre 1"/>
          <p:cNvSpPr txBox="1">
            <a:spLocks/>
          </p:cNvSpPr>
          <p:nvPr/>
        </p:nvSpPr>
        <p:spPr>
          <a:xfrm>
            <a:off x="4038600" y="133350"/>
            <a:ext cx="2662229" cy="8998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400" b="1" dirty="0" smtClean="0">
                <a:solidFill>
                  <a:schemeClr val="tx1"/>
                </a:solidFill>
              </a:rPr>
              <a:t>15h30 15 </a:t>
            </a:r>
            <a:r>
              <a:rPr lang="en-US" sz="2400" b="1" dirty="0" err="1" smtClean="0">
                <a:solidFill>
                  <a:schemeClr val="tx1"/>
                </a:solidFill>
              </a:rPr>
              <a:t>juin</a:t>
            </a:r>
            <a:r>
              <a:rPr lang="en-US" sz="2400" b="1" dirty="0" smtClean="0">
                <a:solidFill>
                  <a:schemeClr val="tx1"/>
                </a:solidFill>
              </a:rPr>
              <a:t> 2017</a:t>
            </a:r>
          </a:p>
          <a:p>
            <a:pPr algn="r"/>
            <a:r>
              <a:rPr lang="fr-FR" sz="2400" b="1" dirty="0" smtClean="0">
                <a:solidFill>
                  <a:schemeClr val="tx1"/>
                </a:solidFill>
              </a:rPr>
              <a:t>Paris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10" name="Sous-titre 1"/>
          <p:cNvSpPr txBox="1">
            <a:spLocks/>
          </p:cNvSpPr>
          <p:nvPr/>
        </p:nvSpPr>
        <p:spPr>
          <a:xfrm>
            <a:off x="2803298" y="343780"/>
            <a:ext cx="3783231" cy="11445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fr-FR" sz="3100" b="1" dirty="0">
              <a:solidFill>
                <a:srgbClr val="0D57A6"/>
              </a:solidFill>
            </a:endParaRPr>
          </a:p>
        </p:txBody>
      </p:sp>
      <p:sp>
        <p:nvSpPr>
          <p:cNvPr id="6" name="Titre 5"/>
          <p:cNvSpPr>
            <a:spLocks noGrp="1"/>
          </p:cNvSpPr>
          <p:nvPr>
            <p:ph type="ctrTitle"/>
          </p:nvPr>
        </p:nvSpPr>
        <p:spPr>
          <a:xfrm>
            <a:off x="685800" y="3333750"/>
            <a:ext cx="7772400" cy="1102519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CONFERENCE INPI</a:t>
            </a:r>
            <a:br>
              <a:rPr lang="en-US" sz="2800" dirty="0" smtClean="0"/>
            </a:br>
            <a:r>
              <a:rPr lang="fr-FR" sz="2800" b="0" dirty="0" smtClean="0"/>
              <a:t>CONCESSION DE LICENCES</a:t>
            </a:r>
            <a:br>
              <a:rPr lang="fr-FR" sz="2800" b="0" dirty="0" smtClean="0"/>
            </a:br>
            <a:r>
              <a:rPr lang="fr-FR" sz="2800" b="0" i="1" dirty="0" smtClean="0"/>
              <a:t>Un business model dans l’IOT</a:t>
            </a:r>
            <a:endParaRPr lang="fr-FR" sz="2400" b="0" i="1" dirty="0"/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326" y="815263"/>
            <a:ext cx="3049761" cy="613487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68" t="-3486" r="12204" b="3486"/>
          <a:stretch/>
        </p:blipFill>
        <p:spPr>
          <a:xfrm>
            <a:off x="0" y="285750"/>
            <a:ext cx="2438400" cy="1065201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435" y="1971154"/>
            <a:ext cx="3857130" cy="1133996"/>
          </a:xfrm>
          <a:prstGeom prst="rect">
            <a:avLst/>
          </a:prstGeom>
        </p:spPr>
      </p:pic>
      <p:sp>
        <p:nvSpPr>
          <p:cNvPr id="31" name="Titre 5"/>
          <p:cNvSpPr txBox="1">
            <a:spLocks/>
          </p:cNvSpPr>
          <p:nvPr/>
        </p:nvSpPr>
        <p:spPr>
          <a:xfrm>
            <a:off x="3318136" y="1409700"/>
            <a:ext cx="2507728" cy="4000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23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smtClean="0"/>
              <a:t>Speaker at</a:t>
            </a:r>
            <a:endParaRPr lang="fr-FR" sz="2400" b="0" i="1" dirty="0"/>
          </a:p>
        </p:txBody>
      </p:sp>
      <p:pic>
        <p:nvPicPr>
          <p:cNvPr id="32" name="Image 3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7928" y="2273174"/>
            <a:ext cx="719975" cy="720000"/>
          </a:xfrm>
          <a:prstGeom prst="rect">
            <a:avLst/>
          </a:prstGeom>
        </p:spPr>
      </p:pic>
      <p:pic>
        <p:nvPicPr>
          <p:cNvPr id="35" name="Image 3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7928" y="3979500"/>
            <a:ext cx="719975" cy="720000"/>
          </a:xfrm>
          <a:prstGeom prst="rect">
            <a:avLst/>
          </a:prstGeom>
        </p:spPr>
      </p:pic>
      <p:pic>
        <p:nvPicPr>
          <p:cNvPr id="36" name="Image 3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7928" y="1420012"/>
            <a:ext cx="719975" cy="720000"/>
          </a:xfrm>
          <a:prstGeom prst="rect">
            <a:avLst/>
          </a:prstGeom>
        </p:spPr>
      </p:pic>
      <p:pic>
        <p:nvPicPr>
          <p:cNvPr id="37" name="Image 3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7928" y="3126336"/>
            <a:ext cx="719975" cy="720000"/>
          </a:xfrm>
          <a:prstGeom prst="rect">
            <a:avLst/>
          </a:prstGeom>
        </p:spPr>
      </p:pic>
      <p:pic>
        <p:nvPicPr>
          <p:cNvPr id="40" name="Image 3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7928" y="566850"/>
            <a:ext cx="719975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5618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leu vert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63500">
          <a:solidFill>
            <a:schemeClr val="accent6">
              <a:lumMod val="60000"/>
              <a:lumOff val="40000"/>
            </a:schemeClr>
          </a:solidFill>
          <a:headEnd type="triangl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3097</TotalTime>
  <Words>428</Words>
  <Application>Microsoft Office PowerPoint</Application>
  <PresentationFormat>Affichage à l'écran (16:9)</PresentationFormat>
  <Paragraphs>140</Paragraphs>
  <Slides>12</Slides>
  <Notes>12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CONFERENCE INPI CONCESSION DE LICENCES Un business model dans l’IOT</vt:lpstr>
      <vt:lpstr>CONFERENCE ANNUELLE EMBALLAGE INTERACTIF Information Santé Croiser les données nutritionnelles et le profil santé du consommateur</vt:lpstr>
      <vt:lpstr>COLLOQUE  DE L’ETIQUETTE NUMERIQUE EMBALLAGE INTERACTIF Sécurité et Valeur ajoutée</vt:lpstr>
      <vt:lpstr>Présentation PowerPoint</vt:lpstr>
      <vt:lpstr>CONFERENCE INPI CONCESSION DE LICENCES Un business model dans l’IOT</vt:lpstr>
      <vt:lpstr>CONFERENCE ANNUELLE EMBALLAGE INTERACTIF Information Santé Croiser les données nutritionnelles et le profil santé du consommateur</vt:lpstr>
      <vt:lpstr>COLLOQUE  DE L’ETIQUETTE NUMERIQUE EMBALLAGE INTERACTIF Sécurité et Valeur ajoutée</vt:lpstr>
      <vt:lpstr>Présentation PowerPoint</vt:lpstr>
      <vt:lpstr>CONFERENCE INPI CONCESSION DE LICENCES Un business model dans l’IOT</vt:lpstr>
      <vt:lpstr>CONFERENCE ANNUELLE EMBALLAGE INTERACTIF Information Santé Croiser les données nutritionnelles et le profil santé du consommateur</vt:lpstr>
      <vt:lpstr>COLLOQUE  DE L’ETIQUETTE NUMERIQUE EMBALLAGE INTERACTIF Sécurité et Valeur ajoutée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fTag by mobiLead</dc:title>
  <dc:subject>from product identification to related content and services</dc:subject>
  <dc:creator>Laurent TONNELIER, mobiLead CEO</dc:creator>
  <cp:keywords>fTag by mobiLead</cp:keywords>
  <dc:description>QR for VQR, NFC for APC</dc:description>
  <cp:lastModifiedBy>Laurent Tonnelier</cp:lastModifiedBy>
  <cp:revision>748</cp:revision>
  <cp:lastPrinted>2017-02-27T19:16:28Z</cp:lastPrinted>
  <dcterms:created xsi:type="dcterms:W3CDTF">2006-08-16T00:00:00Z</dcterms:created>
  <dcterms:modified xsi:type="dcterms:W3CDTF">2017-06-06T18:27:39Z</dcterms:modified>
  <cp:category>fTag by mobiLead</cp:category>
</cp:coreProperties>
</file>