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8" r:id="rId2"/>
    <p:sldId id="353" r:id="rId3"/>
    <p:sldId id="357" r:id="rId4"/>
    <p:sldId id="355" r:id="rId5"/>
    <p:sldId id="356" r:id="rId6"/>
    <p:sldId id="358" r:id="rId7"/>
    <p:sldId id="359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2BD"/>
    <a:srgbClr val="EBDC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76" autoAdjust="0"/>
    <p:restoredTop sz="94660"/>
  </p:normalViewPr>
  <p:slideViewPr>
    <p:cSldViewPr snapToGrid="0">
      <p:cViewPr varScale="1">
        <p:scale>
          <a:sx n="81" d="100"/>
          <a:sy n="81" d="100"/>
        </p:scale>
        <p:origin x="442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189DA-877A-44F3-A61A-0BEBA0D86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18F1F6-02D0-4527-803C-87B3416E4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7523C-8E65-43D7-B586-4A2B41814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6D01-5C66-42B5-8F65-ED42A8A87207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50037-C313-43DA-98E4-528A17016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B725A-7446-4995-A126-4A38FDAD5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6703-90F2-4E34-9612-D2EA40400A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9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EAD26-B54A-4DCF-8D6B-C5E72FB71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7C70CA-6D68-45EC-8AD7-68402A5B6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FC458-321E-4142-AF89-A247489F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6D01-5C66-42B5-8F65-ED42A8A87207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30C30-9BD5-47DC-A5AF-CF9DFC651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2D07E-FE38-49B0-BA8A-9C0AFC99F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6703-90F2-4E34-9612-D2EA40400A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46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8C8AA-D303-4092-A1E1-7943EE3E19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0FBC98-7E36-49E5-A169-0B099F489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1D9D7-4746-4555-8FDE-E6922B25A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6D01-5C66-42B5-8F65-ED42A8A87207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01962-EC53-4A40-84EA-4DB12C73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60DD6-0712-4F15-A338-4AFCDEB67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6703-90F2-4E34-9612-D2EA40400A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641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'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/>
          <a:srcRect l="40738" t="-31260" r="7520" b="40393"/>
          <a:stretch/>
        </p:blipFill>
        <p:spPr>
          <a:xfrm>
            <a:off x="0" y="0"/>
            <a:ext cx="12216000" cy="68832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877257" y="3669101"/>
            <a:ext cx="4929731" cy="548336"/>
          </a:xfrm>
        </p:spPr>
        <p:txBody>
          <a:bodyPr anchor="t"/>
          <a:lstStyle>
            <a:lvl1pPr algn="l">
              <a:lnSpc>
                <a:spcPct val="80000"/>
              </a:lnSpc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0" hasCustomPrompt="1"/>
          </p:nvPr>
        </p:nvSpPr>
        <p:spPr>
          <a:xfrm>
            <a:off x="6883137" y="3068961"/>
            <a:ext cx="4923852" cy="291893"/>
          </a:xfrm>
        </p:spPr>
        <p:txBody>
          <a:bodyPr tIns="0" bIns="0">
            <a:normAutofit/>
          </a:bodyPr>
          <a:lstStyle>
            <a:lvl1pPr marL="0" indent="0">
              <a:lnSpc>
                <a:spcPct val="90000"/>
              </a:lnSpc>
              <a:buFontTx/>
              <a:buNone/>
              <a:defRPr sz="2000" b="1" i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dirty="0"/>
              <a:t>CLIENT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 hasCustomPrompt="1"/>
          </p:nvPr>
        </p:nvSpPr>
        <p:spPr>
          <a:xfrm>
            <a:off x="6877052" y="3386834"/>
            <a:ext cx="4929937" cy="191506"/>
          </a:xfrm>
        </p:spPr>
        <p:txBody>
          <a:bodyPr tIns="0" bIns="0" anchor="ctr">
            <a:noAutofit/>
          </a:bodyPr>
          <a:lstStyle>
            <a:lvl1pPr marL="0" indent="0">
              <a:buNone/>
              <a:defRPr sz="16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27DB15-3C7C-4ED3-A050-764D916809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1" y="770205"/>
            <a:ext cx="7487380" cy="143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81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space Lib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alphaModFix amt="9000"/>
          </a:blip>
          <a:stretch>
            <a:fillRect/>
          </a:stretch>
        </p:blipFill>
        <p:spPr>
          <a:xfrm>
            <a:off x="0" y="2946400"/>
            <a:ext cx="12192000" cy="3911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144" y="6440752"/>
            <a:ext cx="2418635" cy="330204"/>
          </a:xfrm>
          <a:prstGeom prst="rect">
            <a:avLst/>
          </a:prstGeom>
        </p:spPr>
      </p:pic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328605" y="6577298"/>
            <a:ext cx="836159" cy="263706"/>
          </a:xfrm>
          <a:prstGeom prst="rect">
            <a:avLst/>
          </a:prstGeom>
        </p:spPr>
        <p:txBody>
          <a:bodyPr anchor="b"/>
          <a:lstStyle>
            <a:lvl1pPr algn="r">
              <a:defRPr sz="1400" b="1">
                <a:solidFill>
                  <a:srgbClr val="683A95"/>
                </a:solidFill>
              </a:defRPr>
            </a:lvl1pPr>
          </a:lstStyle>
          <a:p>
            <a:fld id="{A99FE6DD-E5D3-0D43-90F3-D80183AB2B1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746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0B43D-2DF0-4673-B910-88FDA28D6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37444-4EE9-48B1-8329-FB582BE6E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E9241-D21D-4DC4-8F8C-6EF766C7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6D01-5C66-42B5-8F65-ED42A8A87207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C81F4-4565-4032-A754-615633B89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C8255-4C8E-4F60-A617-9A6FEEBF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6703-90F2-4E34-9612-D2EA40400A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50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6C3DF-58AE-4ABB-B362-5B982F7DA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B1B44-B900-4A5F-AD49-73A9412D9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DD223-5CC8-42A5-85DC-017311B2A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6D01-5C66-42B5-8F65-ED42A8A87207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27062-D7B6-4819-972D-665CF7A2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26CD4-3887-4F31-8F57-1CCF89E06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6703-90F2-4E34-9612-D2EA40400A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3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EC3FA-2A54-4DCB-A9E3-E9B900115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BAC3B-D2AD-4F5D-8DB1-9278A868F5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3EE429-950B-4F3A-92E6-0E9749499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922063-6C88-4FBF-A376-45D6F17DF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6D01-5C66-42B5-8F65-ED42A8A87207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67AA27-5D07-40FD-B212-962DC6562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B7508B-4B13-499E-9EF8-2FD6388C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6703-90F2-4E34-9612-D2EA40400A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02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C80FF-D686-4460-BD84-30952F9EA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A78A8-9D29-4550-BC08-EEF6B5E81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E7174-0B22-4807-8545-8D5387D34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871E9E-3666-4BF3-8823-A51248AE61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988D5B-A673-4A90-BCAB-2AF3D49F21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11D4FF-881E-4BCD-AF74-0AB016184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6D01-5C66-42B5-8F65-ED42A8A87207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263F5-245C-4CB8-9B6D-82A14126A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85756D-AF7E-41AD-8385-70695087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6703-90F2-4E34-9612-D2EA40400A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56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91D32-8218-4458-97A8-3C8F4F6A5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9C7F59-B0B4-486D-AFC8-6A21B271B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6D01-5C66-42B5-8F65-ED42A8A87207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E0641A-ED41-4B66-A141-A838381EB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44B1F3-8A04-43ED-B3AA-7752AD267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6703-90F2-4E34-9612-D2EA40400A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582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6DB5E2-AB81-400A-AA62-3AFDCA2AE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6D01-5C66-42B5-8F65-ED42A8A87207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69F73F-E5A3-4DA0-8D1E-17EF2F703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6FC3C-DCC0-479A-BB6B-D3F9A3540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6703-90F2-4E34-9612-D2EA40400A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76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D07D0-5020-4222-930D-8B2DE0BC6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783C0-7C90-4590-B4C6-4E5E54000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57333-1890-43E9-96BC-98AF79F68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8CE55-A08B-47D9-99A8-53C199FED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6D01-5C66-42B5-8F65-ED42A8A87207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3C6C47-4E33-4089-9317-39516C3B8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FF4BF-F438-4238-819D-CC0341A11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6703-90F2-4E34-9612-D2EA40400A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27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DD7B5-3EFA-4570-8C52-F5322F081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E5F16-5B50-427E-AEEE-5DD4CC895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651BD8-F210-424E-A496-06D1A80D6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DA16A-421F-4A69-AFA0-96A57401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6D01-5C66-42B5-8F65-ED42A8A87207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FC752-E648-468A-B640-521713FC0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E3708-7AC6-4FC9-A96E-321177131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6703-90F2-4E34-9612-D2EA40400A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15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2FB913-4459-463F-A35D-D9656BC2D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E300D-0B74-43B0-94B1-3291B50E3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EF532-EF16-4D04-B31F-539CF6B73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46D01-5C66-42B5-8F65-ED42A8A87207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2ECB4-230B-45C9-AB58-89F3E7BB5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34172-19C0-4784-AB19-D5521DDF8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36703-90F2-4E34-9612-D2EA40400A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86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81943" y="4053941"/>
            <a:ext cx="4668544" cy="945762"/>
          </a:xfrm>
        </p:spPr>
        <p:txBody>
          <a:bodyPr>
            <a:noAutofit/>
          </a:bodyPr>
          <a:lstStyle/>
          <a:p>
            <a:r>
              <a:rPr lang="fr-FR" sz="3200" dirty="0" err="1"/>
              <a:t>Sealvectorized</a:t>
            </a:r>
            <a:r>
              <a:rPr lang="fr-FR" sz="3200" dirty="0"/>
              <a:t> </a:t>
            </a:r>
            <a:r>
              <a:rPr lang="fr-FR" sz="3200" dirty="0" err="1"/>
              <a:t>Qr</a:t>
            </a:r>
            <a:r>
              <a:rPr lang="fr-FR" sz="3200" dirty="0"/>
              <a:t> code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6686352" y="3494315"/>
            <a:ext cx="3981648" cy="264531"/>
          </a:xfrm>
        </p:spPr>
        <p:txBody>
          <a:bodyPr>
            <a:noAutofit/>
          </a:bodyPr>
          <a:lstStyle/>
          <a:p>
            <a:r>
              <a:rPr lang="fr-FR" dirty="0"/>
              <a:t>Patrick Battistini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6681789" y="3757563"/>
            <a:ext cx="3697453" cy="191506"/>
          </a:xfrm>
        </p:spPr>
        <p:txBody>
          <a:bodyPr/>
          <a:lstStyle/>
          <a:p>
            <a:r>
              <a:rPr lang="fr-FR" dirty="0"/>
              <a:t>24 </a:t>
            </a:r>
            <a:r>
              <a:rPr lang="fr-FR" dirty="0" err="1"/>
              <a:t>January</a:t>
            </a:r>
            <a:r>
              <a:rPr lang="fr-FR" dirty="0"/>
              <a:t> 2022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6666323" y="2994861"/>
            <a:ext cx="0" cy="1835998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68778" y="395189"/>
            <a:ext cx="1741470" cy="37395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rgbClr val="FF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6996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3">
            <a:extLst>
              <a:ext uri="{FF2B5EF4-FFF2-40B4-BE49-F238E27FC236}">
                <a16:creationId xmlns:a16="http://schemas.microsoft.com/office/drawing/2014/main" id="{228A4EDC-AC04-481C-989D-1EFF9A2613FF}"/>
              </a:ext>
            </a:extLst>
          </p:cNvPr>
          <p:cNvCxnSpPr/>
          <p:nvPr/>
        </p:nvCxnSpPr>
        <p:spPr>
          <a:xfrm>
            <a:off x="1528238" y="591776"/>
            <a:ext cx="9164404" cy="0"/>
          </a:xfrm>
          <a:prstGeom prst="line">
            <a:avLst/>
          </a:prstGeom>
          <a:ln w="6350" cmpd="sng">
            <a:solidFill>
              <a:srgbClr val="683A95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re 2">
            <a:extLst>
              <a:ext uri="{FF2B5EF4-FFF2-40B4-BE49-F238E27FC236}">
                <a16:creationId xmlns:a16="http://schemas.microsoft.com/office/drawing/2014/main" id="{937927C1-6A4E-4303-8EB7-3ED7C069DBFC}"/>
              </a:ext>
            </a:extLst>
          </p:cNvPr>
          <p:cNvSpPr txBox="1">
            <a:spLocks/>
          </p:cNvSpPr>
          <p:nvPr/>
        </p:nvSpPr>
        <p:spPr>
          <a:xfrm>
            <a:off x="2254455" y="228199"/>
            <a:ext cx="7229475" cy="658557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 dirty="0">
                <a:solidFill>
                  <a:srgbClr val="5E4384"/>
                </a:solidFill>
              </a:rPr>
              <a:t>QR code SV Bottom right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5DD643-9920-4E39-A632-BD935F880473}"/>
              </a:ext>
            </a:extLst>
          </p:cNvPr>
          <p:cNvSpPr txBox="1"/>
          <p:nvPr/>
        </p:nvSpPr>
        <p:spPr>
          <a:xfrm>
            <a:off x="4656897" y="1145558"/>
            <a:ext cx="700170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PROS:</a:t>
            </a:r>
          </a:p>
          <a:p>
            <a:pPr marL="285750" indent="-285750">
              <a:buFontTx/>
              <a:buChar char="-"/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Footprint</a:t>
            </a:r>
          </a:p>
          <a:p>
            <a:pPr marL="285750" indent="-285750">
              <a:buFontTx/>
              <a:buChar char="-"/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SV latitude</a:t>
            </a:r>
          </a:p>
          <a:p>
            <a:pPr marL="285750" indent="-285750">
              <a:buFontTx/>
              <a:buChar char="-"/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QR Payload</a:t>
            </a:r>
          </a:p>
          <a:p>
            <a:pPr marL="285750" indent="-285750">
              <a:buFontTx/>
              <a:buChar char="-"/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QR code size</a:t>
            </a:r>
          </a:p>
          <a:p>
            <a:pPr marL="285750" indent="-285750">
              <a:buFontTx/>
              <a:buChar char="-"/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Resolutions support</a:t>
            </a:r>
          </a:p>
          <a:p>
            <a:pPr marL="285750" indent="-285750">
              <a:buFontTx/>
              <a:buChar char="-"/>
            </a:pPr>
            <a:endParaRPr lang="en-GB" sz="2400" dirty="0"/>
          </a:p>
          <a:p>
            <a:r>
              <a:rPr lang="en-GB" sz="2400" dirty="0">
                <a:solidFill>
                  <a:srgbClr val="FFC000"/>
                </a:solidFill>
              </a:rPr>
              <a:t>TO TEST:</a:t>
            </a:r>
          </a:p>
          <a:p>
            <a:pPr marL="285750" indent="-285750">
              <a:buFontTx/>
              <a:buChar char="-"/>
            </a:pPr>
            <a:r>
              <a:rPr lang="en-GB" sz="2400" dirty="0">
                <a:solidFill>
                  <a:srgbClr val="FFC000"/>
                </a:solidFill>
              </a:rPr>
              <a:t>QR code reading (to test)</a:t>
            </a:r>
          </a:p>
          <a:p>
            <a:pPr marL="285750" indent="-285750">
              <a:buFontTx/>
              <a:buChar char="-"/>
            </a:pPr>
            <a:r>
              <a:rPr lang="en-GB" sz="2400" dirty="0">
                <a:solidFill>
                  <a:srgbClr val="FFC000"/>
                </a:solidFill>
              </a:rPr>
              <a:t>SV payload (To test)</a:t>
            </a:r>
          </a:p>
          <a:p>
            <a:pPr marL="285750" indent="-285750">
              <a:buFontTx/>
              <a:buChar char="-"/>
            </a:pPr>
            <a:r>
              <a:rPr lang="en-GB" sz="2400" dirty="0">
                <a:solidFill>
                  <a:srgbClr val="FFC000"/>
                </a:solidFill>
              </a:rPr>
              <a:t>SV reading (To test)</a:t>
            </a:r>
          </a:p>
          <a:p>
            <a:pPr marL="285750" indent="-285750">
              <a:buFontTx/>
              <a:buChar char="-"/>
            </a:pPr>
            <a:r>
              <a:rPr lang="en-GB" sz="2400" dirty="0">
                <a:solidFill>
                  <a:srgbClr val="FFC000"/>
                </a:solidFill>
              </a:rPr>
              <a:t>QR code reading (to test)</a:t>
            </a:r>
          </a:p>
          <a:p>
            <a:pPr marL="285750" indent="-285750">
              <a:buFontTx/>
              <a:buChar char="-"/>
            </a:pPr>
            <a:r>
              <a:rPr lang="en-GB" sz="2400" dirty="0">
                <a:solidFill>
                  <a:srgbClr val="FFC000"/>
                </a:solidFill>
              </a:rPr>
              <a:t>Logo support  seems feasible (to test)</a:t>
            </a:r>
          </a:p>
          <a:p>
            <a:pPr marL="285750" indent="-285750">
              <a:buFontTx/>
              <a:buChar char="-"/>
            </a:pPr>
            <a:endParaRPr lang="en-GB" sz="2400" dirty="0"/>
          </a:p>
          <a:p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94EE5D-F0B8-4842-834B-FE4C6998E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34246"/>
            <a:ext cx="2665449" cy="2656623"/>
          </a:xfrm>
          <a:prstGeom prst="rect">
            <a:avLst/>
          </a:prstGeom>
          <a:effectLst>
            <a:outerShdw blurRad="50800" dist="50800" dir="5400000" sx="110000" sy="11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CB43D41-BBCA-42AC-9930-1ECA8FA6F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041" y="1405297"/>
            <a:ext cx="2617269" cy="258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32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8BD725B-E8A3-4E25-8F20-FABA9B0AC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135062"/>
            <a:ext cx="12068175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F4B9E2CF-2072-4D5E-B597-9F632545F368}"/>
              </a:ext>
            </a:extLst>
          </p:cNvPr>
          <p:cNvSpPr txBox="1">
            <a:spLocks/>
          </p:cNvSpPr>
          <p:nvPr/>
        </p:nvSpPr>
        <p:spPr>
          <a:xfrm>
            <a:off x="2254455" y="228199"/>
            <a:ext cx="7851570" cy="658557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 dirty="0">
                <a:solidFill>
                  <a:srgbClr val="5E4384"/>
                </a:solidFill>
              </a:rPr>
              <a:t>L’Oréal Not </a:t>
            </a:r>
            <a:r>
              <a:rPr lang="fr-FR" sz="3600" b="1" dirty="0" err="1">
                <a:solidFill>
                  <a:srgbClr val="5E4384"/>
                </a:solidFill>
              </a:rPr>
              <a:t>Serialized</a:t>
            </a:r>
            <a:r>
              <a:rPr lang="fr-FR" sz="3600" b="1" dirty="0">
                <a:solidFill>
                  <a:srgbClr val="5E4384"/>
                </a:solidFill>
              </a:rPr>
              <a:t> QR Code</a:t>
            </a:r>
          </a:p>
        </p:txBody>
      </p:sp>
    </p:spTree>
    <p:extLst>
      <p:ext uri="{BB962C8B-B14F-4D97-AF65-F5344CB8AC3E}">
        <p14:creationId xmlns:p14="http://schemas.microsoft.com/office/powerpoint/2010/main" val="2446643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3">
            <a:extLst>
              <a:ext uri="{FF2B5EF4-FFF2-40B4-BE49-F238E27FC236}">
                <a16:creationId xmlns:a16="http://schemas.microsoft.com/office/drawing/2014/main" id="{228A4EDC-AC04-481C-989D-1EFF9A2613FF}"/>
              </a:ext>
            </a:extLst>
          </p:cNvPr>
          <p:cNvCxnSpPr/>
          <p:nvPr/>
        </p:nvCxnSpPr>
        <p:spPr>
          <a:xfrm>
            <a:off x="1528238" y="591776"/>
            <a:ext cx="9164404" cy="0"/>
          </a:xfrm>
          <a:prstGeom prst="line">
            <a:avLst/>
          </a:prstGeom>
          <a:ln w="6350" cmpd="sng">
            <a:solidFill>
              <a:srgbClr val="683A95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re 2">
            <a:extLst>
              <a:ext uri="{FF2B5EF4-FFF2-40B4-BE49-F238E27FC236}">
                <a16:creationId xmlns:a16="http://schemas.microsoft.com/office/drawing/2014/main" id="{937927C1-6A4E-4303-8EB7-3ED7C069DBFC}"/>
              </a:ext>
            </a:extLst>
          </p:cNvPr>
          <p:cNvSpPr txBox="1">
            <a:spLocks/>
          </p:cNvSpPr>
          <p:nvPr/>
        </p:nvSpPr>
        <p:spPr>
          <a:xfrm>
            <a:off x="2254455" y="228199"/>
            <a:ext cx="7851570" cy="658557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 dirty="0">
                <a:solidFill>
                  <a:srgbClr val="5E4384"/>
                </a:solidFill>
              </a:rPr>
              <a:t>L’Oréal Not </a:t>
            </a:r>
            <a:r>
              <a:rPr lang="fr-FR" sz="3600" b="1" dirty="0" err="1">
                <a:solidFill>
                  <a:srgbClr val="5E4384"/>
                </a:solidFill>
              </a:rPr>
              <a:t>Serialized</a:t>
            </a:r>
            <a:r>
              <a:rPr lang="fr-FR" sz="3600" b="1" dirty="0">
                <a:solidFill>
                  <a:srgbClr val="5E4384"/>
                </a:solidFill>
              </a:rPr>
              <a:t> QR Code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6512A-A457-4881-A96F-67EC36DC7818}"/>
              </a:ext>
            </a:extLst>
          </p:cNvPr>
          <p:cNvSpPr txBox="1"/>
          <p:nvPr/>
        </p:nvSpPr>
        <p:spPr>
          <a:xfrm>
            <a:off x="615591" y="1250333"/>
            <a:ext cx="1173744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Requirements: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Module size 0.42mm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Length of the alphanumerical code = 35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QR Code size without logo = 10.5mm Version 2 25x25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QR Code size with logo = 12.18 mm Version 3 29x29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2 steps printing: can we print the QR Code after the SV? (Generic packaging)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Printing technology Offset, Flexography, Silkscreen, others (gravure?)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Smartphone reading without add-on</a:t>
            </a:r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66378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92E511-E958-4B06-B267-752667B23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93" y="1582737"/>
            <a:ext cx="11203014" cy="482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4FA7266F-7E8C-4BD0-BC75-1EA93BDD0BB4}"/>
              </a:ext>
            </a:extLst>
          </p:cNvPr>
          <p:cNvSpPr txBox="1">
            <a:spLocks/>
          </p:cNvSpPr>
          <p:nvPr/>
        </p:nvSpPr>
        <p:spPr>
          <a:xfrm>
            <a:off x="2170215" y="258016"/>
            <a:ext cx="7851570" cy="658557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 dirty="0">
                <a:solidFill>
                  <a:srgbClr val="5E4384"/>
                </a:solidFill>
              </a:rPr>
              <a:t>L’Oréal </a:t>
            </a:r>
            <a:r>
              <a:rPr lang="fr-FR" sz="3600" b="1" dirty="0" err="1">
                <a:solidFill>
                  <a:srgbClr val="5E4384"/>
                </a:solidFill>
              </a:rPr>
              <a:t>Serialized</a:t>
            </a:r>
            <a:r>
              <a:rPr lang="fr-FR" sz="3600" b="1" dirty="0">
                <a:solidFill>
                  <a:srgbClr val="5E4384"/>
                </a:solidFill>
              </a:rPr>
              <a:t> QR Code</a:t>
            </a:r>
          </a:p>
          <a:p>
            <a:pPr algn="l"/>
            <a:endParaRPr lang="fr-FR" sz="3600" b="1" dirty="0">
              <a:solidFill>
                <a:srgbClr val="5E43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46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3">
            <a:extLst>
              <a:ext uri="{FF2B5EF4-FFF2-40B4-BE49-F238E27FC236}">
                <a16:creationId xmlns:a16="http://schemas.microsoft.com/office/drawing/2014/main" id="{228A4EDC-AC04-481C-989D-1EFF9A2613FF}"/>
              </a:ext>
            </a:extLst>
          </p:cNvPr>
          <p:cNvCxnSpPr/>
          <p:nvPr/>
        </p:nvCxnSpPr>
        <p:spPr>
          <a:xfrm>
            <a:off x="1528238" y="591776"/>
            <a:ext cx="9164404" cy="0"/>
          </a:xfrm>
          <a:prstGeom prst="line">
            <a:avLst/>
          </a:prstGeom>
          <a:ln w="6350" cmpd="sng">
            <a:solidFill>
              <a:srgbClr val="683A95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re 2">
            <a:extLst>
              <a:ext uri="{FF2B5EF4-FFF2-40B4-BE49-F238E27FC236}">
                <a16:creationId xmlns:a16="http://schemas.microsoft.com/office/drawing/2014/main" id="{937927C1-6A4E-4303-8EB7-3ED7C069DBFC}"/>
              </a:ext>
            </a:extLst>
          </p:cNvPr>
          <p:cNvSpPr txBox="1">
            <a:spLocks/>
          </p:cNvSpPr>
          <p:nvPr/>
        </p:nvSpPr>
        <p:spPr>
          <a:xfrm>
            <a:off x="2254455" y="228199"/>
            <a:ext cx="7851570" cy="658557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 dirty="0">
                <a:solidFill>
                  <a:srgbClr val="5E4384"/>
                </a:solidFill>
              </a:rPr>
              <a:t>L’Oréal </a:t>
            </a:r>
            <a:r>
              <a:rPr lang="fr-FR" sz="3600" b="1" dirty="0" err="1">
                <a:solidFill>
                  <a:srgbClr val="5E4384"/>
                </a:solidFill>
              </a:rPr>
              <a:t>Serialized</a:t>
            </a:r>
            <a:r>
              <a:rPr lang="fr-FR" sz="3600" b="1" dirty="0">
                <a:solidFill>
                  <a:srgbClr val="5E4384"/>
                </a:solidFill>
              </a:rPr>
              <a:t> QR Code</a:t>
            </a:r>
          </a:p>
          <a:p>
            <a:pPr algn="l"/>
            <a:endParaRPr lang="fr-FR" sz="3600" b="1" dirty="0">
              <a:solidFill>
                <a:srgbClr val="5E438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6512A-A457-4881-A96F-67EC36DC7818}"/>
              </a:ext>
            </a:extLst>
          </p:cNvPr>
          <p:cNvSpPr txBox="1"/>
          <p:nvPr/>
        </p:nvSpPr>
        <p:spPr>
          <a:xfrm>
            <a:off x="615591" y="1250333"/>
            <a:ext cx="881651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Requirements: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Module size 0.42mm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Length of the alphanumerical code = 47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QR Code size without logo = 12.18 mm Version 3 29x29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QR Code size with logo = 13.86 mm Version 4 33x33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2 steps printing: can we print the QR Code after the SV?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Digital Printing technology: 600dpi inkjet minimum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Smartphone reading without add-on </a:t>
            </a:r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17568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3">
            <a:extLst>
              <a:ext uri="{FF2B5EF4-FFF2-40B4-BE49-F238E27FC236}">
                <a16:creationId xmlns:a16="http://schemas.microsoft.com/office/drawing/2014/main" id="{228A4EDC-AC04-481C-989D-1EFF9A2613FF}"/>
              </a:ext>
            </a:extLst>
          </p:cNvPr>
          <p:cNvCxnSpPr/>
          <p:nvPr/>
        </p:nvCxnSpPr>
        <p:spPr>
          <a:xfrm>
            <a:off x="1528238" y="591776"/>
            <a:ext cx="9164404" cy="0"/>
          </a:xfrm>
          <a:prstGeom prst="line">
            <a:avLst/>
          </a:prstGeom>
          <a:ln w="6350" cmpd="sng">
            <a:solidFill>
              <a:srgbClr val="683A95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re 2">
            <a:extLst>
              <a:ext uri="{FF2B5EF4-FFF2-40B4-BE49-F238E27FC236}">
                <a16:creationId xmlns:a16="http://schemas.microsoft.com/office/drawing/2014/main" id="{937927C1-6A4E-4303-8EB7-3ED7C069DBFC}"/>
              </a:ext>
            </a:extLst>
          </p:cNvPr>
          <p:cNvSpPr txBox="1">
            <a:spLocks/>
          </p:cNvSpPr>
          <p:nvPr/>
        </p:nvSpPr>
        <p:spPr>
          <a:xfrm>
            <a:off x="2254455" y="228199"/>
            <a:ext cx="7851570" cy="658557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600" b="1" dirty="0">
                <a:solidFill>
                  <a:srgbClr val="5E4384"/>
                </a:solidFill>
              </a:rPr>
              <a:t>L’Oréal focus points</a:t>
            </a:r>
          </a:p>
          <a:p>
            <a:pPr algn="l"/>
            <a:endParaRPr lang="fr-FR" sz="3600" b="1" dirty="0">
              <a:solidFill>
                <a:srgbClr val="5E438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6512A-A457-4881-A96F-67EC36DC7818}"/>
              </a:ext>
            </a:extLst>
          </p:cNvPr>
          <p:cNvSpPr txBox="1"/>
          <p:nvPr/>
        </p:nvSpPr>
        <p:spPr>
          <a:xfrm>
            <a:off x="615591" y="1250333"/>
            <a:ext cx="58237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Logo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2 steps printing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Digital printing resolution</a:t>
            </a:r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CE897B-83ED-4B4D-9904-7C5DDC2866F2}"/>
              </a:ext>
            </a:extLst>
          </p:cNvPr>
          <p:cNvSpPr txBox="1"/>
          <p:nvPr/>
        </p:nvSpPr>
        <p:spPr>
          <a:xfrm>
            <a:off x="425091" y="5498483"/>
            <a:ext cx="7940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Risk to validate: QR Code readability on curve surface</a:t>
            </a:r>
          </a:p>
        </p:txBody>
      </p:sp>
    </p:spTree>
    <p:extLst>
      <p:ext uri="{BB962C8B-B14F-4D97-AF65-F5344CB8AC3E}">
        <p14:creationId xmlns:p14="http://schemas.microsoft.com/office/powerpoint/2010/main" val="2351326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572F0961-D037-486C-A4B6-28BBD5430A11}" vid="{75EEF73D-3E1D-404D-B38E-70583D12EE1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ATT-template</Template>
  <TotalTime>6</TotalTime>
  <Words>227</Words>
  <Application>Microsoft Office PowerPoint</Application>
  <PresentationFormat>Grand écran</PresentationFormat>
  <Paragraphs>43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Sealvectorized Qr code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Battistini</dc:creator>
  <cp:lastModifiedBy>Zbigniew Sagan</cp:lastModifiedBy>
  <cp:revision>50</cp:revision>
  <dcterms:created xsi:type="dcterms:W3CDTF">2021-12-13T13:59:55Z</dcterms:created>
  <dcterms:modified xsi:type="dcterms:W3CDTF">2022-01-26T20:06:54Z</dcterms:modified>
</cp:coreProperties>
</file>